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32" r:id="rId5"/>
    <p:sldId id="295" r:id="rId6"/>
    <p:sldId id="290" r:id="rId7"/>
    <p:sldId id="294" r:id="rId8"/>
    <p:sldId id="317" r:id="rId9"/>
    <p:sldId id="293" r:id="rId10"/>
    <p:sldId id="316" r:id="rId11"/>
    <p:sldId id="292" r:id="rId12"/>
    <p:sldId id="315" r:id="rId13"/>
    <p:sldId id="291" r:id="rId14"/>
    <p:sldId id="314" r:id="rId15"/>
    <p:sldId id="321" r:id="rId16"/>
    <p:sldId id="313" r:id="rId17"/>
    <p:sldId id="320" r:id="rId18"/>
    <p:sldId id="312" r:id="rId19"/>
    <p:sldId id="319" r:id="rId20"/>
    <p:sldId id="311" r:id="rId21"/>
    <p:sldId id="322" r:id="rId22"/>
    <p:sldId id="310" r:id="rId23"/>
    <p:sldId id="318" r:id="rId24"/>
    <p:sldId id="309" r:id="rId25"/>
    <p:sldId id="324" r:id="rId26"/>
    <p:sldId id="308" r:id="rId27"/>
    <p:sldId id="323" r:id="rId28"/>
    <p:sldId id="307" r:id="rId29"/>
    <p:sldId id="333" r:id="rId30"/>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717"/>
    <a:srgbClr val="660033"/>
    <a:srgbClr val="A50021"/>
    <a:srgbClr val="FFFF99"/>
    <a:srgbClr val="E4E4E4"/>
    <a:srgbClr val="EAEAEA"/>
    <a:srgbClr val="EBF7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CE390-DF00-4284-B2E8-F37B25A71BE5}" v="16" dt="2025-06-16T14:35:56.32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7046" autoAdjust="0"/>
  </p:normalViewPr>
  <p:slideViewPr>
    <p:cSldViewPr snapToGrid="0">
      <p:cViewPr varScale="1">
        <p:scale>
          <a:sx n="64" d="100"/>
          <a:sy n="64" d="100"/>
        </p:scale>
        <p:origin x="6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8E63AA-AC5D-4751-B6FF-3C3FF66268A7}" type="datetimeFigureOut">
              <a:rPr lang="nn-NO" smtClean="0"/>
              <a:t>24.09.2025</a:t>
            </a:fld>
            <a:endParaRPr lang="nn-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18116C0-8578-4999-835B-8098744B068A}" type="slidenum">
              <a:rPr lang="nn-NO" smtClean="0"/>
              <a:t>‹#›</a:t>
            </a:fld>
            <a:endParaRPr lang="nn-NO"/>
          </a:p>
        </p:txBody>
      </p:sp>
    </p:spTree>
    <p:extLst>
      <p:ext uri="{BB962C8B-B14F-4D97-AF65-F5344CB8AC3E}">
        <p14:creationId xmlns:p14="http://schemas.microsoft.com/office/powerpoint/2010/main" val="126723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18116C0-8578-4999-835B-8098744B068A}" type="slidenum">
              <a:rPr lang="nn-NO" smtClean="0"/>
              <a:t>22</a:t>
            </a:fld>
            <a:endParaRPr lang="nn-NO"/>
          </a:p>
        </p:txBody>
      </p:sp>
    </p:spTree>
    <p:extLst>
      <p:ext uri="{BB962C8B-B14F-4D97-AF65-F5344CB8AC3E}">
        <p14:creationId xmlns:p14="http://schemas.microsoft.com/office/powerpoint/2010/main" val="532827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BB8500-A9EF-2E49-D828-E46FCC92608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nn-NO"/>
          </a:p>
        </p:txBody>
      </p:sp>
      <p:sp>
        <p:nvSpPr>
          <p:cNvPr id="3" name="Undertittel 2">
            <a:extLst>
              <a:ext uri="{FF2B5EF4-FFF2-40B4-BE49-F238E27FC236}">
                <a16:creationId xmlns:a16="http://schemas.microsoft.com/office/drawing/2014/main" id="{40B8EF4C-C18C-862D-79D2-C6B2592998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n-NO"/>
          </a:p>
        </p:txBody>
      </p:sp>
      <p:sp>
        <p:nvSpPr>
          <p:cNvPr id="4" name="Plassholder for dato 3">
            <a:extLst>
              <a:ext uri="{FF2B5EF4-FFF2-40B4-BE49-F238E27FC236}">
                <a16:creationId xmlns:a16="http://schemas.microsoft.com/office/drawing/2014/main" id="{AB02E393-8AD5-072F-F8D4-471594D1C1AA}"/>
              </a:ext>
            </a:extLst>
          </p:cNvPr>
          <p:cNvSpPr>
            <a:spLocks noGrp="1"/>
          </p:cNvSpPr>
          <p:nvPr>
            <p:ph type="dt" sz="half" idx="10"/>
          </p:nvPr>
        </p:nvSpPr>
        <p:spPr/>
        <p:txBody>
          <a:bodyPr/>
          <a:lstStyle/>
          <a:p>
            <a:fld id="{1FE6E720-FD8E-4637-AF17-5CC2C7AA8F16}" type="datetime1">
              <a:rPr lang="nn-NO" smtClean="0"/>
              <a:t>24.09.2025</a:t>
            </a:fld>
            <a:endParaRPr lang="nn-NO"/>
          </a:p>
        </p:txBody>
      </p:sp>
      <p:sp>
        <p:nvSpPr>
          <p:cNvPr id="5" name="Plassholder for bunntekst 4">
            <a:extLst>
              <a:ext uri="{FF2B5EF4-FFF2-40B4-BE49-F238E27FC236}">
                <a16:creationId xmlns:a16="http://schemas.microsoft.com/office/drawing/2014/main" id="{A186AC85-AF75-4526-E226-0F8DD31A6B49}"/>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1F88BA9F-358E-5315-6D87-2E14190D4F85}"/>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320958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F35A74-90E8-4D30-88D9-4CB2AD8E1402}"/>
              </a:ext>
            </a:extLst>
          </p:cNvPr>
          <p:cNvSpPr>
            <a:spLocks noGrp="1"/>
          </p:cNvSpPr>
          <p:nvPr>
            <p:ph type="title"/>
          </p:nvPr>
        </p:nvSpPr>
        <p:spPr/>
        <p:txBody>
          <a:bodyPr/>
          <a:lstStyle/>
          <a:p>
            <a:r>
              <a:rPr lang="nb-NO"/>
              <a:t>Klikk for å redigere tittelstil</a:t>
            </a:r>
            <a:endParaRPr lang="nn-NO"/>
          </a:p>
        </p:txBody>
      </p:sp>
      <p:sp>
        <p:nvSpPr>
          <p:cNvPr id="3" name="Plassholder for loddrett tekst 2">
            <a:extLst>
              <a:ext uri="{FF2B5EF4-FFF2-40B4-BE49-F238E27FC236}">
                <a16:creationId xmlns:a16="http://schemas.microsoft.com/office/drawing/2014/main" id="{B133CE67-5BBC-AE15-CADF-093974814AE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78AFD70F-C0E8-B2EC-E97D-A54499CBAD78}"/>
              </a:ext>
            </a:extLst>
          </p:cNvPr>
          <p:cNvSpPr>
            <a:spLocks noGrp="1"/>
          </p:cNvSpPr>
          <p:nvPr>
            <p:ph type="dt" sz="half" idx="10"/>
          </p:nvPr>
        </p:nvSpPr>
        <p:spPr/>
        <p:txBody>
          <a:bodyPr/>
          <a:lstStyle/>
          <a:p>
            <a:fld id="{466D87EA-27C8-4D84-8617-0E7177026B5A}" type="datetime1">
              <a:rPr lang="nn-NO" smtClean="0"/>
              <a:t>24.09.2025</a:t>
            </a:fld>
            <a:endParaRPr lang="nn-NO"/>
          </a:p>
        </p:txBody>
      </p:sp>
      <p:sp>
        <p:nvSpPr>
          <p:cNvPr id="5" name="Plassholder for bunntekst 4">
            <a:extLst>
              <a:ext uri="{FF2B5EF4-FFF2-40B4-BE49-F238E27FC236}">
                <a16:creationId xmlns:a16="http://schemas.microsoft.com/office/drawing/2014/main" id="{74C0F84C-97B1-C058-DE40-D5B2AE344523}"/>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AE6D7200-22C9-ADE8-B427-A6181D6A62EB}"/>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2003153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2F16B67-1A86-B409-2DF1-906F5CD5F125}"/>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nn-NO"/>
          </a:p>
        </p:txBody>
      </p:sp>
      <p:sp>
        <p:nvSpPr>
          <p:cNvPr id="3" name="Plassholder for loddrett tekst 2">
            <a:extLst>
              <a:ext uri="{FF2B5EF4-FFF2-40B4-BE49-F238E27FC236}">
                <a16:creationId xmlns:a16="http://schemas.microsoft.com/office/drawing/2014/main" id="{68B3A3A4-8558-BE0F-DEAE-ADC732891CD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DFEB1C92-EBFE-C3B8-4F32-791D9BD6786F}"/>
              </a:ext>
            </a:extLst>
          </p:cNvPr>
          <p:cNvSpPr>
            <a:spLocks noGrp="1"/>
          </p:cNvSpPr>
          <p:nvPr>
            <p:ph type="dt" sz="half" idx="10"/>
          </p:nvPr>
        </p:nvSpPr>
        <p:spPr/>
        <p:txBody>
          <a:bodyPr/>
          <a:lstStyle/>
          <a:p>
            <a:fld id="{B7720EC8-9CED-4B29-A83B-311540AE9248}" type="datetime1">
              <a:rPr lang="nn-NO" smtClean="0"/>
              <a:t>24.09.2025</a:t>
            </a:fld>
            <a:endParaRPr lang="nn-NO"/>
          </a:p>
        </p:txBody>
      </p:sp>
      <p:sp>
        <p:nvSpPr>
          <p:cNvPr id="5" name="Plassholder for bunntekst 4">
            <a:extLst>
              <a:ext uri="{FF2B5EF4-FFF2-40B4-BE49-F238E27FC236}">
                <a16:creationId xmlns:a16="http://schemas.microsoft.com/office/drawing/2014/main" id="{C2793DE5-C496-8157-6AA0-4BC15D355F1A}"/>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94C8251F-D6FB-D92D-8711-1A81C0AB1B69}"/>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106364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6BC9D1-6C97-F31E-4D06-E2A104C7E2C0}"/>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59A5D84F-F297-0305-AF59-725A42BBB56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876B7C1E-3DDB-49EA-DFC8-6D57C03C6BC7}"/>
              </a:ext>
            </a:extLst>
          </p:cNvPr>
          <p:cNvSpPr>
            <a:spLocks noGrp="1"/>
          </p:cNvSpPr>
          <p:nvPr>
            <p:ph type="dt" sz="half" idx="10"/>
          </p:nvPr>
        </p:nvSpPr>
        <p:spPr/>
        <p:txBody>
          <a:bodyPr/>
          <a:lstStyle/>
          <a:p>
            <a:fld id="{F5268825-71CC-443B-B086-B756AC4A0E89}" type="datetime1">
              <a:rPr lang="nn-NO" smtClean="0"/>
              <a:t>24.09.2025</a:t>
            </a:fld>
            <a:endParaRPr lang="nn-NO"/>
          </a:p>
        </p:txBody>
      </p:sp>
      <p:sp>
        <p:nvSpPr>
          <p:cNvPr id="5" name="Plassholder for bunntekst 4">
            <a:extLst>
              <a:ext uri="{FF2B5EF4-FFF2-40B4-BE49-F238E27FC236}">
                <a16:creationId xmlns:a16="http://schemas.microsoft.com/office/drawing/2014/main" id="{B7EC130C-592A-F015-4EFD-4A23F0C7866A}"/>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07EA9984-2631-DF20-6AEE-85BEFC12C87F}"/>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3935645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792C19-31A6-0266-7723-C27A3E812A27}"/>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nn-NO"/>
          </a:p>
        </p:txBody>
      </p:sp>
      <p:sp>
        <p:nvSpPr>
          <p:cNvPr id="3" name="Plassholder for tekst 2">
            <a:extLst>
              <a:ext uri="{FF2B5EF4-FFF2-40B4-BE49-F238E27FC236}">
                <a16:creationId xmlns:a16="http://schemas.microsoft.com/office/drawing/2014/main" id="{F5A2BBBE-8154-BF84-6D3D-EAD1A278F3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CAF63E-00C2-AB7C-BF05-6785400E4E02}"/>
              </a:ext>
            </a:extLst>
          </p:cNvPr>
          <p:cNvSpPr>
            <a:spLocks noGrp="1"/>
          </p:cNvSpPr>
          <p:nvPr>
            <p:ph type="dt" sz="half" idx="10"/>
          </p:nvPr>
        </p:nvSpPr>
        <p:spPr/>
        <p:txBody>
          <a:bodyPr/>
          <a:lstStyle/>
          <a:p>
            <a:fld id="{2DC0EEC3-DB4F-4E66-AA3E-992CFB461116}" type="datetime1">
              <a:rPr lang="nn-NO" smtClean="0"/>
              <a:t>24.09.2025</a:t>
            </a:fld>
            <a:endParaRPr lang="nn-NO"/>
          </a:p>
        </p:txBody>
      </p:sp>
      <p:sp>
        <p:nvSpPr>
          <p:cNvPr id="5" name="Plassholder for bunntekst 4">
            <a:extLst>
              <a:ext uri="{FF2B5EF4-FFF2-40B4-BE49-F238E27FC236}">
                <a16:creationId xmlns:a16="http://schemas.microsoft.com/office/drawing/2014/main" id="{CF81DC9B-63AE-4ED7-388C-9ADE27CA6EBA}"/>
              </a:ext>
            </a:extLst>
          </p:cNvPr>
          <p:cNvSpPr>
            <a:spLocks noGrp="1"/>
          </p:cNvSpPr>
          <p:nvPr>
            <p:ph type="ftr" sz="quarter" idx="11"/>
          </p:nvPr>
        </p:nvSpPr>
        <p:spPr/>
        <p:txBody>
          <a:bodyPr/>
          <a:lstStyle/>
          <a:p>
            <a:endParaRPr lang="nn-NO"/>
          </a:p>
        </p:txBody>
      </p:sp>
      <p:sp>
        <p:nvSpPr>
          <p:cNvPr id="6" name="Plassholder for lysbildenummer 5">
            <a:extLst>
              <a:ext uri="{FF2B5EF4-FFF2-40B4-BE49-F238E27FC236}">
                <a16:creationId xmlns:a16="http://schemas.microsoft.com/office/drawing/2014/main" id="{8E26F4D1-ABC1-D20D-7B66-AACE48043B01}"/>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75840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DF5421-7ADC-7976-AD92-F6C8D17C6D8F}"/>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AB2BF10E-667A-6109-2201-D979BDB8ABC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innhold 3">
            <a:extLst>
              <a:ext uri="{FF2B5EF4-FFF2-40B4-BE49-F238E27FC236}">
                <a16:creationId xmlns:a16="http://schemas.microsoft.com/office/drawing/2014/main" id="{472A4FE8-A29F-0893-C890-4A9C3D8474F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dato 4">
            <a:extLst>
              <a:ext uri="{FF2B5EF4-FFF2-40B4-BE49-F238E27FC236}">
                <a16:creationId xmlns:a16="http://schemas.microsoft.com/office/drawing/2014/main" id="{BA9F2B93-B4E1-88A4-91FD-8926A4258C6F}"/>
              </a:ext>
            </a:extLst>
          </p:cNvPr>
          <p:cNvSpPr>
            <a:spLocks noGrp="1"/>
          </p:cNvSpPr>
          <p:nvPr>
            <p:ph type="dt" sz="half" idx="10"/>
          </p:nvPr>
        </p:nvSpPr>
        <p:spPr/>
        <p:txBody>
          <a:bodyPr/>
          <a:lstStyle/>
          <a:p>
            <a:fld id="{F74E9DEB-7827-4C49-A3D5-9A2F65FD6778}" type="datetime1">
              <a:rPr lang="nn-NO" smtClean="0"/>
              <a:t>24.09.2025</a:t>
            </a:fld>
            <a:endParaRPr lang="nn-NO"/>
          </a:p>
        </p:txBody>
      </p:sp>
      <p:sp>
        <p:nvSpPr>
          <p:cNvPr id="6" name="Plassholder for bunntekst 5">
            <a:extLst>
              <a:ext uri="{FF2B5EF4-FFF2-40B4-BE49-F238E27FC236}">
                <a16:creationId xmlns:a16="http://schemas.microsoft.com/office/drawing/2014/main" id="{9C371C30-8417-4432-8254-396CCFA5EC97}"/>
              </a:ext>
            </a:extLst>
          </p:cNvPr>
          <p:cNvSpPr>
            <a:spLocks noGrp="1"/>
          </p:cNvSpPr>
          <p:nvPr>
            <p:ph type="ftr" sz="quarter" idx="11"/>
          </p:nvPr>
        </p:nvSpPr>
        <p:spPr/>
        <p:txBody>
          <a:bodyPr/>
          <a:lstStyle/>
          <a:p>
            <a:endParaRPr lang="nn-NO"/>
          </a:p>
        </p:txBody>
      </p:sp>
      <p:sp>
        <p:nvSpPr>
          <p:cNvPr id="7" name="Plassholder for lysbildenummer 6">
            <a:extLst>
              <a:ext uri="{FF2B5EF4-FFF2-40B4-BE49-F238E27FC236}">
                <a16:creationId xmlns:a16="http://schemas.microsoft.com/office/drawing/2014/main" id="{717FD46B-95C4-4533-67AC-956BED5BABCC}"/>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63866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271514-AC9D-42D3-7837-F1F552E4E12D}"/>
              </a:ext>
            </a:extLst>
          </p:cNvPr>
          <p:cNvSpPr>
            <a:spLocks noGrp="1"/>
          </p:cNvSpPr>
          <p:nvPr>
            <p:ph type="title"/>
          </p:nvPr>
        </p:nvSpPr>
        <p:spPr>
          <a:xfrm>
            <a:off x="839788" y="365125"/>
            <a:ext cx="10515600" cy="1325563"/>
          </a:xfrm>
        </p:spPr>
        <p:txBody>
          <a:bodyPr/>
          <a:lstStyle/>
          <a:p>
            <a:r>
              <a:rPr lang="nb-NO"/>
              <a:t>Klikk for å redigere tittelstil</a:t>
            </a:r>
            <a:endParaRPr lang="nn-NO"/>
          </a:p>
        </p:txBody>
      </p:sp>
      <p:sp>
        <p:nvSpPr>
          <p:cNvPr id="3" name="Plassholder for tekst 2">
            <a:extLst>
              <a:ext uri="{FF2B5EF4-FFF2-40B4-BE49-F238E27FC236}">
                <a16:creationId xmlns:a16="http://schemas.microsoft.com/office/drawing/2014/main" id="{47F88CBE-5D92-1119-1691-A08478AF6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2CE5FA3-862A-14EB-0F90-7CC7F2F7208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5" name="Plassholder for tekst 4">
            <a:extLst>
              <a:ext uri="{FF2B5EF4-FFF2-40B4-BE49-F238E27FC236}">
                <a16:creationId xmlns:a16="http://schemas.microsoft.com/office/drawing/2014/main" id="{5B104F04-1A28-A66B-A6D3-AD46FBC79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A561EC3-2E3D-596C-C3B1-F878D86D5AA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7" name="Plassholder for dato 6">
            <a:extLst>
              <a:ext uri="{FF2B5EF4-FFF2-40B4-BE49-F238E27FC236}">
                <a16:creationId xmlns:a16="http://schemas.microsoft.com/office/drawing/2014/main" id="{E0A0A1A7-CFD7-6BDC-82F3-B96FEB2FB780}"/>
              </a:ext>
            </a:extLst>
          </p:cNvPr>
          <p:cNvSpPr>
            <a:spLocks noGrp="1"/>
          </p:cNvSpPr>
          <p:nvPr>
            <p:ph type="dt" sz="half" idx="10"/>
          </p:nvPr>
        </p:nvSpPr>
        <p:spPr/>
        <p:txBody>
          <a:bodyPr/>
          <a:lstStyle/>
          <a:p>
            <a:fld id="{0405A926-752B-4C37-B778-1FD5754D4D69}" type="datetime1">
              <a:rPr lang="nn-NO" smtClean="0"/>
              <a:t>24.09.2025</a:t>
            </a:fld>
            <a:endParaRPr lang="nn-NO"/>
          </a:p>
        </p:txBody>
      </p:sp>
      <p:sp>
        <p:nvSpPr>
          <p:cNvPr id="8" name="Plassholder for bunntekst 7">
            <a:extLst>
              <a:ext uri="{FF2B5EF4-FFF2-40B4-BE49-F238E27FC236}">
                <a16:creationId xmlns:a16="http://schemas.microsoft.com/office/drawing/2014/main" id="{3EE4F53D-608F-153A-6961-7159DA0FA2D3}"/>
              </a:ext>
            </a:extLst>
          </p:cNvPr>
          <p:cNvSpPr>
            <a:spLocks noGrp="1"/>
          </p:cNvSpPr>
          <p:nvPr>
            <p:ph type="ftr" sz="quarter" idx="11"/>
          </p:nvPr>
        </p:nvSpPr>
        <p:spPr/>
        <p:txBody>
          <a:bodyPr/>
          <a:lstStyle/>
          <a:p>
            <a:endParaRPr lang="nn-NO"/>
          </a:p>
        </p:txBody>
      </p:sp>
      <p:sp>
        <p:nvSpPr>
          <p:cNvPr id="9" name="Plassholder for lysbildenummer 8">
            <a:extLst>
              <a:ext uri="{FF2B5EF4-FFF2-40B4-BE49-F238E27FC236}">
                <a16:creationId xmlns:a16="http://schemas.microsoft.com/office/drawing/2014/main" id="{F5AFE9E0-CBE3-D0A4-9D4C-D2D3333ECFAC}"/>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263950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34FC64-055A-7365-5B72-211A9278D047}"/>
              </a:ext>
            </a:extLst>
          </p:cNvPr>
          <p:cNvSpPr>
            <a:spLocks noGrp="1"/>
          </p:cNvSpPr>
          <p:nvPr>
            <p:ph type="title"/>
          </p:nvPr>
        </p:nvSpPr>
        <p:spPr/>
        <p:txBody>
          <a:bodyPr/>
          <a:lstStyle/>
          <a:p>
            <a:r>
              <a:rPr lang="nb-NO"/>
              <a:t>Klikk for å redigere tittelstil</a:t>
            </a:r>
            <a:endParaRPr lang="nn-NO"/>
          </a:p>
        </p:txBody>
      </p:sp>
      <p:sp>
        <p:nvSpPr>
          <p:cNvPr id="3" name="Plassholder for dato 2">
            <a:extLst>
              <a:ext uri="{FF2B5EF4-FFF2-40B4-BE49-F238E27FC236}">
                <a16:creationId xmlns:a16="http://schemas.microsoft.com/office/drawing/2014/main" id="{2D3AE64F-6B66-3F62-CE15-837A3DD4DDA4}"/>
              </a:ext>
            </a:extLst>
          </p:cNvPr>
          <p:cNvSpPr>
            <a:spLocks noGrp="1"/>
          </p:cNvSpPr>
          <p:nvPr>
            <p:ph type="dt" sz="half" idx="10"/>
          </p:nvPr>
        </p:nvSpPr>
        <p:spPr/>
        <p:txBody>
          <a:bodyPr/>
          <a:lstStyle/>
          <a:p>
            <a:fld id="{B640839E-A239-427B-A2C3-842F3DE4204A}" type="datetime1">
              <a:rPr lang="nn-NO" smtClean="0"/>
              <a:t>24.09.2025</a:t>
            </a:fld>
            <a:endParaRPr lang="nn-NO"/>
          </a:p>
        </p:txBody>
      </p:sp>
      <p:sp>
        <p:nvSpPr>
          <p:cNvPr id="4" name="Plassholder for bunntekst 3">
            <a:extLst>
              <a:ext uri="{FF2B5EF4-FFF2-40B4-BE49-F238E27FC236}">
                <a16:creationId xmlns:a16="http://schemas.microsoft.com/office/drawing/2014/main" id="{0838DA74-4422-127D-16BB-9E41D47B5C9F}"/>
              </a:ext>
            </a:extLst>
          </p:cNvPr>
          <p:cNvSpPr>
            <a:spLocks noGrp="1"/>
          </p:cNvSpPr>
          <p:nvPr>
            <p:ph type="ftr" sz="quarter" idx="11"/>
          </p:nvPr>
        </p:nvSpPr>
        <p:spPr/>
        <p:txBody>
          <a:bodyPr/>
          <a:lstStyle/>
          <a:p>
            <a:endParaRPr lang="nn-NO"/>
          </a:p>
        </p:txBody>
      </p:sp>
      <p:sp>
        <p:nvSpPr>
          <p:cNvPr id="5" name="Plassholder for lysbildenummer 4">
            <a:extLst>
              <a:ext uri="{FF2B5EF4-FFF2-40B4-BE49-F238E27FC236}">
                <a16:creationId xmlns:a16="http://schemas.microsoft.com/office/drawing/2014/main" id="{63AEB95F-F0B9-9345-479C-8CBCD043C75A}"/>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2573003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BB5BAAC-522C-3D5E-C6FB-68A7E74E68A8}"/>
              </a:ext>
            </a:extLst>
          </p:cNvPr>
          <p:cNvSpPr>
            <a:spLocks noGrp="1"/>
          </p:cNvSpPr>
          <p:nvPr>
            <p:ph type="dt" sz="half" idx="10"/>
          </p:nvPr>
        </p:nvSpPr>
        <p:spPr/>
        <p:txBody>
          <a:bodyPr/>
          <a:lstStyle/>
          <a:p>
            <a:fld id="{4146FA74-3A4C-43B7-A168-D5EA3C517882}" type="datetime1">
              <a:rPr lang="nn-NO" smtClean="0"/>
              <a:t>24.09.2025</a:t>
            </a:fld>
            <a:endParaRPr lang="nn-NO"/>
          </a:p>
        </p:txBody>
      </p:sp>
      <p:sp>
        <p:nvSpPr>
          <p:cNvPr id="3" name="Plassholder for bunntekst 2">
            <a:extLst>
              <a:ext uri="{FF2B5EF4-FFF2-40B4-BE49-F238E27FC236}">
                <a16:creationId xmlns:a16="http://schemas.microsoft.com/office/drawing/2014/main" id="{E5EB94ED-E451-88DF-8FBD-025AC9A37194}"/>
              </a:ext>
            </a:extLst>
          </p:cNvPr>
          <p:cNvSpPr>
            <a:spLocks noGrp="1"/>
          </p:cNvSpPr>
          <p:nvPr>
            <p:ph type="ftr" sz="quarter" idx="11"/>
          </p:nvPr>
        </p:nvSpPr>
        <p:spPr/>
        <p:txBody>
          <a:bodyPr/>
          <a:lstStyle/>
          <a:p>
            <a:endParaRPr lang="nn-NO"/>
          </a:p>
        </p:txBody>
      </p:sp>
      <p:sp>
        <p:nvSpPr>
          <p:cNvPr id="4" name="Plassholder for lysbildenummer 3">
            <a:extLst>
              <a:ext uri="{FF2B5EF4-FFF2-40B4-BE49-F238E27FC236}">
                <a16:creationId xmlns:a16="http://schemas.microsoft.com/office/drawing/2014/main" id="{51118B7B-59FE-C6A0-9EC9-CBA14FEB9128}"/>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351764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9A9E6-A25B-9F5A-84B5-71D874FCF7E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93A3B3B9-4C84-C071-F40B-4A80C1809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tekst 3">
            <a:extLst>
              <a:ext uri="{FF2B5EF4-FFF2-40B4-BE49-F238E27FC236}">
                <a16:creationId xmlns:a16="http://schemas.microsoft.com/office/drawing/2014/main" id="{7B6F9292-7B50-A837-A9C5-4E56A9937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202E63A-111F-E881-CA18-04D3010C0835}"/>
              </a:ext>
            </a:extLst>
          </p:cNvPr>
          <p:cNvSpPr>
            <a:spLocks noGrp="1"/>
          </p:cNvSpPr>
          <p:nvPr>
            <p:ph type="dt" sz="half" idx="10"/>
          </p:nvPr>
        </p:nvSpPr>
        <p:spPr/>
        <p:txBody>
          <a:bodyPr/>
          <a:lstStyle/>
          <a:p>
            <a:fld id="{58F048B2-929D-4000-987D-6D17AC754842}" type="datetime1">
              <a:rPr lang="nn-NO" smtClean="0"/>
              <a:t>24.09.2025</a:t>
            </a:fld>
            <a:endParaRPr lang="nn-NO"/>
          </a:p>
        </p:txBody>
      </p:sp>
      <p:sp>
        <p:nvSpPr>
          <p:cNvPr id="6" name="Plassholder for bunntekst 5">
            <a:extLst>
              <a:ext uri="{FF2B5EF4-FFF2-40B4-BE49-F238E27FC236}">
                <a16:creationId xmlns:a16="http://schemas.microsoft.com/office/drawing/2014/main" id="{2E356350-B82A-5C79-5054-9554759FDE60}"/>
              </a:ext>
            </a:extLst>
          </p:cNvPr>
          <p:cNvSpPr>
            <a:spLocks noGrp="1"/>
          </p:cNvSpPr>
          <p:nvPr>
            <p:ph type="ftr" sz="quarter" idx="11"/>
          </p:nvPr>
        </p:nvSpPr>
        <p:spPr/>
        <p:txBody>
          <a:bodyPr/>
          <a:lstStyle/>
          <a:p>
            <a:endParaRPr lang="nn-NO"/>
          </a:p>
        </p:txBody>
      </p:sp>
      <p:sp>
        <p:nvSpPr>
          <p:cNvPr id="7" name="Plassholder for lysbildenummer 6">
            <a:extLst>
              <a:ext uri="{FF2B5EF4-FFF2-40B4-BE49-F238E27FC236}">
                <a16:creationId xmlns:a16="http://schemas.microsoft.com/office/drawing/2014/main" id="{2F8C4ACD-747C-F74C-CDE6-0FF308B145F7}"/>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127243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BB13F1-4EE4-1106-94FC-0C7C1A85B10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nn-NO"/>
          </a:p>
        </p:txBody>
      </p:sp>
      <p:sp>
        <p:nvSpPr>
          <p:cNvPr id="3" name="Plassholder for bilde 2">
            <a:extLst>
              <a:ext uri="{FF2B5EF4-FFF2-40B4-BE49-F238E27FC236}">
                <a16:creationId xmlns:a16="http://schemas.microsoft.com/office/drawing/2014/main" id="{8B56FCA4-CAA0-4E3B-42D8-6C6327AF6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a:extLst>
              <a:ext uri="{FF2B5EF4-FFF2-40B4-BE49-F238E27FC236}">
                <a16:creationId xmlns:a16="http://schemas.microsoft.com/office/drawing/2014/main" id="{B0DFDD7F-FC3C-05B9-E68C-391033D18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32ECC42-62A3-32F8-2BAE-0F6B9DFD0545}"/>
              </a:ext>
            </a:extLst>
          </p:cNvPr>
          <p:cNvSpPr>
            <a:spLocks noGrp="1"/>
          </p:cNvSpPr>
          <p:nvPr>
            <p:ph type="dt" sz="half" idx="10"/>
          </p:nvPr>
        </p:nvSpPr>
        <p:spPr/>
        <p:txBody>
          <a:bodyPr/>
          <a:lstStyle/>
          <a:p>
            <a:fld id="{B7F66CE0-AEBA-481A-9373-38C30DD8D1D8}" type="datetime1">
              <a:rPr lang="nn-NO" smtClean="0"/>
              <a:t>24.09.2025</a:t>
            </a:fld>
            <a:endParaRPr lang="nn-NO"/>
          </a:p>
        </p:txBody>
      </p:sp>
      <p:sp>
        <p:nvSpPr>
          <p:cNvPr id="6" name="Plassholder for bunntekst 5">
            <a:extLst>
              <a:ext uri="{FF2B5EF4-FFF2-40B4-BE49-F238E27FC236}">
                <a16:creationId xmlns:a16="http://schemas.microsoft.com/office/drawing/2014/main" id="{88267294-5530-B831-867C-18C56008E292}"/>
              </a:ext>
            </a:extLst>
          </p:cNvPr>
          <p:cNvSpPr>
            <a:spLocks noGrp="1"/>
          </p:cNvSpPr>
          <p:nvPr>
            <p:ph type="ftr" sz="quarter" idx="11"/>
          </p:nvPr>
        </p:nvSpPr>
        <p:spPr/>
        <p:txBody>
          <a:bodyPr/>
          <a:lstStyle/>
          <a:p>
            <a:endParaRPr lang="nn-NO"/>
          </a:p>
        </p:txBody>
      </p:sp>
      <p:sp>
        <p:nvSpPr>
          <p:cNvPr id="7" name="Plassholder for lysbildenummer 6">
            <a:extLst>
              <a:ext uri="{FF2B5EF4-FFF2-40B4-BE49-F238E27FC236}">
                <a16:creationId xmlns:a16="http://schemas.microsoft.com/office/drawing/2014/main" id="{3B868177-511D-9230-2561-84FA55F8B22C}"/>
              </a:ext>
            </a:extLst>
          </p:cNvPr>
          <p:cNvSpPr>
            <a:spLocks noGrp="1"/>
          </p:cNvSpPr>
          <p:nvPr>
            <p:ph type="sldNum" sz="quarter" idx="12"/>
          </p:nvPr>
        </p:nvSpPr>
        <p:spPr/>
        <p:txBody>
          <a:bodyPr/>
          <a:lstStyle/>
          <a:p>
            <a:fld id="{8D16F653-2C9F-4FFA-BA48-E5639A822650}" type="slidenum">
              <a:rPr lang="nn-NO" smtClean="0"/>
              <a:t>‹#›</a:t>
            </a:fld>
            <a:endParaRPr lang="nn-NO"/>
          </a:p>
        </p:txBody>
      </p:sp>
    </p:spTree>
    <p:extLst>
      <p:ext uri="{BB962C8B-B14F-4D97-AF65-F5344CB8AC3E}">
        <p14:creationId xmlns:p14="http://schemas.microsoft.com/office/powerpoint/2010/main" val="376828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529F038-8A57-B8C5-D2E7-4463ECD942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n-NO"/>
          </a:p>
        </p:txBody>
      </p:sp>
      <p:sp>
        <p:nvSpPr>
          <p:cNvPr id="3" name="Plassholder for tekst 2">
            <a:extLst>
              <a:ext uri="{FF2B5EF4-FFF2-40B4-BE49-F238E27FC236}">
                <a16:creationId xmlns:a16="http://schemas.microsoft.com/office/drawing/2014/main" id="{D5C80390-C221-6F47-242E-828577222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a:extLst>
              <a:ext uri="{FF2B5EF4-FFF2-40B4-BE49-F238E27FC236}">
                <a16:creationId xmlns:a16="http://schemas.microsoft.com/office/drawing/2014/main" id="{24C39DD5-7677-5D96-D032-1E924246A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11790B-F353-4874-87A7-4FA5CEB796AC}" type="datetime1">
              <a:rPr lang="nn-NO" smtClean="0"/>
              <a:t>24.09.2025</a:t>
            </a:fld>
            <a:endParaRPr lang="nn-NO"/>
          </a:p>
        </p:txBody>
      </p:sp>
      <p:sp>
        <p:nvSpPr>
          <p:cNvPr id="5" name="Plassholder for bunntekst 4">
            <a:extLst>
              <a:ext uri="{FF2B5EF4-FFF2-40B4-BE49-F238E27FC236}">
                <a16:creationId xmlns:a16="http://schemas.microsoft.com/office/drawing/2014/main" id="{D468DD06-AB75-FA3D-A899-6907094941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n-NO"/>
          </a:p>
        </p:txBody>
      </p:sp>
      <p:sp>
        <p:nvSpPr>
          <p:cNvPr id="6" name="Plassholder for lysbildenummer 5">
            <a:extLst>
              <a:ext uri="{FF2B5EF4-FFF2-40B4-BE49-F238E27FC236}">
                <a16:creationId xmlns:a16="http://schemas.microsoft.com/office/drawing/2014/main" id="{080D268C-F9D1-92A9-04FA-94A73A592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16F653-2C9F-4FFA-BA48-E5639A822650}" type="slidenum">
              <a:rPr lang="nn-NO" smtClean="0"/>
              <a:t>‹#›</a:t>
            </a:fld>
            <a:endParaRPr lang="nn-NO"/>
          </a:p>
        </p:txBody>
      </p:sp>
    </p:spTree>
    <p:extLst>
      <p:ext uri="{BB962C8B-B14F-4D97-AF65-F5344CB8AC3E}">
        <p14:creationId xmlns:p14="http://schemas.microsoft.com/office/powerpoint/2010/main" val="3687894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4.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vimeo.com/459167543" TargetMode="External"/><Relationship Id="rId5" Type="http://schemas.openxmlformats.org/officeDocument/2006/relationships/image" Target="../media/image5.png"/><Relationship Id="rId10" Type="http://schemas.openxmlformats.org/officeDocument/2006/relationships/hyperlink" Target="https://pxhere.com/no/photo/1367852" TargetMode="External"/><Relationship Id="rId4" Type="http://schemas.openxmlformats.org/officeDocument/2006/relationships/image" Target="../media/image4.pn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17447928-43AC-198B-1BC6-BF09BAC66A39}"/>
              </a:ext>
            </a:extLst>
          </p:cNvPr>
          <p:cNvSpPr>
            <a:spLocks noGrp="1"/>
          </p:cNvSpPr>
          <p:nvPr>
            <p:ph type="ftr" sz="quarter" idx="11"/>
          </p:nvPr>
        </p:nvSpPr>
        <p:spPr/>
        <p:txBody>
          <a:bodyPr/>
          <a:lstStyle/>
          <a:p>
            <a:endParaRPr lang="nn-NO"/>
          </a:p>
        </p:txBody>
      </p:sp>
      <p:sp>
        <p:nvSpPr>
          <p:cNvPr id="3" name="Plassholder for lysbildenummer 2">
            <a:extLst>
              <a:ext uri="{FF2B5EF4-FFF2-40B4-BE49-F238E27FC236}">
                <a16:creationId xmlns:a16="http://schemas.microsoft.com/office/drawing/2014/main" id="{EC3DA237-C003-30A2-E8C2-0D73C107ECE0}"/>
              </a:ext>
            </a:extLst>
          </p:cNvPr>
          <p:cNvSpPr>
            <a:spLocks noGrp="1"/>
          </p:cNvSpPr>
          <p:nvPr>
            <p:ph type="sldNum" sz="quarter" idx="12"/>
          </p:nvPr>
        </p:nvSpPr>
        <p:spPr/>
        <p:txBody>
          <a:bodyPr/>
          <a:lstStyle/>
          <a:p>
            <a:fld id="{8D16F653-2C9F-4FFA-BA48-E5639A822650}" type="slidenum">
              <a:rPr lang="nn-NO" smtClean="0"/>
              <a:t>1</a:t>
            </a:fld>
            <a:endParaRPr lang="nn-NO"/>
          </a:p>
        </p:txBody>
      </p:sp>
      <p:pic>
        <p:nvPicPr>
          <p:cNvPr id="4" name="Bilde 3" descr="Arbeidskalender&#10;">
            <a:extLst>
              <a:ext uri="{FF2B5EF4-FFF2-40B4-BE49-F238E27FC236}">
                <a16:creationId xmlns:a16="http://schemas.microsoft.com/office/drawing/2014/main" id="{65AFD457-289D-8EA3-BD4B-903882FBC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19" y="166232"/>
            <a:ext cx="11488994" cy="6525536"/>
          </a:xfrm>
          <a:prstGeom prst="rect">
            <a:avLst/>
          </a:prstGeom>
        </p:spPr>
      </p:pic>
    </p:spTree>
    <p:extLst>
      <p:ext uri="{BB962C8B-B14F-4D97-AF65-F5344CB8AC3E}">
        <p14:creationId xmlns:p14="http://schemas.microsoft.com/office/powerpoint/2010/main" val="3131479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10</a:t>
            </a:fld>
            <a:endParaRPr lang="nn-NO"/>
          </a:p>
        </p:txBody>
      </p:sp>
      <p:sp>
        <p:nvSpPr>
          <p:cNvPr id="6" name="Ellipse 5">
            <a:extLst>
              <a:ext uri="{FF2B5EF4-FFF2-40B4-BE49-F238E27FC236}">
                <a16:creationId xmlns:a16="http://schemas.microsoft.com/office/drawing/2014/main" id="{292A41D6-4AAE-6F25-BDA2-BB7E95D13E43}"/>
              </a:ext>
            </a:extLst>
          </p:cNvPr>
          <p:cNvSpPr/>
          <p:nvPr/>
        </p:nvSpPr>
        <p:spPr>
          <a:xfrm>
            <a:off x="2891138" y="172203"/>
            <a:ext cx="1897100"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7" name="TekstSylinder 6">
            <a:extLst>
              <a:ext uri="{FF2B5EF4-FFF2-40B4-BE49-F238E27FC236}">
                <a16:creationId xmlns:a16="http://schemas.microsoft.com/office/drawing/2014/main" id="{8358FDB8-EFA3-490E-4BF4-882882399109}"/>
              </a:ext>
            </a:extLst>
          </p:cNvPr>
          <p:cNvSpPr txBox="1"/>
          <p:nvPr/>
        </p:nvSpPr>
        <p:spPr>
          <a:xfrm>
            <a:off x="4828051" y="340282"/>
            <a:ext cx="2409634"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Desember 2025</a:t>
            </a:r>
          </a:p>
        </p:txBody>
      </p:sp>
      <p:pic>
        <p:nvPicPr>
          <p:cNvPr id="8" name="Bilde 7">
            <a:extLst>
              <a:ext uri="{FF2B5EF4-FFF2-40B4-BE49-F238E27FC236}">
                <a16:creationId xmlns:a16="http://schemas.microsoft.com/office/drawing/2014/main" id="{7ACF109C-C87D-AC82-6805-5E9941451F5A}"/>
              </a:ext>
            </a:extLst>
          </p:cNvPr>
          <p:cNvPicPr>
            <a:picLocks noChangeAspect="1"/>
          </p:cNvPicPr>
          <p:nvPr/>
        </p:nvPicPr>
        <p:blipFill rotWithShape="1">
          <a:blip r:embed="rId3"/>
          <a:srcRect t="9051" b="26070"/>
          <a:stretch/>
        </p:blipFill>
        <p:spPr>
          <a:xfrm>
            <a:off x="123199" y="1556819"/>
            <a:ext cx="1599582" cy="1383731"/>
          </a:xfrm>
          <a:prstGeom prst="rect">
            <a:avLst/>
          </a:prstGeom>
        </p:spPr>
      </p:pic>
      <p:sp>
        <p:nvSpPr>
          <p:cNvPr id="9" name="TekstSylinder 8">
            <a:extLst>
              <a:ext uri="{FF2B5EF4-FFF2-40B4-BE49-F238E27FC236}">
                <a16:creationId xmlns:a16="http://schemas.microsoft.com/office/drawing/2014/main" id="{3B3C03D3-AB66-C148-8135-56A67AF08954}"/>
              </a:ext>
            </a:extLst>
          </p:cNvPr>
          <p:cNvSpPr txBox="1"/>
          <p:nvPr/>
        </p:nvSpPr>
        <p:spPr>
          <a:xfrm>
            <a:off x="123199" y="124774"/>
            <a:ext cx="2148327" cy="1384995"/>
          </a:xfrm>
          <a:prstGeom prst="rect">
            <a:avLst/>
          </a:prstGeom>
          <a:noFill/>
          <a:ln>
            <a:solidFill>
              <a:srgbClr val="4BACC6">
                <a:lumMod val="75000"/>
              </a:srgbClr>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rPr>
              <a:t>Bibelforteljing:</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Julehøgtida</a:t>
            </a: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200" b="0"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rPr>
              <a:t>Fokuspunkt: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Jula er Jesus sin bursdag</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Kvifor Gud sende Jesus til jorda</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Korleis gjere andre glad</a:t>
            </a:r>
          </a:p>
        </p:txBody>
      </p:sp>
      <p:pic>
        <p:nvPicPr>
          <p:cNvPr id="10" name="Bilde 9">
            <a:extLst>
              <a:ext uri="{FF2B5EF4-FFF2-40B4-BE49-F238E27FC236}">
                <a16:creationId xmlns:a16="http://schemas.microsoft.com/office/drawing/2014/main" id="{7B05CBEA-A286-E7B5-2BC5-C5DBC53D1055}"/>
              </a:ext>
            </a:extLst>
          </p:cNvPr>
          <p:cNvPicPr>
            <a:picLocks noChangeAspect="1"/>
          </p:cNvPicPr>
          <p:nvPr/>
        </p:nvPicPr>
        <p:blipFill>
          <a:blip r:embed="rId4"/>
          <a:stretch>
            <a:fillRect/>
          </a:stretch>
        </p:blipFill>
        <p:spPr>
          <a:xfrm>
            <a:off x="145029" y="3339238"/>
            <a:ext cx="1745916" cy="1099572"/>
          </a:xfrm>
          <a:prstGeom prst="rect">
            <a:avLst/>
          </a:prstGeom>
        </p:spPr>
      </p:pic>
      <p:sp>
        <p:nvSpPr>
          <p:cNvPr id="11" name="TekstSylinder 10">
            <a:extLst>
              <a:ext uri="{FF2B5EF4-FFF2-40B4-BE49-F238E27FC236}">
                <a16:creationId xmlns:a16="http://schemas.microsoft.com/office/drawing/2014/main" id="{D7C23AE0-7523-84B0-521B-E8E2DF6F6522}"/>
              </a:ext>
            </a:extLst>
          </p:cNvPr>
          <p:cNvSpPr txBox="1"/>
          <p:nvPr/>
        </p:nvSpPr>
        <p:spPr>
          <a:xfrm>
            <a:off x="9606779" y="3547444"/>
            <a:ext cx="2450731" cy="2800767"/>
          </a:xfrm>
          <a:prstGeom prst="rect">
            <a:avLst/>
          </a:prstGeom>
          <a:noFill/>
          <a:ln w="76200">
            <a:solidFill>
              <a:srgbClr val="C00000"/>
            </a:solidFill>
          </a:ln>
        </p:spPr>
        <p:txBody>
          <a:bodyPr wrap="square" rtlCol="0">
            <a:spAutoFit/>
          </a:bodyPr>
          <a:lstStyle/>
          <a:p>
            <a:pPr eaLnBrk="0" fontAlgn="base" hangingPunct="0">
              <a:spcBef>
                <a:spcPct val="0"/>
              </a:spcBef>
              <a:spcAft>
                <a:spcPct val="0"/>
              </a:spcAft>
            </a:pPr>
            <a:r>
              <a:rPr lang="nn-NO" sz="1100" b="1">
                <a:solidFill>
                  <a:srgbClr val="C00000"/>
                </a:solidFill>
                <a:latin typeface="Calibri" panose="020F0502020204030204" pitchFamily="34" charset="0"/>
              </a:rPr>
              <a:t>Viktig informasjon i desember:</a:t>
            </a:r>
          </a:p>
          <a:p>
            <a:pPr marL="285750" indent="-285750" eaLnBrk="0" fontAlgn="base" hangingPunct="0">
              <a:spcBef>
                <a:spcPct val="0"/>
              </a:spcBef>
              <a:spcAft>
                <a:spcPct val="0"/>
              </a:spcAft>
              <a:buFont typeface="Arial" panose="020B0604020202020204" pitchFamily="34" charset="0"/>
              <a:buChar char="•"/>
            </a:pPr>
            <a:r>
              <a:rPr lang="nn-NO" sz="1100">
                <a:solidFill>
                  <a:prstClr val="black"/>
                </a:solidFill>
                <a:latin typeface="Calibri" panose="020F0502020204030204" pitchFamily="34" charset="0"/>
              </a:rPr>
              <a:t>Julevandring i kyrkja for Friskus og Blåklokka</a:t>
            </a:r>
          </a:p>
          <a:p>
            <a:pPr marL="285750" indent="-285750" eaLnBrk="0" fontAlgn="base" hangingPunct="0">
              <a:spcBef>
                <a:spcPct val="0"/>
              </a:spcBef>
              <a:spcAft>
                <a:spcPct val="0"/>
              </a:spcAft>
              <a:buFont typeface="Arial" panose="020B0604020202020204" pitchFamily="34" charset="0"/>
              <a:buChar char="•"/>
            </a:pPr>
            <a:r>
              <a:rPr lang="nb-NO" sz="1100">
                <a:solidFill>
                  <a:prstClr val="black"/>
                </a:solidFill>
                <a:latin typeface="Calibri" panose="020F0502020204030204" pitchFamily="34" charset="0"/>
              </a:rPr>
              <a:t>Julefest for foreldre, barn og personale torsdag 11. desember</a:t>
            </a:r>
            <a:endParaRPr lang="nn-NO" sz="1100">
              <a:solidFill>
                <a:prstClr val="black"/>
              </a:solidFill>
              <a:latin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nn-NO" sz="1100">
                <a:solidFill>
                  <a:prstClr val="black"/>
                </a:solidFill>
                <a:latin typeface="Calibri" panose="020F0502020204030204" pitchFamily="34" charset="0"/>
              </a:rPr>
              <a:t>Lucia i barnehagen fredag 12. desember </a:t>
            </a:r>
            <a:r>
              <a:rPr lang="nn-NO" sz="1100" err="1">
                <a:solidFill>
                  <a:prstClr val="black"/>
                </a:solidFill>
                <a:latin typeface="Calibri" panose="020F0502020204030204" pitchFamily="34" charset="0"/>
              </a:rPr>
              <a:t>kl</a:t>
            </a:r>
            <a:r>
              <a:rPr lang="nn-NO" sz="1100">
                <a:solidFill>
                  <a:prstClr val="black"/>
                </a:solidFill>
                <a:latin typeface="Calibri" panose="020F0502020204030204" pitchFamily="34" charset="0"/>
              </a:rPr>
              <a:t> 9.30 – barna har på kvite skjorter/</a:t>
            </a:r>
            <a:r>
              <a:rPr lang="nn-NO" sz="1100" err="1">
                <a:solidFill>
                  <a:prstClr val="black"/>
                </a:solidFill>
                <a:latin typeface="Calibri" panose="020F0502020204030204" pitchFamily="34" charset="0"/>
              </a:rPr>
              <a:t>kjoler</a:t>
            </a:r>
            <a:r>
              <a:rPr lang="nn-NO" sz="1100">
                <a:solidFill>
                  <a:prstClr val="black"/>
                </a:solidFill>
                <a:latin typeface="Calibri" panose="020F0502020204030204" pitchFamily="34" charset="0"/>
              </a:rPr>
              <a:t> (tips: Far si gamle kvitskjorte. Foreldra ordnar til sitt barn)</a:t>
            </a:r>
          </a:p>
          <a:p>
            <a:pPr marL="285750" indent="-285750" eaLnBrk="0" fontAlgn="base" hangingPunct="0">
              <a:spcBef>
                <a:spcPct val="0"/>
              </a:spcBef>
              <a:spcAft>
                <a:spcPct val="0"/>
              </a:spcAft>
              <a:buFont typeface="Arial" panose="020B0604020202020204" pitchFamily="34" charset="0"/>
              <a:buChar char="•"/>
            </a:pPr>
            <a:r>
              <a:rPr lang="nn-NO" sz="1100">
                <a:solidFill>
                  <a:prstClr val="black"/>
                </a:solidFill>
                <a:latin typeface="Calibri" panose="020F0502020204030204" pitchFamily="34" charset="0"/>
              </a:rPr>
              <a:t>Nissefest i barnehagen onsdag 17. desember </a:t>
            </a:r>
            <a:r>
              <a:rPr lang="nn-NO" sz="1100" err="1">
                <a:solidFill>
                  <a:prstClr val="black"/>
                </a:solidFill>
                <a:latin typeface="Calibri" panose="020F0502020204030204" pitchFamily="34" charset="0"/>
              </a:rPr>
              <a:t>kl</a:t>
            </a:r>
            <a:r>
              <a:rPr lang="nn-NO" sz="1100">
                <a:solidFill>
                  <a:prstClr val="black"/>
                </a:solidFill>
                <a:latin typeface="Calibri" panose="020F0502020204030204" pitchFamily="34" charset="0"/>
              </a:rPr>
              <a:t> 9.30-12</a:t>
            </a:r>
          </a:p>
          <a:p>
            <a:pPr marL="285750" indent="-285750" eaLnBrk="0" fontAlgn="base" hangingPunct="0">
              <a:spcBef>
                <a:spcPct val="0"/>
              </a:spcBef>
              <a:spcAft>
                <a:spcPct val="0"/>
              </a:spcAft>
              <a:buFont typeface="Arial" panose="020B0604020202020204" pitchFamily="34" charset="0"/>
              <a:buChar char="•"/>
            </a:pPr>
            <a:r>
              <a:rPr lang="nn-NO" sz="1100">
                <a:solidFill>
                  <a:prstClr val="black"/>
                </a:solidFill>
                <a:latin typeface="Calibri" panose="020F0502020204030204" pitchFamily="34" charset="0"/>
              </a:rPr>
              <a:t>Juleferie i barnehagen frå og med julaftan 24. desember til og med 1. januar. Første barnehagedag etter nyttår er fredag 2. januar.</a:t>
            </a:r>
          </a:p>
        </p:txBody>
      </p:sp>
      <p:sp>
        <p:nvSpPr>
          <p:cNvPr id="12" name="Rektangel 11">
            <a:extLst>
              <a:ext uri="{FF2B5EF4-FFF2-40B4-BE49-F238E27FC236}">
                <a16:creationId xmlns:a16="http://schemas.microsoft.com/office/drawing/2014/main" id="{02695DC2-8328-23E2-3516-C639D80AD90A}"/>
              </a:ext>
            </a:extLst>
          </p:cNvPr>
          <p:cNvSpPr/>
          <p:nvPr/>
        </p:nvSpPr>
        <p:spPr>
          <a:xfrm>
            <a:off x="158116" y="4493215"/>
            <a:ext cx="3145891" cy="1754326"/>
          </a:xfrm>
          <a:prstGeom prst="rect">
            <a:avLst/>
          </a:prstGeom>
          <a:solidFill>
            <a:srgbClr val="EAEAEA"/>
          </a:solidFill>
          <a:ln>
            <a:solidFill>
              <a:srgbClr val="EAEAEA"/>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a:ea typeface="+mn-ea"/>
                <a:cs typeface="+mn-cs"/>
              </a:rPr>
              <a:t>Målet for adventstida i barnehagen er at barna skal få lære om innhald og tradisjonar rundt julefeiringa, og at dei skal få oppleve ro og kos denne tida som ofte er prega av stress og mas.</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a:ea typeface="+mn-ea"/>
                <a:cs typeface="+mn-cs"/>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a:ea typeface="+mn-ea"/>
                <a:cs typeface="+mn-cs"/>
              </a:rPr>
              <a:t>Barna skal  ikkje feire jul i barnehagen på førehand, men ha advent og forberede jul. Vi har juleverkstad med </a:t>
            </a:r>
            <a:r>
              <a:rPr kumimoji="0" lang="nn-NO" sz="1200" b="1" i="0" u="none" strike="noStrike" kern="0" cap="none" spc="0" normalizeH="0" baseline="0" noProof="0" err="1">
                <a:ln>
                  <a:noFill/>
                </a:ln>
                <a:solidFill>
                  <a:prstClr val="black"/>
                </a:solidFill>
                <a:effectLst/>
                <a:uLnTx/>
                <a:uFillTx/>
                <a:latin typeface="Calibri"/>
                <a:ea typeface="+mn-ea"/>
                <a:cs typeface="+mn-cs"/>
              </a:rPr>
              <a:t>baking</a:t>
            </a:r>
            <a:r>
              <a:rPr kumimoji="0" lang="nn-NO" sz="1200" b="1" i="0" u="none" strike="noStrike" kern="0" cap="none" spc="0" normalizeH="0" baseline="0" noProof="0">
                <a:ln>
                  <a:noFill/>
                </a:ln>
                <a:solidFill>
                  <a:prstClr val="black"/>
                </a:solidFill>
                <a:effectLst/>
                <a:uLnTx/>
                <a:uFillTx/>
                <a:latin typeface="Calibri"/>
                <a:ea typeface="+mn-ea"/>
                <a:cs typeface="+mn-cs"/>
              </a:rPr>
              <a:t> og gåvelaging</a:t>
            </a:r>
            <a:r>
              <a:rPr kumimoji="0" lang="nn-NO" sz="1200" b="1" i="0" u="none" strike="noStrike" kern="0" cap="none" spc="0" normalizeH="0" baseline="0" noProof="0">
                <a:ln>
                  <a:noFill/>
                </a:ln>
                <a:solidFill>
                  <a:prstClr val="black"/>
                </a:solidFill>
                <a:effectLst/>
                <a:uLnTx/>
                <a:uFillTx/>
                <a:latin typeface="Papyrus" pitchFamily="66" charset="0"/>
                <a:ea typeface="+mn-ea"/>
                <a:cs typeface="+mn-cs"/>
              </a:rPr>
              <a:t>. </a:t>
            </a:r>
          </a:p>
        </p:txBody>
      </p:sp>
      <p:sp>
        <p:nvSpPr>
          <p:cNvPr id="13" name="TekstSylinder 12">
            <a:extLst>
              <a:ext uri="{FF2B5EF4-FFF2-40B4-BE49-F238E27FC236}">
                <a16:creationId xmlns:a16="http://schemas.microsoft.com/office/drawing/2014/main" id="{5C6BEE2C-C12C-86BE-01C9-4748925555CC}"/>
              </a:ext>
            </a:extLst>
          </p:cNvPr>
          <p:cNvSpPr txBox="1"/>
          <p:nvPr/>
        </p:nvSpPr>
        <p:spPr>
          <a:xfrm>
            <a:off x="3438497" y="4321113"/>
            <a:ext cx="2838776" cy="2062103"/>
          </a:xfrm>
          <a:prstGeom prst="rect">
            <a:avLst/>
          </a:prstGeom>
          <a:noFill/>
          <a:ln>
            <a:solidFill>
              <a:srgbClr val="EAEAEA"/>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2000" b="1" i="0" u="none" strike="noStrike" kern="0" cap="none" spc="0" normalizeH="0" baseline="0" noProof="0">
                <a:ln>
                  <a:noFill/>
                </a:ln>
                <a:solidFill>
                  <a:srgbClr val="4BACC6">
                    <a:lumMod val="75000"/>
                  </a:srgbClr>
                </a:solidFill>
                <a:effectLst/>
                <a:uLnTx/>
                <a:uFillTx/>
                <a:latin typeface="Dreaming Outloud Pro" panose="03050502040302030504" pitchFamily="66" charset="0"/>
                <a:cs typeface="Dreaming Outloud Pro" panose="03050502040302030504" pitchFamily="66" charset="0"/>
              </a:rPr>
              <a:t>Språk, leik og vennskap</a:t>
            </a:r>
            <a:endParaRPr kumimoji="0" lang="nb-NO" sz="1800" b="0"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prstClr val="black"/>
                </a:solidFill>
                <a:effectLst/>
                <a:uLnTx/>
                <a:uFillTx/>
                <a:latin typeface="Calibri" panose="020F0502020204030204" pitchFamily="34" charset="0"/>
              </a:rPr>
              <a:t>I adventstida vil vi ha fokus på korleis vi kan </a:t>
            </a:r>
            <a:r>
              <a:rPr kumimoji="0" lang="nb-NO" sz="1200" b="1" i="0" u="none" strike="noStrike" kern="0" cap="none" spc="0" normalizeH="0" baseline="0" noProof="0" err="1">
                <a:ln>
                  <a:noFill/>
                </a:ln>
                <a:solidFill>
                  <a:prstClr val="black"/>
                </a:solidFill>
                <a:effectLst/>
                <a:uLnTx/>
                <a:uFillTx/>
                <a:latin typeface="Calibri" panose="020F0502020204030204" pitchFamily="34" charset="0"/>
              </a:rPr>
              <a:t>gjere</a:t>
            </a:r>
            <a:r>
              <a:rPr kumimoji="0" lang="nb-NO" sz="1200" b="1" i="0" u="none" strike="noStrike" kern="0" cap="none" spc="0" normalizeH="0" baseline="0" noProof="0">
                <a:ln>
                  <a:noFill/>
                </a:ln>
                <a:solidFill>
                  <a:prstClr val="black"/>
                </a:solidFill>
                <a:effectLst/>
                <a:uLnTx/>
                <a:uFillTx/>
                <a:latin typeface="Calibri" panose="020F0502020204030204" pitchFamily="34" charset="0"/>
              </a:rPr>
              <a:t> andre glade</a:t>
            </a: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 </a:t>
            </a: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Foreldretips:</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a:ln>
                  <a:noFill/>
                </a:ln>
                <a:solidFill>
                  <a:prstClr val="black"/>
                </a:solidFill>
                <a:effectLst/>
                <a:uLnTx/>
                <a:uFillTx/>
                <a:latin typeface="Calibri" panose="020F0502020204030204" pitchFamily="34" charset="0"/>
              </a:rPr>
              <a:t>Delta på julefesten i barnehagen, og snakk med andre foreldre som også har barn i barnehagen. Bygg relasjon med foreldra til vennen til barnet ditt. Barn mobber sjelden barna til foreldra sine venner.</a:t>
            </a:r>
          </a:p>
        </p:txBody>
      </p:sp>
      <p:sp>
        <p:nvSpPr>
          <p:cNvPr id="14" name="Tittel 4">
            <a:extLst>
              <a:ext uri="{FF2B5EF4-FFF2-40B4-BE49-F238E27FC236}">
                <a16:creationId xmlns:a16="http://schemas.microsoft.com/office/drawing/2014/main" id="{DC641B8B-0792-0F18-FCDF-44D0959181F3}"/>
              </a:ext>
            </a:extLst>
          </p:cNvPr>
          <p:cNvSpPr txBox="1">
            <a:spLocks/>
          </p:cNvSpPr>
          <p:nvPr/>
        </p:nvSpPr>
        <p:spPr>
          <a:xfrm>
            <a:off x="9716637" y="135443"/>
            <a:ext cx="2404690" cy="2284410"/>
          </a:xfrm>
          <a:prstGeom prst="heart">
            <a:avLst/>
          </a:prstGeom>
          <a:solidFill>
            <a:srgbClr val="C00000"/>
          </a:solidFill>
          <a:ln w="25400" cap="flat" cmpd="sng" algn="ctr">
            <a:noFill/>
            <a:prstDash val="solid"/>
          </a:ln>
          <a:effectLst/>
        </p:spPr>
        <p:txBody>
          <a:bodyPr rtlCol="0" anchor="ctr">
            <a:normAutofit fontScale="82500" lnSpcReduction="20000"/>
          </a:bodyPr>
          <a:lstStyle>
            <a:lvl1pPr algn="ctr" rtl="0" eaLnBrk="1" fontAlgn="base" hangingPunct="1">
              <a:spcBef>
                <a:spcPct val="0"/>
              </a:spcBef>
              <a:spcAft>
                <a:spcPct val="0"/>
              </a:spcAft>
              <a:defRPr sz="4400" kern="1200">
                <a:solidFill>
                  <a:schemeClr val="lt1"/>
                </a:solidFill>
                <a:latin typeface="+mn-lt"/>
                <a:ea typeface="+mn-ea"/>
                <a:cs typeface="+mn-cs"/>
              </a:defRPr>
            </a:lvl1pPr>
            <a:lvl2pPr algn="ctr" rtl="0" eaLnBrk="1" fontAlgn="base" hangingPunct="1">
              <a:spcBef>
                <a:spcPct val="0"/>
              </a:spcBef>
              <a:spcAft>
                <a:spcPct val="0"/>
              </a:spcAft>
              <a:defRPr sz="4400">
                <a:solidFill>
                  <a:schemeClr val="lt1"/>
                </a:solidFill>
                <a:latin typeface="+mn-lt"/>
                <a:ea typeface="+mn-ea"/>
                <a:cs typeface="+mn-cs"/>
              </a:defRPr>
            </a:lvl2pPr>
            <a:lvl3pPr algn="ctr" rtl="0" eaLnBrk="1" fontAlgn="base" hangingPunct="1">
              <a:spcBef>
                <a:spcPct val="0"/>
              </a:spcBef>
              <a:spcAft>
                <a:spcPct val="0"/>
              </a:spcAft>
              <a:defRPr sz="4400">
                <a:solidFill>
                  <a:schemeClr val="lt1"/>
                </a:solidFill>
                <a:latin typeface="+mn-lt"/>
                <a:ea typeface="+mn-ea"/>
                <a:cs typeface="+mn-cs"/>
              </a:defRPr>
            </a:lvl3pPr>
            <a:lvl4pPr algn="ctr" rtl="0" eaLnBrk="1" fontAlgn="base" hangingPunct="1">
              <a:spcBef>
                <a:spcPct val="0"/>
              </a:spcBef>
              <a:spcAft>
                <a:spcPct val="0"/>
              </a:spcAft>
              <a:defRPr sz="4400">
                <a:solidFill>
                  <a:schemeClr val="lt1"/>
                </a:solidFill>
                <a:latin typeface="+mn-lt"/>
                <a:ea typeface="+mn-ea"/>
                <a:cs typeface="+mn-cs"/>
              </a:defRPr>
            </a:lvl4pPr>
            <a:lvl5pPr algn="ctr" rtl="0" eaLnBrk="1" fontAlgn="base" hangingPunct="1">
              <a:spcBef>
                <a:spcPct val="0"/>
              </a:spcBef>
              <a:spcAft>
                <a:spcPct val="0"/>
              </a:spcAft>
              <a:defRPr sz="4400">
                <a:solidFill>
                  <a:schemeClr val="lt1"/>
                </a:solidFill>
                <a:latin typeface="+mn-lt"/>
                <a:ea typeface="+mn-ea"/>
                <a:cs typeface="+mn-cs"/>
              </a:defRPr>
            </a:lvl5pPr>
            <a:lvl6pPr marL="457200" algn="ctr" rtl="0" eaLnBrk="1" fontAlgn="base" hangingPunct="1">
              <a:spcBef>
                <a:spcPct val="0"/>
              </a:spcBef>
              <a:spcAft>
                <a:spcPct val="0"/>
              </a:spcAft>
              <a:defRPr sz="4400">
                <a:solidFill>
                  <a:schemeClr val="lt1"/>
                </a:solidFill>
                <a:latin typeface="+mn-lt"/>
                <a:ea typeface="+mn-ea"/>
                <a:cs typeface="+mn-cs"/>
              </a:defRPr>
            </a:lvl6pPr>
            <a:lvl7pPr marL="914400" algn="ctr" rtl="0" eaLnBrk="1" fontAlgn="base" hangingPunct="1">
              <a:spcBef>
                <a:spcPct val="0"/>
              </a:spcBef>
              <a:spcAft>
                <a:spcPct val="0"/>
              </a:spcAft>
              <a:defRPr sz="4400">
                <a:solidFill>
                  <a:schemeClr val="lt1"/>
                </a:solidFill>
                <a:latin typeface="+mn-lt"/>
                <a:ea typeface="+mn-ea"/>
                <a:cs typeface="+mn-cs"/>
              </a:defRPr>
            </a:lvl7pPr>
            <a:lvl8pPr marL="1371600" algn="ctr" rtl="0" eaLnBrk="1" fontAlgn="base" hangingPunct="1">
              <a:spcBef>
                <a:spcPct val="0"/>
              </a:spcBef>
              <a:spcAft>
                <a:spcPct val="0"/>
              </a:spcAft>
              <a:defRPr sz="4400">
                <a:solidFill>
                  <a:schemeClr val="lt1"/>
                </a:solidFill>
                <a:latin typeface="+mn-lt"/>
                <a:ea typeface="+mn-ea"/>
                <a:cs typeface="+mn-cs"/>
              </a:defRPr>
            </a:lvl8pPr>
            <a:lvl9pPr marL="1828800" algn="ctr" rtl="0" eaLnBrk="1" fontAlgn="base" hangingPunct="1">
              <a:spcBef>
                <a:spcPct val="0"/>
              </a:spcBef>
              <a:spcAft>
                <a:spcPct val="0"/>
              </a:spcAft>
              <a:defRPr sz="44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sz="1600" b="1" i="0" u="none" strike="noStrike" kern="1200" cap="none" spc="0" normalizeH="0" baseline="0" noProof="0">
                <a:ln>
                  <a:noFill/>
                </a:ln>
                <a:solidFill>
                  <a:prstClr val="white"/>
                </a:solidFill>
                <a:effectLst/>
                <a:uLnTx/>
                <a:uFillTx/>
                <a:latin typeface="Calibri"/>
                <a:ea typeface="+mn-ea"/>
                <a:cs typeface="+mn-cs"/>
              </a:rPr>
              <a:t>Mål:</a:t>
            </a:r>
            <a:br>
              <a:rPr kumimoji="0" lang="nn-NO" sz="1600" b="1" i="0" u="none" strike="noStrike" kern="1200" cap="none" spc="0" normalizeH="0" baseline="0" noProof="0">
                <a:ln>
                  <a:noFill/>
                </a:ln>
                <a:solidFill>
                  <a:prstClr val="white"/>
                </a:solidFill>
                <a:effectLst/>
                <a:uLnTx/>
                <a:uFillTx/>
                <a:latin typeface="Calibri"/>
                <a:ea typeface="+mn-ea"/>
                <a:cs typeface="+mn-cs"/>
              </a:rPr>
            </a:br>
            <a:r>
              <a:rPr kumimoji="0" lang="nn-NO" sz="1600" b="1" i="0" u="none" strike="noStrike" kern="1200" cap="none" spc="0" normalizeH="0" baseline="0" noProof="0">
                <a:ln>
                  <a:noFill/>
                </a:ln>
                <a:solidFill>
                  <a:prstClr val="white"/>
                </a:solidFill>
                <a:effectLst/>
                <a:uLnTx/>
                <a:uFillTx/>
                <a:latin typeface="Calibri"/>
                <a:ea typeface="+mn-ea"/>
                <a:cs typeface="+mn-cs"/>
              </a:rPr>
              <a:t>At barna utviklar empati, og er oppteken av at andre har det bra.</a:t>
            </a:r>
          </a:p>
        </p:txBody>
      </p:sp>
      <p:sp>
        <p:nvSpPr>
          <p:cNvPr id="15" name="Hjerte 14">
            <a:extLst>
              <a:ext uri="{FF2B5EF4-FFF2-40B4-BE49-F238E27FC236}">
                <a16:creationId xmlns:a16="http://schemas.microsoft.com/office/drawing/2014/main" id="{0654074D-DD96-E398-BA68-85BD19143ECD}"/>
              </a:ext>
            </a:extLst>
          </p:cNvPr>
          <p:cNvSpPr/>
          <p:nvPr/>
        </p:nvSpPr>
        <p:spPr>
          <a:xfrm>
            <a:off x="9188764" y="340282"/>
            <a:ext cx="914400" cy="914400"/>
          </a:xfrm>
          <a:prstGeom prst="heart">
            <a:avLst/>
          </a:prstGeom>
          <a:solidFill>
            <a:srgbClr val="FF0000"/>
          </a:solidFill>
          <a:ln w="25400" cap="flat" cmpd="sng" algn="ctr">
            <a:solidFill>
              <a:srgbClr val="FFFF99"/>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white"/>
                </a:solidFill>
                <a:effectLst/>
                <a:uLnTx/>
                <a:uFillTx/>
                <a:latin typeface="Calibri"/>
                <a:ea typeface="+mn-ea"/>
                <a:cs typeface="+mn-cs"/>
              </a:rPr>
              <a:t>DU</a:t>
            </a:r>
          </a:p>
        </p:txBody>
      </p:sp>
      <p:pic>
        <p:nvPicPr>
          <p:cNvPr id="16" name="Bilde 15">
            <a:extLst>
              <a:ext uri="{FF2B5EF4-FFF2-40B4-BE49-F238E27FC236}">
                <a16:creationId xmlns:a16="http://schemas.microsoft.com/office/drawing/2014/main" id="{4E67FAFD-908C-4146-4B3B-A9F98A956CBA}"/>
              </a:ext>
            </a:extLst>
          </p:cNvPr>
          <p:cNvPicPr>
            <a:picLocks noChangeAspect="1"/>
          </p:cNvPicPr>
          <p:nvPr/>
        </p:nvPicPr>
        <p:blipFill>
          <a:blip r:embed="rId5"/>
          <a:stretch>
            <a:fillRect/>
          </a:stretch>
        </p:blipFill>
        <p:spPr>
          <a:xfrm>
            <a:off x="2139319" y="1448827"/>
            <a:ext cx="770229" cy="830569"/>
          </a:xfrm>
          <a:prstGeom prst="rect">
            <a:avLst/>
          </a:prstGeom>
        </p:spPr>
      </p:pic>
      <p:sp>
        <p:nvSpPr>
          <p:cNvPr id="18" name="Avrundet rektangel 4">
            <a:extLst>
              <a:ext uri="{FF2B5EF4-FFF2-40B4-BE49-F238E27FC236}">
                <a16:creationId xmlns:a16="http://schemas.microsoft.com/office/drawing/2014/main" id="{6B5BDEEE-F435-370A-086A-F222C0690427}"/>
              </a:ext>
            </a:extLst>
          </p:cNvPr>
          <p:cNvSpPr/>
          <p:nvPr/>
        </p:nvSpPr>
        <p:spPr>
          <a:xfrm>
            <a:off x="1926083" y="2352953"/>
            <a:ext cx="2000099" cy="1940957"/>
          </a:xfrm>
          <a:prstGeom prst="roundRect">
            <a:avLst/>
          </a:prstGeom>
          <a:solidFill>
            <a:srgbClr val="EAEAEA"/>
          </a:solidFill>
          <a:ln>
            <a:solidFill>
              <a:srgbClr val="EAEAEA"/>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a:rPr>
              <a:t>Rammeplanen</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a:rPr>
              <a:t>Barnehagen skal la barna få kjennskap til forteljingar, tradisjonar, verdiar og høgtider i ulike religionar og livssyn, og erfaringar med at kulturelle uttrykk har ein eigenverdi</a:t>
            </a:r>
            <a:r>
              <a:rPr kumimoji="0" lang="nn-NO" sz="1200" b="1" i="0" u="none" strike="noStrike" kern="0" cap="none" spc="0" normalizeH="0" baseline="0" noProof="0">
                <a:ln>
                  <a:noFill/>
                </a:ln>
                <a:solidFill>
                  <a:prstClr val="black"/>
                </a:solidFill>
                <a:effectLst/>
                <a:uLnTx/>
                <a:uFillTx/>
                <a:latin typeface="Papyrus" pitchFamily="66" charset="0"/>
              </a:rPr>
              <a:t>.</a:t>
            </a:r>
          </a:p>
        </p:txBody>
      </p:sp>
      <p:sp>
        <p:nvSpPr>
          <p:cNvPr id="19" name="TekstSylinder 18">
            <a:extLst>
              <a:ext uri="{FF2B5EF4-FFF2-40B4-BE49-F238E27FC236}">
                <a16:creationId xmlns:a16="http://schemas.microsoft.com/office/drawing/2014/main" id="{FD60387E-12AD-9011-7C1B-C5EC92B42950}"/>
              </a:ext>
            </a:extLst>
          </p:cNvPr>
          <p:cNvSpPr txBox="1"/>
          <p:nvPr/>
        </p:nvSpPr>
        <p:spPr>
          <a:xfrm>
            <a:off x="21829" y="2879727"/>
            <a:ext cx="2000099" cy="276999"/>
          </a:xfrm>
          <a:prstGeom prst="rect">
            <a:avLst/>
          </a:prstGeom>
          <a:noFill/>
        </p:spPr>
        <p:txBody>
          <a:bodyPr wrap="none" rtlCol="0">
            <a:spAutoFit/>
          </a:bodyPr>
          <a:lstStyle/>
          <a:p>
            <a:pPr eaLnBrk="0" fontAlgn="base" hangingPunct="0">
              <a:spcBef>
                <a:spcPct val="0"/>
              </a:spcBef>
              <a:spcAft>
                <a:spcPct val="0"/>
              </a:spcAft>
            </a:pPr>
            <a:r>
              <a:rPr lang="nn-NO" sz="1200">
                <a:solidFill>
                  <a:prstClr val="black"/>
                </a:solidFill>
                <a:latin typeface="Calibri" panose="020F0502020204030204" pitchFamily="34" charset="0"/>
              </a:rPr>
              <a:t>Julevandring i Brattvåg kyrkje</a:t>
            </a:r>
          </a:p>
        </p:txBody>
      </p:sp>
      <p:sp>
        <p:nvSpPr>
          <p:cNvPr id="22" name="TekstSylinder 21">
            <a:extLst>
              <a:ext uri="{FF2B5EF4-FFF2-40B4-BE49-F238E27FC236}">
                <a16:creationId xmlns:a16="http://schemas.microsoft.com/office/drawing/2014/main" id="{2940A1CA-7249-2159-8658-58980985769E}"/>
              </a:ext>
            </a:extLst>
          </p:cNvPr>
          <p:cNvSpPr txBox="1"/>
          <p:nvPr/>
        </p:nvSpPr>
        <p:spPr>
          <a:xfrm>
            <a:off x="4983679" y="916800"/>
            <a:ext cx="1621115" cy="830997"/>
          </a:xfrm>
          <a:prstGeom prst="rect">
            <a:avLst/>
          </a:prstGeom>
          <a:noFill/>
          <a:ln>
            <a:solidFill>
              <a:srgbClr val="EAEAEA"/>
            </a:solidFill>
          </a:ln>
        </p:spPr>
        <p:txBody>
          <a:bodyPr wrap="square" rtlCol="0">
            <a:spAutoFit/>
          </a:bodyPr>
          <a:lstStyle/>
          <a:p>
            <a:r>
              <a:rPr lang="nn-NO" sz="1200"/>
              <a:t>Kvar månad har alle avdelingar fokus på lesing i utvalde bøker i små lesegrupper.</a:t>
            </a:r>
          </a:p>
        </p:txBody>
      </p:sp>
      <p:sp>
        <p:nvSpPr>
          <p:cNvPr id="23" name="TekstSylinder 22">
            <a:extLst>
              <a:ext uri="{FF2B5EF4-FFF2-40B4-BE49-F238E27FC236}">
                <a16:creationId xmlns:a16="http://schemas.microsoft.com/office/drawing/2014/main" id="{23C030C4-5AC4-D7E6-009F-77B61FED18A8}"/>
              </a:ext>
            </a:extLst>
          </p:cNvPr>
          <p:cNvSpPr txBox="1"/>
          <p:nvPr/>
        </p:nvSpPr>
        <p:spPr>
          <a:xfrm>
            <a:off x="9530985" y="2576015"/>
            <a:ext cx="2526525" cy="830997"/>
          </a:xfrm>
          <a:prstGeom prst="rect">
            <a:avLst/>
          </a:prstGeom>
          <a:noFill/>
          <a:ln>
            <a:solidFill>
              <a:srgbClr val="FFFF99"/>
            </a:solidFill>
          </a:ln>
        </p:spPr>
        <p:txBody>
          <a:bodyPr wrap="square" rtlCol="0">
            <a:spAutoFit/>
          </a:bodyPr>
          <a:lstStyle/>
          <a:p>
            <a:r>
              <a:rPr lang="nn-NO" sz="1200" b="1"/>
              <a:t>Fokusord m/teikn</a:t>
            </a:r>
          </a:p>
          <a:p>
            <a:r>
              <a:rPr lang="nn-NO" sz="1200"/>
              <a:t>(Ja, nei, kan eg få?, ferdig, stopp),</a:t>
            </a:r>
          </a:p>
          <a:p>
            <a:r>
              <a:rPr lang="nn-NO" sz="1200" b="1"/>
              <a:t>Vinter,  gi, gåve, Jesus-barnet, nisse, glad</a:t>
            </a:r>
          </a:p>
        </p:txBody>
      </p:sp>
      <p:sp>
        <p:nvSpPr>
          <p:cNvPr id="24" name="TekstSylinder 23">
            <a:extLst>
              <a:ext uri="{FF2B5EF4-FFF2-40B4-BE49-F238E27FC236}">
                <a16:creationId xmlns:a16="http://schemas.microsoft.com/office/drawing/2014/main" id="{94DD4A2B-D1F7-4F8A-757E-6D1B71DFF6BB}"/>
              </a:ext>
            </a:extLst>
          </p:cNvPr>
          <p:cNvSpPr txBox="1"/>
          <p:nvPr/>
        </p:nvSpPr>
        <p:spPr>
          <a:xfrm>
            <a:off x="4100390" y="1991915"/>
            <a:ext cx="2504404" cy="2308324"/>
          </a:xfrm>
          <a:prstGeom prst="rect">
            <a:avLst/>
          </a:prstGeom>
          <a:solidFill>
            <a:srgbClr val="FFFF99"/>
          </a:solidFill>
          <a:ln>
            <a:solidFill>
              <a:srgbClr val="FFFF99"/>
            </a:solidFill>
          </a:ln>
        </p:spPr>
        <p:txBody>
          <a:bodyPr wrap="none" rtlCol="0">
            <a:spAutoFit/>
          </a:bodyPr>
          <a:lstStyle/>
          <a:p>
            <a:r>
              <a:rPr lang="nn-NO" sz="1200" b="1" dirty="0" err="1"/>
              <a:t>Julesang</a:t>
            </a:r>
            <a:endParaRPr lang="nn-NO" sz="1200" b="1" dirty="0"/>
          </a:p>
          <a:p>
            <a:r>
              <a:rPr lang="nn-NO" sz="1200" dirty="0"/>
              <a:t>O jul med din glede</a:t>
            </a:r>
          </a:p>
          <a:p>
            <a:r>
              <a:rPr lang="nn-NO" sz="1200" dirty="0"/>
              <a:t>Og </a:t>
            </a:r>
            <a:r>
              <a:rPr lang="nn-NO" sz="1200" dirty="0" err="1"/>
              <a:t>barnlige</a:t>
            </a:r>
            <a:r>
              <a:rPr lang="nn-NO" sz="1200" dirty="0"/>
              <a:t> lyst</a:t>
            </a:r>
          </a:p>
          <a:p>
            <a:r>
              <a:rPr lang="nn-NO" sz="1200" dirty="0"/>
              <a:t>Vi ønsker deg alle velkommen</a:t>
            </a:r>
          </a:p>
          <a:p>
            <a:r>
              <a:rPr lang="nn-NO" sz="1200" dirty="0"/>
              <a:t>Vi </a:t>
            </a:r>
            <a:r>
              <a:rPr lang="nn-NO" sz="1200" dirty="0" err="1"/>
              <a:t>hilser</a:t>
            </a:r>
            <a:r>
              <a:rPr lang="nn-NO" sz="1200" dirty="0"/>
              <a:t> deg alle med </a:t>
            </a:r>
            <a:r>
              <a:rPr lang="nn-NO" sz="1200" dirty="0" err="1"/>
              <a:t>jublende</a:t>
            </a:r>
            <a:r>
              <a:rPr lang="nn-NO" sz="1200" dirty="0"/>
              <a:t> røst</a:t>
            </a:r>
          </a:p>
          <a:p>
            <a:r>
              <a:rPr lang="nn-NO" sz="1200" dirty="0" err="1"/>
              <a:t>Titusende</a:t>
            </a:r>
            <a:r>
              <a:rPr lang="nn-NO" sz="1200" dirty="0"/>
              <a:t> </a:t>
            </a:r>
            <a:r>
              <a:rPr lang="nn-NO" sz="1200" dirty="0" err="1"/>
              <a:t>ganger</a:t>
            </a:r>
            <a:r>
              <a:rPr lang="nn-NO" sz="1200" dirty="0"/>
              <a:t> velkommen</a:t>
            </a:r>
          </a:p>
          <a:p>
            <a:endParaRPr lang="nn-NO" sz="1200" dirty="0"/>
          </a:p>
          <a:p>
            <a:r>
              <a:rPr lang="nn-NO" sz="1200" dirty="0"/>
              <a:t>Vi </a:t>
            </a:r>
            <a:r>
              <a:rPr lang="nn-NO" sz="1200" dirty="0" err="1"/>
              <a:t>klapper</a:t>
            </a:r>
            <a:r>
              <a:rPr lang="nn-NO" sz="1200" dirty="0"/>
              <a:t> i hendene, </a:t>
            </a:r>
          </a:p>
          <a:p>
            <a:r>
              <a:rPr lang="nn-NO" sz="1200" dirty="0"/>
              <a:t>Vi synger og vi ler</a:t>
            </a:r>
          </a:p>
          <a:p>
            <a:r>
              <a:rPr lang="nn-NO" sz="1200" dirty="0"/>
              <a:t>Så glad er vi, så glad er vi</a:t>
            </a:r>
          </a:p>
          <a:p>
            <a:r>
              <a:rPr lang="nn-NO" sz="1200" dirty="0"/>
              <a:t>Vi </a:t>
            </a:r>
            <a:r>
              <a:rPr lang="nn-NO" sz="1200" dirty="0" err="1"/>
              <a:t>svinger</a:t>
            </a:r>
            <a:r>
              <a:rPr lang="nn-NO" sz="1200" dirty="0"/>
              <a:t> oss i kretsen og neier</a:t>
            </a:r>
          </a:p>
          <a:p>
            <a:r>
              <a:rPr lang="nn-NO" sz="1200" dirty="0"/>
              <a:t>Og </a:t>
            </a:r>
            <a:r>
              <a:rPr lang="nn-NO" sz="1200" dirty="0" err="1"/>
              <a:t>bukker</a:t>
            </a:r>
            <a:r>
              <a:rPr lang="nn-NO" sz="1200" dirty="0"/>
              <a:t>.</a:t>
            </a:r>
          </a:p>
        </p:txBody>
      </p:sp>
      <p:sp>
        <p:nvSpPr>
          <p:cNvPr id="26" name="TekstSylinder 25">
            <a:extLst>
              <a:ext uri="{FF2B5EF4-FFF2-40B4-BE49-F238E27FC236}">
                <a16:creationId xmlns:a16="http://schemas.microsoft.com/office/drawing/2014/main" id="{3EFFF5D7-4D14-1E63-58E6-8CA1E9561D1A}"/>
              </a:ext>
            </a:extLst>
          </p:cNvPr>
          <p:cNvSpPr txBox="1"/>
          <p:nvPr/>
        </p:nvSpPr>
        <p:spPr>
          <a:xfrm>
            <a:off x="6690965" y="1168239"/>
            <a:ext cx="2772764" cy="5170646"/>
          </a:xfrm>
          <a:prstGeom prst="rect">
            <a:avLst/>
          </a:prstGeom>
          <a:solidFill>
            <a:srgbClr val="FFFF99"/>
          </a:solidFill>
          <a:ln>
            <a:solidFill>
              <a:srgbClr val="FFFF99"/>
            </a:solidFill>
          </a:ln>
        </p:spPr>
        <p:txBody>
          <a:bodyPr wrap="square">
            <a:spAutoFit/>
          </a:bodyPr>
          <a:lstStyle/>
          <a:p>
            <a:r>
              <a:rPr lang="nb-NO" sz="1100" b="1" dirty="0" err="1"/>
              <a:t>Juleleik</a:t>
            </a:r>
            <a:r>
              <a:rPr lang="nb-NO" sz="1100" b="1" dirty="0"/>
              <a:t>/sang</a:t>
            </a:r>
          </a:p>
          <a:p>
            <a:r>
              <a:rPr lang="nb-NO" sz="1100" dirty="0"/>
              <a:t>På låven sitter nissen med sin julegrøt</a:t>
            </a:r>
          </a:p>
          <a:p>
            <a:r>
              <a:rPr lang="nb-NO" sz="1100" dirty="0"/>
              <a:t>Så god og søt så god og søt</a:t>
            </a:r>
          </a:p>
          <a:p>
            <a:r>
              <a:rPr lang="nb-NO" sz="1100" dirty="0"/>
              <a:t>Han nikker og han smiler og han er så glad</a:t>
            </a:r>
          </a:p>
          <a:p>
            <a:r>
              <a:rPr lang="nb-NO" sz="1100" dirty="0"/>
              <a:t>For julegrøten vil han gjerne ha</a:t>
            </a:r>
          </a:p>
          <a:p>
            <a:endParaRPr lang="nb-NO" sz="1100" dirty="0"/>
          </a:p>
          <a:p>
            <a:r>
              <a:rPr lang="nb-NO" sz="1100" dirty="0"/>
              <a:t>Men rundt omkring står alle de små rotter</a:t>
            </a:r>
          </a:p>
          <a:p>
            <a:r>
              <a:rPr lang="nb-NO" sz="1100" dirty="0"/>
              <a:t>Og de skotter og de skotter</a:t>
            </a:r>
          </a:p>
          <a:p>
            <a:r>
              <a:rPr lang="nb-NO" sz="1100" dirty="0"/>
              <a:t>De vil så gjerne ha litt </a:t>
            </a:r>
            <a:r>
              <a:rPr lang="nb-NO" sz="1100" dirty="0" err="1"/>
              <a:t>julegodter</a:t>
            </a:r>
            <a:endParaRPr lang="nb-NO" sz="1100" dirty="0"/>
          </a:p>
          <a:p>
            <a:r>
              <a:rPr lang="nb-NO" sz="1100" dirty="0"/>
              <a:t>Og de danser </a:t>
            </a:r>
            <a:r>
              <a:rPr lang="nb-NO" sz="1100" dirty="0" err="1"/>
              <a:t>danser</a:t>
            </a:r>
            <a:r>
              <a:rPr lang="nb-NO" sz="1100" dirty="0"/>
              <a:t> rundt i ring</a:t>
            </a:r>
          </a:p>
          <a:p>
            <a:endParaRPr lang="nb-NO" sz="1100" dirty="0"/>
          </a:p>
          <a:p>
            <a:r>
              <a:rPr lang="nb-NO" sz="1100" dirty="0"/>
              <a:t>Men nissefar han truer med sin store skje</a:t>
            </a:r>
          </a:p>
          <a:p>
            <a:r>
              <a:rPr lang="nb-NO" sz="1100" dirty="0"/>
              <a:t>Nei bare se og kom avsted</a:t>
            </a:r>
          </a:p>
          <a:p>
            <a:r>
              <a:rPr lang="nb-NO" sz="1100" dirty="0"/>
              <a:t>For julegrøten min den vil jeg ha i fred</a:t>
            </a:r>
          </a:p>
          <a:p>
            <a:r>
              <a:rPr lang="nb-NO" sz="1100" dirty="0"/>
              <a:t>Og ingen </a:t>
            </a:r>
            <a:r>
              <a:rPr lang="nb-NO" sz="1100" dirty="0" err="1"/>
              <a:t>ingen</a:t>
            </a:r>
            <a:r>
              <a:rPr lang="nb-NO" sz="1100" dirty="0"/>
              <a:t> vil jeg dele med</a:t>
            </a:r>
          </a:p>
          <a:p>
            <a:endParaRPr lang="nb-NO" sz="1100" dirty="0"/>
          </a:p>
          <a:p>
            <a:r>
              <a:rPr lang="nb-NO" sz="1100" dirty="0"/>
              <a:t>Men rottene de hopper og de danser</a:t>
            </a:r>
          </a:p>
          <a:p>
            <a:r>
              <a:rPr lang="nb-NO" sz="1100" dirty="0"/>
              <a:t>Og de svinser og de svanser</a:t>
            </a:r>
          </a:p>
          <a:p>
            <a:r>
              <a:rPr lang="nb-NO" sz="1100" dirty="0"/>
              <a:t>De klorer etter grøten og de stanser</a:t>
            </a:r>
          </a:p>
          <a:p>
            <a:r>
              <a:rPr lang="nb-NO" sz="1100" dirty="0"/>
              <a:t>Og de står om nissen tett i ring</a:t>
            </a:r>
          </a:p>
          <a:p>
            <a:endParaRPr lang="nb-NO" sz="1100" dirty="0"/>
          </a:p>
          <a:p>
            <a:r>
              <a:rPr lang="nb-NO" sz="1100" dirty="0"/>
              <a:t>Men nissefar han er en liten hissigpropp</a:t>
            </a:r>
          </a:p>
          <a:p>
            <a:r>
              <a:rPr lang="nb-NO" sz="1100" dirty="0"/>
              <a:t>Og med sin kropp han gjør et hopp</a:t>
            </a:r>
          </a:p>
          <a:p>
            <a:r>
              <a:rPr lang="nb-NO" sz="1100" dirty="0"/>
              <a:t>Jeg henter katten hvis de ikke holder opp</a:t>
            </a:r>
          </a:p>
          <a:p>
            <a:r>
              <a:rPr lang="nb-NO" sz="1100" dirty="0"/>
              <a:t>Når katten kommer skal det nok bli stopp</a:t>
            </a:r>
          </a:p>
          <a:p>
            <a:endParaRPr lang="nb-NO" sz="1100" dirty="0"/>
          </a:p>
          <a:p>
            <a:r>
              <a:rPr lang="nb-NO" sz="1100" dirty="0"/>
              <a:t>Da løper alle rottene så bange</a:t>
            </a:r>
          </a:p>
          <a:p>
            <a:r>
              <a:rPr lang="nb-NO" sz="1100" dirty="0"/>
              <a:t>Ja så bange Ja så bange</a:t>
            </a:r>
          </a:p>
          <a:p>
            <a:r>
              <a:rPr lang="nb-NO" sz="1100" dirty="0"/>
              <a:t>De svinser og de svanser noen gange</a:t>
            </a:r>
          </a:p>
          <a:p>
            <a:r>
              <a:rPr lang="nb-NO" sz="1100" dirty="0"/>
              <a:t>Og på en to tre så er de vekk </a:t>
            </a:r>
            <a:r>
              <a:rPr lang="nb-NO" sz="1100" dirty="0" err="1"/>
              <a:t>vekk</a:t>
            </a:r>
            <a:r>
              <a:rPr lang="nb-NO" sz="1100" dirty="0"/>
              <a:t> </a:t>
            </a:r>
            <a:r>
              <a:rPr lang="nb-NO" sz="1100" dirty="0" err="1"/>
              <a:t>vekk</a:t>
            </a:r>
            <a:endParaRPr lang="nn-NO" dirty="0"/>
          </a:p>
        </p:txBody>
      </p:sp>
      <p:pic>
        <p:nvPicPr>
          <p:cNvPr id="27" name="Bilde 26">
            <a:extLst>
              <a:ext uri="{FF2B5EF4-FFF2-40B4-BE49-F238E27FC236}">
                <a16:creationId xmlns:a16="http://schemas.microsoft.com/office/drawing/2014/main" id="{82BB403C-2E37-95DE-DC25-521109BC8B91}"/>
              </a:ext>
            </a:extLst>
          </p:cNvPr>
          <p:cNvPicPr>
            <a:picLocks noChangeAspect="1"/>
          </p:cNvPicPr>
          <p:nvPr/>
        </p:nvPicPr>
        <p:blipFill>
          <a:blip r:embed="rId6"/>
          <a:stretch>
            <a:fillRect/>
          </a:stretch>
        </p:blipFill>
        <p:spPr>
          <a:xfrm>
            <a:off x="9300862" y="1632525"/>
            <a:ext cx="1202634" cy="880500"/>
          </a:xfrm>
          <a:prstGeom prst="rect">
            <a:avLst/>
          </a:prstGeom>
        </p:spPr>
      </p:pic>
      <p:pic>
        <p:nvPicPr>
          <p:cNvPr id="17" name="Bilde 16">
            <a:extLst>
              <a:ext uri="{FF2B5EF4-FFF2-40B4-BE49-F238E27FC236}">
                <a16:creationId xmlns:a16="http://schemas.microsoft.com/office/drawing/2014/main" id="{6DB75582-FBC2-C159-0BE9-93AB4494EE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1873" y="6446799"/>
            <a:ext cx="3803336" cy="323455"/>
          </a:xfrm>
          <a:prstGeom prst="rect">
            <a:avLst/>
          </a:prstGeom>
        </p:spPr>
      </p:pic>
    </p:spTree>
    <p:extLst>
      <p:ext uri="{BB962C8B-B14F-4D97-AF65-F5344CB8AC3E}">
        <p14:creationId xmlns:p14="http://schemas.microsoft.com/office/powerpoint/2010/main" val="2973457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11</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3167306823"/>
              </p:ext>
            </p:extLst>
          </p:nvPr>
        </p:nvGraphicFramePr>
        <p:xfrm>
          <a:off x="738909" y="618379"/>
          <a:ext cx="10934931" cy="530860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49264">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49</a:t>
                      </a:r>
                    </a:p>
                  </a:txBody>
                  <a:tcPr/>
                </a:tc>
                <a:tc>
                  <a:txBody>
                    <a:bodyPr/>
                    <a:lstStyle/>
                    <a:p>
                      <a:pPr algn="r"/>
                      <a:r>
                        <a:rPr lang="nn-NO"/>
                        <a:t>1</a:t>
                      </a:r>
                    </a:p>
                    <a:p>
                      <a:pPr algn="r"/>
                      <a:endParaRPr lang="nn-NO"/>
                    </a:p>
                    <a:p>
                      <a:pPr algn="r"/>
                      <a:endParaRPr lang="nn-NO"/>
                    </a:p>
                  </a:txBody>
                  <a:tcPr/>
                </a:tc>
                <a:tc>
                  <a:txBody>
                    <a:bodyPr/>
                    <a:lstStyle/>
                    <a:p>
                      <a:pPr algn="r"/>
                      <a:r>
                        <a:rPr lang="nn-NO"/>
                        <a:t>2</a:t>
                      </a:r>
                    </a:p>
                  </a:txBody>
                  <a:tcPr/>
                </a:tc>
                <a:tc>
                  <a:txBody>
                    <a:bodyPr/>
                    <a:lstStyle/>
                    <a:p>
                      <a:pPr algn="r"/>
                      <a:r>
                        <a:rPr lang="nn-NO"/>
                        <a:t>3</a:t>
                      </a:r>
                    </a:p>
                  </a:txBody>
                  <a:tcPr/>
                </a:tc>
                <a:tc>
                  <a:txBody>
                    <a:bodyPr/>
                    <a:lstStyle/>
                    <a:p>
                      <a:pPr algn="r"/>
                      <a:r>
                        <a:rPr lang="nn-NO"/>
                        <a:t>4</a:t>
                      </a:r>
                    </a:p>
                  </a:txBody>
                  <a:tcPr/>
                </a:tc>
                <a:tc>
                  <a:txBody>
                    <a:bodyPr/>
                    <a:lstStyle/>
                    <a:p>
                      <a:pPr algn="r"/>
                      <a:r>
                        <a:rPr lang="nn-NO"/>
                        <a:t>5</a:t>
                      </a:r>
                    </a:p>
                  </a:txBody>
                  <a:tcPr/>
                </a:tc>
                <a:tc>
                  <a:txBody>
                    <a:bodyPr/>
                    <a:lstStyle/>
                    <a:p>
                      <a:pPr algn="r"/>
                      <a:r>
                        <a:rPr lang="nn-NO"/>
                        <a:t>6</a:t>
                      </a:r>
                    </a:p>
                  </a:txBody>
                  <a:tcPr/>
                </a:tc>
                <a:tc>
                  <a:txBody>
                    <a:bodyPr/>
                    <a:lstStyle/>
                    <a:p>
                      <a:pPr algn="r"/>
                      <a:r>
                        <a:rPr lang="nn-NO">
                          <a:solidFill>
                            <a:srgbClr val="FF0000"/>
                          </a:solidFill>
                        </a:rPr>
                        <a:t>7</a:t>
                      </a:r>
                    </a:p>
                    <a:p>
                      <a:pPr algn="r"/>
                      <a:r>
                        <a:rPr lang="nn-NO" sz="1200"/>
                        <a:t>2.Søndag i advent</a:t>
                      </a:r>
                    </a:p>
                    <a:p>
                      <a:pPr algn="r"/>
                      <a:endParaRPr lang="nn-NO">
                        <a:solidFill>
                          <a:srgbClr val="FF0000"/>
                        </a:solidFill>
                      </a:endParaRPr>
                    </a:p>
                  </a:txBody>
                  <a:tcPr/>
                </a:tc>
                <a:extLst>
                  <a:ext uri="{0D108BD9-81ED-4DB2-BD59-A6C34878D82A}">
                    <a16:rowId xmlns:a16="http://schemas.microsoft.com/office/drawing/2014/main" val="1309529640"/>
                  </a:ext>
                </a:extLst>
              </a:tr>
              <a:tr h="370840">
                <a:tc>
                  <a:txBody>
                    <a:bodyPr/>
                    <a:lstStyle/>
                    <a:p>
                      <a:pPr algn="ctr"/>
                      <a:r>
                        <a:rPr lang="nn-NO" sz="2400" b="1"/>
                        <a:t>50</a:t>
                      </a:r>
                    </a:p>
                  </a:txBody>
                  <a:tcPr/>
                </a:tc>
                <a:tc>
                  <a:txBody>
                    <a:bodyPr/>
                    <a:lstStyle/>
                    <a:p>
                      <a:pPr algn="r"/>
                      <a:r>
                        <a:rPr lang="nn-NO"/>
                        <a:t>8</a:t>
                      </a:r>
                    </a:p>
                    <a:p>
                      <a:pPr algn="r"/>
                      <a:endParaRPr lang="nn-NO"/>
                    </a:p>
                  </a:txBody>
                  <a:tcPr/>
                </a:tc>
                <a:tc>
                  <a:txBody>
                    <a:bodyPr/>
                    <a:lstStyle/>
                    <a:p>
                      <a:pPr algn="r"/>
                      <a:r>
                        <a:rPr lang="nn-NO"/>
                        <a:t>9</a:t>
                      </a:r>
                    </a:p>
                    <a:p>
                      <a:pPr algn="r"/>
                      <a:endParaRPr lang="nn-NO"/>
                    </a:p>
                  </a:txBody>
                  <a:tcPr/>
                </a:tc>
                <a:tc>
                  <a:txBody>
                    <a:bodyPr/>
                    <a:lstStyle/>
                    <a:p>
                      <a:pPr algn="r"/>
                      <a:r>
                        <a:rPr lang="nn-NO"/>
                        <a:t>10</a:t>
                      </a:r>
                    </a:p>
                  </a:txBody>
                  <a:tcPr/>
                </a:tc>
                <a:tc>
                  <a:txBody>
                    <a:bodyPr/>
                    <a:lstStyle/>
                    <a:p>
                      <a:pPr algn="r"/>
                      <a:r>
                        <a:rPr lang="nn-NO"/>
                        <a:t>11</a:t>
                      </a:r>
                    </a:p>
                    <a:p>
                      <a:pPr algn="r"/>
                      <a:r>
                        <a:rPr lang="nn-NO" sz="1200"/>
                        <a:t>Julefest i barnehagen</a:t>
                      </a:r>
                    </a:p>
                  </a:txBody>
                  <a:tcPr/>
                </a:tc>
                <a:tc>
                  <a:txBody>
                    <a:bodyPr/>
                    <a:lstStyle/>
                    <a:p>
                      <a:pPr algn="r"/>
                      <a:r>
                        <a:rPr lang="nn-NO"/>
                        <a:t>12</a:t>
                      </a:r>
                    </a:p>
                    <a:p>
                      <a:pPr algn="r"/>
                      <a:r>
                        <a:rPr lang="nn-NO" sz="1200"/>
                        <a:t>Lucia i barnehagen</a:t>
                      </a:r>
                    </a:p>
                  </a:txBody>
                  <a:tcPr/>
                </a:tc>
                <a:tc>
                  <a:txBody>
                    <a:bodyPr/>
                    <a:lstStyle/>
                    <a:p>
                      <a:pPr algn="r"/>
                      <a:r>
                        <a:rPr lang="nn-NO"/>
                        <a:t>13</a:t>
                      </a:r>
                    </a:p>
                  </a:txBody>
                  <a:tcPr/>
                </a:tc>
                <a:tc>
                  <a:txBody>
                    <a:bodyPr/>
                    <a:lstStyle/>
                    <a:p>
                      <a:pPr algn="r"/>
                      <a:r>
                        <a:rPr lang="nn-NO">
                          <a:solidFill>
                            <a:srgbClr val="FF0000"/>
                          </a:solidFill>
                        </a:rPr>
                        <a:t>14</a:t>
                      </a:r>
                    </a:p>
                    <a:p>
                      <a:pPr algn="r"/>
                      <a:r>
                        <a:rPr lang="nn-NO" sz="1200"/>
                        <a:t>3.Søndag i advent</a:t>
                      </a:r>
                    </a:p>
                    <a:p>
                      <a:pPr algn="r"/>
                      <a:endParaRPr lang="nn-NO">
                        <a:solidFill>
                          <a:srgbClr val="FF0000"/>
                        </a:solidFill>
                      </a:endParaRPr>
                    </a:p>
                  </a:txBody>
                  <a:tcPr/>
                </a:tc>
                <a:extLst>
                  <a:ext uri="{0D108BD9-81ED-4DB2-BD59-A6C34878D82A}">
                    <a16:rowId xmlns:a16="http://schemas.microsoft.com/office/drawing/2014/main" val="4080204416"/>
                  </a:ext>
                </a:extLst>
              </a:tr>
              <a:tr h="370840">
                <a:tc>
                  <a:txBody>
                    <a:bodyPr/>
                    <a:lstStyle/>
                    <a:p>
                      <a:pPr algn="ctr"/>
                      <a:r>
                        <a:rPr lang="nn-NO" sz="2400" b="1" dirty="0"/>
                        <a:t>51</a:t>
                      </a:r>
                    </a:p>
                    <a:p>
                      <a:pPr algn="ctr"/>
                      <a:endParaRPr lang="nn-NO" sz="2400" b="1" dirty="0"/>
                    </a:p>
                  </a:txBody>
                  <a:tcPr/>
                </a:tc>
                <a:tc>
                  <a:txBody>
                    <a:bodyPr/>
                    <a:lstStyle/>
                    <a:p>
                      <a:pPr algn="r"/>
                      <a:r>
                        <a:rPr lang="nn-NO"/>
                        <a:t>15</a:t>
                      </a:r>
                    </a:p>
                    <a:p>
                      <a:pPr algn="r"/>
                      <a:endParaRPr lang="nn-NO"/>
                    </a:p>
                  </a:txBody>
                  <a:tcPr/>
                </a:tc>
                <a:tc>
                  <a:txBody>
                    <a:bodyPr/>
                    <a:lstStyle/>
                    <a:p>
                      <a:pPr algn="r"/>
                      <a:r>
                        <a:rPr lang="nn-NO"/>
                        <a:t>16</a:t>
                      </a:r>
                    </a:p>
                    <a:p>
                      <a:pPr algn="r"/>
                      <a:endParaRPr lang="nn-NO"/>
                    </a:p>
                  </a:txBody>
                  <a:tcPr/>
                </a:tc>
                <a:tc>
                  <a:txBody>
                    <a:bodyPr/>
                    <a:lstStyle/>
                    <a:p>
                      <a:pPr algn="r"/>
                      <a:r>
                        <a:rPr lang="nn-NO"/>
                        <a:t>17</a:t>
                      </a:r>
                    </a:p>
                    <a:p>
                      <a:pPr algn="r"/>
                      <a:r>
                        <a:rPr lang="nn-NO" sz="1200"/>
                        <a:t>Nissefest i barnehagen</a:t>
                      </a:r>
                    </a:p>
                  </a:txBody>
                  <a:tcPr/>
                </a:tc>
                <a:tc>
                  <a:txBody>
                    <a:bodyPr/>
                    <a:lstStyle/>
                    <a:p>
                      <a:pPr algn="r"/>
                      <a:r>
                        <a:rPr lang="nn-NO"/>
                        <a:t>18</a:t>
                      </a:r>
                    </a:p>
                  </a:txBody>
                  <a:tcPr/>
                </a:tc>
                <a:tc>
                  <a:txBody>
                    <a:bodyPr/>
                    <a:lstStyle/>
                    <a:p>
                      <a:pPr algn="r"/>
                      <a:r>
                        <a:rPr lang="nn-NO"/>
                        <a:t>19</a:t>
                      </a:r>
                    </a:p>
                  </a:txBody>
                  <a:tcPr/>
                </a:tc>
                <a:tc>
                  <a:txBody>
                    <a:bodyPr/>
                    <a:lstStyle/>
                    <a:p>
                      <a:pPr algn="r"/>
                      <a:r>
                        <a:rPr lang="nn-NO"/>
                        <a:t>20</a:t>
                      </a:r>
                    </a:p>
                  </a:txBody>
                  <a:tcPr/>
                </a:tc>
                <a:tc>
                  <a:txBody>
                    <a:bodyPr/>
                    <a:lstStyle/>
                    <a:p>
                      <a:pPr algn="r"/>
                      <a:r>
                        <a:rPr lang="nn-NO">
                          <a:solidFill>
                            <a:srgbClr val="FF0000"/>
                          </a:solidFill>
                        </a:rPr>
                        <a:t>21</a:t>
                      </a:r>
                    </a:p>
                    <a:p>
                      <a:pPr marL="0" marR="0" lvl="0" indent="0" algn="r" defTabSz="914400" rtl="0" eaLnBrk="1" fontAlgn="auto" latinLnBrk="0" hangingPunct="1">
                        <a:lnSpc>
                          <a:spcPct val="100000"/>
                        </a:lnSpc>
                        <a:spcBef>
                          <a:spcPts val="0"/>
                        </a:spcBef>
                        <a:spcAft>
                          <a:spcPts val="0"/>
                        </a:spcAft>
                        <a:buClrTx/>
                        <a:buSzTx/>
                        <a:buFontTx/>
                        <a:buNone/>
                        <a:tabLst/>
                        <a:defRPr/>
                      </a:pPr>
                      <a:r>
                        <a:rPr lang="nn-NO" sz="1200"/>
                        <a:t>4.Søndag i advent</a:t>
                      </a:r>
                    </a:p>
                    <a:p>
                      <a:pPr algn="r"/>
                      <a:endParaRPr lang="nn-NO" sz="1200">
                        <a:solidFill>
                          <a:srgbClr val="FF0000"/>
                        </a:solidFill>
                      </a:endParaRPr>
                    </a:p>
                  </a:txBody>
                  <a:tcPr/>
                </a:tc>
                <a:extLst>
                  <a:ext uri="{0D108BD9-81ED-4DB2-BD59-A6C34878D82A}">
                    <a16:rowId xmlns:a16="http://schemas.microsoft.com/office/drawing/2014/main" val="709284768"/>
                  </a:ext>
                </a:extLst>
              </a:tr>
              <a:tr h="370840">
                <a:tc>
                  <a:txBody>
                    <a:bodyPr/>
                    <a:lstStyle/>
                    <a:p>
                      <a:pPr algn="ctr"/>
                      <a:r>
                        <a:rPr lang="nn-NO" sz="2400" b="1"/>
                        <a:t>52</a:t>
                      </a:r>
                    </a:p>
                  </a:txBody>
                  <a:tcPr/>
                </a:tc>
                <a:tc>
                  <a:txBody>
                    <a:bodyPr/>
                    <a:lstStyle/>
                    <a:p>
                      <a:pPr algn="r"/>
                      <a:r>
                        <a:rPr lang="nn-NO"/>
                        <a:t>22</a:t>
                      </a:r>
                    </a:p>
                  </a:txBody>
                  <a:tcPr/>
                </a:tc>
                <a:tc>
                  <a:txBody>
                    <a:bodyPr/>
                    <a:lstStyle/>
                    <a:p>
                      <a:pPr algn="r"/>
                      <a:r>
                        <a:rPr lang="nn-NO"/>
                        <a:t>23</a:t>
                      </a:r>
                      <a:endParaRPr lang="nn-NO" sz="1200"/>
                    </a:p>
                    <a:p>
                      <a:pPr algn="r"/>
                      <a:endParaRPr lang="nn-NO"/>
                    </a:p>
                  </a:txBody>
                  <a:tcPr/>
                </a:tc>
                <a:tc>
                  <a:txBody>
                    <a:bodyPr/>
                    <a:lstStyle/>
                    <a:p>
                      <a:pPr algn="r"/>
                      <a:r>
                        <a:rPr lang="nn-NO"/>
                        <a:t>24</a:t>
                      </a:r>
                    </a:p>
                    <a:p>
                      <a:pPr algn="r"/>
                      <a:r>
                        <a:rPr lang="nn-NO" sz="1200"/>
                        <a:t>Julaftan</a:t>
                      </a:r>
                    </a:p>
                    <a:p>
                      <a:pPr algn="r"/>
                      <a:r>
                        <a:rPr lang="nn-NO" sz="1200"/>
                        <a:t>Barnehagen er stengd</a:t>
                      </a:r>
                    </a:p>
                    <a:p>
                      <a:pPr algn="r"/>
                      <a:endParaRPr lang="nn-NO">
                        <a:solidFill>
                          <a:srgbClr val="FF0000"/>
                        </a:solidFill>
                      </a:endParaRPr>
                    </a:p>
                  </a:txBody>
                  <a:tcPr/>
                </a:tc>
                <a:tc>
                  <a:txBody>
                    <a:bodyPr/>
                    <a:lstStyle/>
                    <a:p>
                      <a:pPr algn="r"/>
                      <a:r>
                        <a:rPr lang="nn-NO">
                          <a:solidFill>
                            <a:srgbClr val="FF0000"/>
                          </a:solidFill>
                        </a:rPr>
                        <a:t>25</a:t>
                      </a:r>
                    </a:p>
                    <a:p>
                      <a:pPr algn="r"/>
                      <a:r>
                        <a:rPr lang="nn-NO" sz="1200">
                          <a:solidFill>
                            <a:srgbClr val="FF0000"/>
                          </a:solidFill>
                        </a:rPr>
                        <a:t>1. Juledag – barnehagen er stengd</a:t>
                      </a:r>
                    </a:p>
                  </a:txBody>
                  <a:tcPr/>
                </a:tc>
                <a:tc>
                  <a:txBody>
                    <a:bodyPr/>
                    <a:lstStyle/>
                    <a:p>
                      <a:pPr algn="r"/>
                      <a:r>
                        <a:rPr lang="nn-NO">
                          <a:solidFill>
                            <a:srgbClr val="FF0000"/>
                          </a:solidFill>
                        </a:rPr>
                        <a:t>26</a:t>
                      </a:r>
                    </a:p>
                    <a:p>
                      <a:pPr algn="r"/>
                      <a:r>
                        <a:rPr lang="nn-NO" sz="1200">
                          <a:solidFill>
                            <a:srgbClr val="FF0000"/>
                          </a:solidFill>
                        </a:rPr>
                        <a:t>2. Juledag – barnehagen er stengd</a:t>
                      </a:r>
                    </a:p>
                  </a:txBody>
                  <a:tcPr/>
                </a:tc>
                <a:tc>
                  <a:txBody>
                    <a:bodyPr/>
                    <a:lstStyle/>
                    <a:p>
                      <a:pPr algn="r"/>
                      <a:r>
                        <a:rPr lang="nn-NO"/>
                        <a:t>27</a:t>
                      </a:r>
                    </a:p>
                  </a:txBody>
                  <a:tcPr/>
                </a:tc>
                <a:tc>
                  <a:txBody>
                    <a:bodyPr/>
                    <a:lstStyle/>
                    <a:p>
                      <a:pPr algn="r"/>
                      <a:r>
                        <a:rPr lang="nn-NO">
                          <a:solidFill>
                            <a:srgbClr val="FF0000"/>
                          </a:solidFill>
                        </a:rPr>
                        <a:t>28</a:t>
                      </a:r>
                    </a:p>
                  </a:txBody>
                  <a:tcPr/>
                </a:tc>
                <a:extLst>
                  <a:ext uri="{0D108BD9-81ED-4DB2-BD59-A6C34878D82A}">
                    <a16:rowId xmlns:a16="http://schemas.microsoft.com/office/drawing/2014/main" val="2229723949"/>
                  </a:ext>
                </a:extLst>
              </a:tr>
              <a:tr h="370840">
                <a:tc>
                  <a:txBody>
                    <a:bodyPr/>
                    <a:lstStyle/>
                    <a:p>
                      <a:pPr algn="ctr"/>
                      <a:r>
                        <a:rPr lang="nn-NO" sz="2400" b="1"/>
                        <a:t>1</a:t>
                      </a:r>
                    </a:p>
                  </a:txBody>
                  <a:tcPr/>
                </a:tc>
                <a:tc>
                  <a:txBody>
                    <a:bodyPr/>
                    <a:lstStyle/>
                    <a:p>
                      <a:pPr algn="r"/>
                      <a:r>
                        <a:rPr lang="nn-NO"/>
                        <a:t>29</a:t>
                      </a:r>
                    </a:p>
                    <a:p>
                      <a:pPr algn="r"/>
                      <a:r>
                        <a:rPr lang="nn-NO" sz="1200"/>
                        <a:t>Barnehagen er stengd</a:t>
                      </a:r>
                    </a:p>
                  </a:txBody>
                  <a:tcPr/>
                </a:tc>
                <a:tc>
                  <a:txBody>
                    <a:bodyPr/>
                    <a:lstStyle/>
                    <a:p>
                      <a:pPr algn="r"/>
                      <a:r>
                        <a:rPr lang="nn-NO">
                          <a:solidFill>
                            <a:schemeClr val="tx1"/>
                          </a:solidFill>
                        </a:rPr>
                        <a:t>30</a:t>
                      </a:r>
                    </a:p>
                    <a:p>
                      <a:pPr algn="r"/>
                      <a:r>
                        <a:rPr lang="nn-NO" sz="1200">
                          <a:solidFill>
                            <a:schemeClr val="tx1"/>
                          </a:solidFill>
                        </a:rPr>
                        <a:t>Barnehagen er stengd</a:t>
                      </a:r>
                    </a:p>
                  </a:txBody>
                  <a:tcPr/>
                </a:tc>
                <a:tc>
                  <a:txBody>
                    <a:bodyPr/>
                    <a:lstStyle/>
                    <a:p>
                      <a:pPr algn="r"/>
                      <a:r>
                        <a:rPr lang="nn-NO" dirty="0"/>
                        <a:t>31</a:t>
                      </a:r>
                    </a:p>
                    <a:p>
                      <a:pPr marL="0" marR="0" lvl="0" indent="0" algn="r" defTabSz="914400" rtl="0" eaLnBrk="1" fontAlgn="auto" latinLnBrk="0" hangingPunct="1">
                        <a:lnSpc>
                          <a:spcPct val="100000"/>
                        </a:lnSpc>
                        <a:spcBef>
                          <a:spcPts val="0"/>
                        </a:spcBef>
                        <a:spcAft>
                          <a:spcPts val="0"/>
                        </a:spcAft>
                        <a:buClrTx/>
                        <a:buSzTx/>
                        <a:buFontTx/>
                        <a:buNone/>
                        <a:tabLst/>
                        <a:defRPr/>
                      </a:pPr>
                      <a:r>
                        <a:rPr lang="nn-NO" sz="1200" dirty="0">
                          <a:solidFill>
                            <a:schemeClr val="tx1"/>
                          </a:solidFill>
                        </a:rPr>
                        <a:t>Nyttårsaftan – barnehagen er stengd</a:t>
                      </a:r>
                      <a:endParaRPr lang="nn-NO" dirty="0"/>
                    </a:p>
                    <a:p>
                      <a:pPr algn="r"/>
                      <a:endParaRPr lang="nn-NO" dirty="0"/>
                    </a:p>
                  </a:txBody>
                  <a:tcPr/>
                </a:tc>
                <a:tc>
                  <a:txBody>
                    <a:bodyPr/>
                    <a:lstStyle/>
                    <a:p>
                      <a:pPr algn="r"/>
                      <a:endParaRPr lang="nn-NO"/>
                    </a:p>
                  </a:txBody>
                  <a:tcPr/>
                </a:tc>
                <a:tc>
                  <a:txBody>
                    <a:bodyPr/>
                    <a:lstStyle/>
                    <a:p>
                      <a:pPr algn="r"/>
                      <a:endParaRPr lang="nn-NO"/>
                    </a:p>
                  </a:txBody>
                  <a:tcPr/>
                </a:tc>
                <a:tc>
                  <a:txBody>
                    <a:bodyPr/>
                    <a:lstStyle/>
                    <a:p>
                      <a:pPr algn="r"/>
                      <a:endParaRPr lang="nn-NO" dirty="0"/>
                    </a:p>
                  </a:txBody>
                  <a:tcPr/>
                </a:tc>
                <a:tc>
                  <a:txBody>
                    <a:bodyPr/>
                    <a:lstStyle/>
                    <a:p>
                      <a:pPr algn="r"/>
                      <a:endParaRPr lang="nn-NO" dirty="0"/>
                    </a:p>
                  </a:txBody>
                  <a:tcPr/>
                </a:tc>
                <a:extLst>
                  <a:ext uri="{0D108BD9-81ED-4DB2-BD59-A6C34878D82A}">
                    <a16:rowId xmlns:a16="http://schemas.microsoft.com/office/drawing/2014/main" val="1385174425"/>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4598632" y="141665"/>
            <a:ext cx="2994731" cy="584775"/>
          </a:xfrm>
          <a:prstGeom prst="rect">
            <a:avLst/>
          </a:prstGeom>
          <a:noFill/>
        </p:spPr>
        <p:txBody>
          <a:bodyPr wrap="none" rtlCol="0">
            <a:spAutoFit/>
          </a:bodyPr>
          <a:lstStyle/>
          <a:p>
            <a:r>
              <a:rPr lang="nn-NO" sz="3200"/>
              <a:t>Desember 2025</a:t>
            </a:r>
          </a:p>
        </p:txBody>
      </p:sp>
      <p:pic>
        <p:nvPicPr>
          <p:cNvPr id="6" name="Bilde 5">
            <a:extLst>
              <a:ext uri="{FF2B5EF4-FFF2-40B4-BE49-F238E27FC236}">
                <a16:creationId xmlns:a16="http://schemas.microsoft.com/office/drawing/2014/main" id="{40E6249A-CFAD-8E0E-AA63-6D26E0731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945" y="6239621"/>
            <a:ext cx="3803336" cy="323455"/>
          </a:xfrm>
          <a:prstGeom prst="rect">
            <a:avLst/>
          </a:prstGeom>
        </p:spPr>
      </p:pic>
    </p:spTree>
    <p:extLst>
      <p:ext uri="{BB962C8B-B14F-4D97-AF65-F5344CB8AC3E}">
        <p14:creationId xmlns:p14="http://schemas.microsoft.com/office/powerpoint/2010/main" val="204440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12</a:t>
            </a:fld>
            <a:endParaRPr lang="nn-NO"/>
          </a:p>
        </p:txBody>
      </p:sp>
      <p:sp>
        <p:nvSpPr>
          <p:cNvPr id="6" name="Ellipse 5">
            <a:extLst>
              <a:ext uri="{FF2B5EF4-FFF2-40B4-BE49-F238E27FC236}">
                <a16:creationId xmlns:a16="http://schemas.microsoft.com/office/drawing/2014/main" id="{3D650971-B60C-0F1D-5AB3-856A4658E4E8}"/>
              </a:ext>
            </a:extLst>
          </p:cNvPr>
          <p:cNvSpPr/>
          <p:nvPr/>
        </p:nvSpPr>
        <p:spPr>
          <a:xfrm>
            <a:off x="3108871" y="237752"/>
            <a:ext cx="1897100"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7" name="TekstSylinder 6">
            <a:extLst>
              <a:ext uri="{FF2B5EF4-FFF2-40B4-BE49-F238E27FC236}">
                <a16:creationId xmlns:a16="http://schemas.microsoft.com/office/drawing/2014/main" id="{8B1F6D6A-BF97-67AC-BFE8-09D3FF9F157A}"/>
              </a:ext>
            </a:extLst>
          </p:cNvPr>
          <p:cNvSpPr txBox="1"/>
          <p:nvPr/>
        </p:nvSpPr>
        <p:spPr>
          <a:xfrm>
            <a:off x="4917569" y="127725"/>
            <a:ext cx="1824538" cy="461665"/>
          </a:xfrm>
          <a:prstGeom prst="rect">
            <a:avLst/>
          </a:prstGeom>
          <a:noFill/>
        </p:spPr>
        <p:txBody>
          <a:bodyPr wrap="none" rtlCol="0">
            <a:spAutoFit/>
          </a:bodyPr>
          <a:lstStyle/>
          <a:p>
            <a:pPr eaLnBrk="0" fontAlgn="base" hangingPunct="0">
              <a:spcBef>
                <a:spcPct val="0"/>
              </a:spcBef>
              <a:spcAft>
                <a:spcPct val="0"/>
              </a:spcAft>
            </a:pPr>
            <a:r>
              <a:rPr lang="nb-NO" sz="2400" b="1">
                <a:solidFill>
                  <a:srgbClr val="1A669A"/>
                </a:solidFill>
                <a:latin typeface="Dreaming Outloud Pro" panose="03050502040302030504" pitchFamily="66" charset="0"/>
                <a:cs typeface="Dreaming Outloud Pro" panose="03050502040302030504" pitchFamily="66" charset="0"/>
              </a:rPr>
              <a:t>Januar 2026</a:t>
            </a:r>
          </a:p>
        </p:txBody>
      </p:sp>
      <p:sp>
        <p:nvSpPr>
          <p:cNvPr id="8" name="TekstSylinder 7">
            <a:extLst>
              <a:ext uri="{FF2B5EF4-FFF2-40B4-BE49-F238E27FC236}">
                <a16:creationId xmlns:a16="http://schemas.microsoft.com/office/drawing/2014/main" id="{1012139F-4DEC-7089-4B46-D45B1780155B}"/>
              </a:ext>
            </a:extLst>
          </p:cNvPr>
          <p:cNvSpPr txBox="1"/>
          <p:nvPr/>
        </p:nvSpPr>
        <p:spPr>
          <a:xfrm>
            <a:off x="106467" y="455126"/>
            <a:ext cx="2790266" cy="1569660"/>
          </a:xfrm>
          <a:prstGeom prst="rect">
            <a:avLst/>
          </a:prstGeom>
          <a:noFill/>
          <a:ln>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800" b="1" i="0" u="none" strike="noStrike" kern="0" cap="none" spc="0" normalizeH="0" baseline="0" noProof="0" dirty="0">
                <a:ln>
                  <a:noFill/>
                </a:ln>
                <a:solidFill>
                  <a:srgbClr val="4BACC6">
                    <a:lumMod val="75000"/>
                  </a:srgbClr>
                </a:solidFill>
                <a:effectLst/>
                <a:uLnTx/>
                <a:uFillTx/>
                <a:latin typeface="Calibri" panose="020F0502020204030204"/>
              </a:rPr>
              <a:t>Bibelforteljing:</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800" b="1" i="0" u="none" strike="noStrike" kern="0" cap="none" spc="0" normalizeH="0" baseline="0" noProof="0" dirty="0">
                <a:ln>
                  <a:noFill/>
                </a:ln>
                <a:solidFill>
                  <a:srgbClr val="4BACC6">
                    <a:lumMod val="75000"/>
                  </a:srgbClr>
                </a:solidFill>
                <a:effectLst/>
                <a:uLnTx/>
                <a:uFillTx/>
                <a:latin typeface="Calibri" panose="020F0502020204030204"/>
              </a:rPr>
              <a:t>Den gode </a:t>
            </a:r>
            <a:r>
              <a:rPr kumimoji="0" lang="nn-NO" sz="1800" b="1" i="0" u="none" strike="noStrike" kern="0" cap="none" spc="0" normalizeH="0" baseline="0" noProof="0" dirty="0" err="1">
                <a:ln>
                  <a:noFill/>
                </a:ln>
                <a:solidFill>
                  <a:srgbClr val="4BACC6">
                    <a:lumMod val="75000"/>
                  </a:srgbClr>
                </a:solidFill>
                <a:effectLst/>
                <a:uLnTx/>
                <a:uFillTx/>
                <a:latin typeface="Calibri" panose="020F0502020204030204"/>
              </a:rPr>
              <a:t>gjeteren</a:t>
            </a:r>
            <a:endParaRPr kumimoji="0" lang="nn-NO" sz="1200" b="0" i="0" u="none" strike="noStrike" kern="0" cap="none" spc="0" normalizeH="0" baseline="0" noProof="0" dirty="0">
              <a:ln>
                <a:noFill/>
              </a:ln>
              <a:solidFill>
                <a:prstClr val="black"/>
              </a:solidFill>
              <a:effectLst/>
              <a:uLnTx/>
              <a:uFillTx/>
              <a:latin typeface="Calibri"/>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dirty="0" err="1">
                <a:ln>
                  <a:noFill/>
                </a:ln>
                <a:solidFill>
                  <a:prstClr val="black"/>
                </a:solidFill>
                <a:effectLst/>
                <a:uLnTx/>
                <a:uFillTx/>
                <a:latin typeface="Calibri"/>
              </a:rPr>
              <a:t>Fokuspunkter</a:t>
            </a:r>
            <a:r>
              <a:rPr kumimoji="0" lang="nn-NO" sz="1200" b="0" i="0" u="none" strike="noStrike" kern="0" cap="none" spc="0" normalizeH="0" baseline="0" noProof="0" dirty="0">
                <a:ln>
                  <a:noFill/>
                </a:ln>
                <a:solidFill>
                  <a:prstClr val="black"/>
                </a:solidFill>
                <a:effectLst/>
                <a:uLnTx/>
                <a:uFillTx/>
                <a:latin typeface="Calibri"/>
              </a:rPr>
              <a:t>:</a:t>
            </a:r>
          </a:p>
          <a:p>
            <a:pPr marL="171450" marR="0" lvl="0" indent="-171450" defTabSz="914400" eaLnBrk="0" fontAlgn="base" latinLnBrk="0" hangingPunct="0">
              <a:lnSpc>
                <a:spcPct val="100000"/>
              </a:lnSpc>
              <a:spcBef>
                <a:spcPct val="0"/>
              </a:spcBef>
              <a:spcAft>
                <a:spcPct val="0"/>
              </a:spcAft>
              <a:buClrTx/>
              <a:buSzTx/>
              <a:buFontTx/>
              <a:buChar char="-"/>
              <a:tabLst/>
              <a:defRPr/>
            </a:pPr>
            <a:r>
              <a:rPr kumimoji="0" lang="nb-NO" sz="1200" b="0" i="0" u="none" strike="noStrike" kern="0" cap="none" spc="0" normalizeH="0" baseline="0" noProof="0" dirty="0">
                <a:ln>
                  <a:noFill/>
                </a:ln>
                <a:solidFill>
                  <a:prstClr val="black"/>
                </a:solidFill>
                <a:effectLst/>
                <a:uLnTx/>
                <a:uFillTx/>
                <a:latin typeface="Calibri"/>
              </a:rPr>
              <a:t>Alle er viktige og unike</a:t>
            </a:r>
          </a:p>
          <a:p>
            <a:pPr marL="171450" marR="0" lvl="0" indent="-171450" defTabSz="914400" eaLnBrk="0" fontAlgn="base" latinLnBrk="0" hangingPunct="0">
              <a:lnSpc>
                <a:spcPct val="100000"/>
              </a:lnSpc>
              <a:spcBef>
                <a:spcPct val="0"/>
              </a:spcBef>
              <a:spcAft>
                <a:spcPct val="0"/>
              </a:spcAft>
              <a:buClrTx/>
              <a:buSzTx/>
              <a:buFontTx/>
              <a:buChar char="-"/>
              <a:tabLst/>
              <a:defRPr/>
            </a:pPr>
            <a:r>
              <a:rPr lang="nb-NO" sz="1200" kern="0" dirty="0">
                <a:solidFill>
                  <a:prstClr val="black"/>
                </a:solidFill>
                <a:latin typeface="Calibri"/>
              </a:rPr>
              <a:t>Alle blir sett og hørt</a:t>
            </a:r>
          </a:p>
          <a:p>
            <a:pPr marL="171450" marR="0" lvl="0" indent="-171450" defTabSz="914400" eaLnBrk="0" fontAlgn="base" latinLnBrk="0" hangingPunct="0">
              <a:lnSpc>
                <a:spcPct val="100000"/>
              </a:lnSpc>
              <a:spcBef>
                <a:spcPct val="0"/>
              </a:spcBef>
              <a:spcAft>
                <a:spcPct val="0"/>
              </a:spcAft>
              <a:buClrTx/>
              <a:buSzTx/>
              <a:buFontTx/>
              <a:buChar char="-"/>
              <a:tabLst/>
              <a:defRPr/>
            </a:pPr>
            <a:r>
              <a:rPr lang="nb-NO" sz="1200" kern="0" dirty="0">
                <a:solidFill>
                  <a:prstClr val="black"/>
                </a:solidFill>
                <a:latin typeface="Calibri"/>
              </a:rPr>
              <a:t>Alle er regnet med og blir savnet dersom de ikke er der</a:t>
            </a:r>
            <a:endParaRPr kumimoji="0" lang="nn-NO" sz="1200" i="0" u="none" strike="noStrike" kern="0" cap="none" spc="0" normalizeH="0" baseline="0" noProof="0" dirty="0">
              <a:ln>
                <a:noFill/>
              </a:ln>
              <a:solidFill>
                <a:prstClr val="black"/>
              </a:solidFill>
              <a:effectLst/>
              <a:uLnTx/>
              <a:uFillTx/>
              <a:latin typeface="Calibri"/>
            </a:endParaRPr>
          </a:p>
        </p:txBody>
      </p:sp>
      <p:sp>
        <p:nvSpPr>
          <p:cNvPr id="9" name="TekstSylinder 8">
            <a:extLst>
              <a:ext uri="{FF2B5EF4-FFF2-40B4-BE49-F238E27FC236}">
                <a16:creationId xmlns:a16="http://schemas.microsoft.com/office/drawing/2014/main" id="{41323BE0-584A-7F0D-01BF-0CBC1B9CB435}"/>
              </a:ext>
            </a:extLst>
          </p:cNvPr>
          <p:cNvSpPr txBox="1"/>
          <p:nvPr/>
        </p:nvSpPr>
        <p:spPr>
          <a:xfrm>
            <a:off x="8018795" y="1587561"/>
            <a:ext cx="1783482" cy="1938992"/>
          </a:xfrm>
          <a:prstGeom prst="rect">
            <a:avLst/>
          </a:prstGeom>
          <a:noFill/>
          <a:ln w="38100">
            <a:solidFill>
              <a:srgbClr val="FFFF99"/>
            </a:solidFill>
            <a:extLst>
              <a:ext uri="{C807C97D-BFC1-408E-A445-0C87EB9F89A2}">
                <ask:lineSketchStyleProps xmlns:ask="http://schemas.microsoft.com/office/drawing/2018/sketchyshapes" sd="3409545962">
                  <a:custGeom>
                    <a:avLst/>
                    <a:gdLst>
                      <a:gd name="connsiteX0" fmla="*/ 0 w 2520186"/>
                      <a:gd name="connsiteY0" fmla="*/ 0 h 1384995"/>
                      <a:gd name="connsiteX1" fmla="*/ 478835 w 2520186"/>
                      <a:gd name="connsiteY1" fmla="*/ 0 h 1384995"/>
                      <a:gd name="connsiteX2" fmla="*/ 982873 w 2520186"/>
                      <a:gd name="connsiteY2" fmla="*/ 0 h 1384995"/>
                      <a:gd name="connsiteX3" fmla="*/ 1537313 w 2520186"/>
                      <a:gd name="connsiteY3" fmla="*/ 0 h 1384995"/>
                      <a:gd name="connsiteX4" fmla="*/ 2091754 w 2520186"/>
                      <a:gd name="connsiteY4" fmla="*/ 0 h 1384995"/>
                      <a:gd name="connsiteX5" fmla="*/ 2520186 w 2520186"/>
                      <a:gd name="connsiteY5" fmla="*/ 0 h 1384995"/>
                      <a:gd name="connsiteX6" fmla="*/ 2520186 w 2520186"/>
                      <a:gd name="connsiteY6" fmla="*/ 461665 h 1384995"/>
                      <a:gd name="connsiteX7" fmla="*/ 2520186 w 2520186"/>
                      <a:gd name="connsiteY7" fmla="*/ 951030 h 1384995"/>
                      <a:gd name="connsiteX8" fmla="*/ 2520186 w 2520186"/>
                      <a:gd name="connsiteY8" fmla="*/ 1384995 h 1384995"/>
                      <a:gd name="connsiteX9" fmla="*/ 2066553 w 2520186"/>
                      <a:gd name="connsiteY9" fmla="*/ 1384995 h 1384995"/>
                      <a:gd name="connsiteX10" fmla="*/ 1537313 w 2520186"/>
                      <a:gd name="connsiteY10" fmla="*/ 1384995 h 1384995"/>
                      <a:gd name="connsiteX11" fmla="*/ 1108882 w 2520186"/>
                      <a:gd name="connsiteY11" fmla="*/ 1384995 h 1384995"/>
                      <a:gd name="connsiteX12" fmla="*/ 655248 w 2520186"/>
                      <a:gd name="connsiteY12" fmla="*/ 1384995 h 1384995"/>
                      <a:gd name="connsiteX13" fmla="*/ 0 w 2520186"/>
                      <a:gd name="connsiteY13" fmla="*/ 1384995 h 1384995"/>
                      <a:gd name="connsiteX14" fmla="*/ 0 w 2520186"/>
                      <a:gd name="connsiteY14" fmla="*/ 937180 h 1384995"/>
                      <a:gd name="connsiteX15" fmla="*/ 0 w 2520186"/>
                      <a:gd name="connsiteY15" fmla="*/ 461665 h 1384995"/>
                      <a:gd name="connsiteX16" fmla="*/ 0 w 2520186"/>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20186" h="1384995" extrusionOk="0">
                        <a:moveTo>
                          <a:pt x="0" y="0"/>
                        </a:moveTo>
                        <a:cubicBezTo>
                          <a:pt x="96278" y="-6995"/>
                          <a:pt x="313259" y="46851"/>
                          <a:pt x="478835" y="0"/>
                        </a:cubicBezTo>
                        <a:cubicBezTo>
                          <a:pt x="644411" y="-46851"/>
                          <a:pt x="850406" y="32346"/>
                          <a:pt x="982873" y="0"/>
                        </a:cubicBezTo>
                        <a:cubicBezTo>
                          <a:pt x="1115340" y="-32346"/>
                          <a:pt x="1355132" y="42226"/>
                          <a:pt x="1537313" y="0"/>
                        </a:cubicBezTo>
                        <a:cubicBezTo>
                          <a:pt x="1719494" y="-42226"/>
                          <a:pt x="1949120" y="12685"/>
                          <a:pt x="2091754" y="0"/>
                        </a:cubicBezTo>
                        <a:cubicBezTo>
                          <a:pt x="2234388" y="-12685"/>
                          <a:pt x="2310547" y="31164"/>
                          <a:pt x="2520186" y="0"/>
                        </a:cubicBezTo>
                        <a:cubicBezTo>
                          <a:pt x="2543304" y="128571"/>
                          <a:pt x="2466706" y="345320"/>
                          <a:pt x="2520186" y="461665"/>
                        </a:cubicBezTo>
                        <a:cubicBezTo>
                          <a:pt x="2573666" y="578011"/>
                          <a:pt x="2463900" y="824240"/>
                          <a:pt x="2520186" y="951030"/>
                        </a:cubicBezTo>
                        <a:cubicBezTo>
                          <a:pt x="2576472" y="1077821"/>
                          <a:pt x="2492749" y="1240296"/>
                          <a:pt x="2520186" y="1384995"/>
                        </a:cubicBezTo>
                        <a:cubicBezTo>
                          <a:pt x="2367451" y="1409902"/>
                          <a:pt x="2262040" y="1336459"/>
                          <a:pt x="2066553" y="1384995"/>
                        </a:cubicBezTo>
                        <a:cubicBezTo>
                          <a:pt x="1871066" y="1433531"/>
                          <a:pt x="1735961" y="1349163"/>
                          <a:pt x="1537313" y="1384995"/>
                        </a:cubicBezTo>
                        <a:cubicBezTo>
                          <a:pt x="1338665" y="1420827"/>
                          <a:pt x="1197278" y="1350117"/>
                          <a:pt x="1108882" y="1384995"/>
                        </a:cubicBezTo>
                        <a:cubicBezTo>
                          <a:pt x="1020486" y="1419873"/>
                          <a:pt x="770087" y="1332230"/>
                          <a:pt x="655248" y="1384995"/>
                        </a:cubicBezTo>
                        <a:cubicBezTo>
                          <a:pt x="540409" y="1437760"/>
                          <a:pt x="323933" y="1316141"/>
                          <a:pt x="0" y="1384995"/>
                        </a:cubicBezTo>
                        <a:cubicBezTo>
                          <a:pt x="-3175" y="1242310"/>
                          <a:pt x="45057" y="1047786"/>
                          <a:pt x="0" y="937180"/>
                        </a:cubicBezTo>
                        <a:cubicBezTo>
                          <a:pt x="-45057" y="826574"/>
                          <a:pt x="36884" y="678913"/>
                          <a:pt x="0" y="461665"/>
                        </a:cubicBezTo>
                        <a:cubicBezTo>
                          <a:pt x="-36884" y="244417"/>
                          <a:pt x="39719" y="109471"/>
                          <a:pt x="0" y="0"/>
                        </a:cubicBezTo>
                        <a:close/>
                      </a:path>
                    </a:pathLst>
                  </a:custGeom>
                  <ask:type>
                    <ask:lineSketchNone/>
                  </ask:type>
                </ask:lineSketchStyleProps>
              </a:ext>
            </a:extLst>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a:rPr>
              <a:t>Alle treng venner. Barna må lære korleis dei skal bli ein god venn, og korleis dei styrker vennskapet. Å vite korleis ein får nye venner, og korleis ein blir venner igjen dersom ein har vore </a:t>
            </a:r>
            <a:r>
              <a:rPr kumimoji="0" lang="nn-NO" sz="1200" b="0" i="0" u="none" strike="noStrike" kern="0" cap="none" spc="0" normalizeH="0" baseline="0" noProof="0" err="1">
                <a:ln>
                  <a:noFill/>
                </a:ln>
                <a:solidFill>
                  <a:prstClr val="black"/>
                </a:solidFill>
                <a:effectLst/>
                <a:uLnTx/>
                <a:uFillTx/>
                <a:latin typeface="Calibri" panose="020F0502020204030204"/>
              </a:rPr>
              <a:t>uenige</a:t>
            </a:r>
            <a:r>
              <a:rPr kumimoji="0" lang="nn-NO" sz="1200" b="0" i="0" u="none" strike="noStrike" kern="0" cap="none" spc="0" normalizeH="0" baseline="0" noProof="0">
                <a:ln>
                  <a:noFill/>
                </a:ln>
                <a:solidFill>
                  <a:prstClr val="black"/>
                </a:solidFill>
                <a:effectLst/>
                <a:uLnTx/>
                <a:uFillTx/>
                <a:latin typeface="Calibri" panose="020F0502020204030204"/>
              </a:rPr>
              <a:t> og krangla – det er viktige eigenskapar.</a:t>
            </a:r>
          </a:p>
        </p:txBody>
      </p:sp>
      <p:sp>
        <p:nvSpPr>
          <p:cNvPr id="11" name="TekstSylinder 10">
            <a:extLst>
              <a:ext uri="{FF2B5EF4-FFF2-40B4-BE49-F238E27FC236}">
                <a16:creationId xmlns:a16="http://schemas.microsoft.com/office/drawing/2014/main" id="{F8B75845-4B26-0440-D1F3-BCB9DB6F283E}"/>
              </a:ext>
            </a:extLst>
          </p:cNvPr>
          <p:cNvSpPr txBox="1"/>
          <p:nvPr/>
        </p:nvSpPr>
        <p:spPr>
          <a:xfrm>
            <a:off x="9560364" y="4998210"/>
            <a:ext cx="2495451" cy="938719"/>
          </a:xfrm>
          <a:prstGeom prst="rect">
            <a:avLst/>
          </a:prstGeom>
          <a:noFill/>
          <a:ln w="76200">
            <a:solidFill>
              <a:srgbClr val="C00000"/>
            </a:solidFill>
          </a:ln>
        </p:spPr>
        <p:txBody>
          <a:bodyPr wrap="square" rtlCol="0">
            <a:spAutoFit/>
          </a:bodyPr>
          <a:lstStyle/>
          <a:p>
            <a:pPr defTabSz="457200"/>
            <a:r>
              <a:rPr lang="nn-NO" sz="1100" b="1" dirty="0">
                <a:solidFill>
                  <a:srgbClr val="C00000"/>
                </a:solidFill>
                <a:latin typeface="Calibri" panose="020F0502020204030204"/>
              </a:rPr>
              <a:t>Viktig informasjon i januar:</a:t>
            </a:r>
          </a:p>
          <a:p>
            <a:pPr defTabSz="457200"/>
            <a:r>
              <a:rPr lang="nn-NO" sz="1100" b="1" dirty="0">
                <a:latin typeface="Calibri" panose="020F0502020204030204"/>
              </a:rPr>
              <a:t>-Vi snakkar om kroppen vår og kva som er våre grenser. Ingen har lov til å gjere noko vondt mot den andre. Ikkje vaksne eller barn.</a:t>
            </a:r>
          </a:p>
        </p:txBody>
      </p:sp>
      <p:sp>
        <p:nvSpPr>
          <p:cNvPr id="12" name="TekstSylinder 11">
            <a:extLst>
              <a:ext uri="{FF2B5EF4-FFF2-40B4-BE49-F238E27FC236}">
                <a16:creationId xmlns:a16="http://schemas.microsoft.com/office/drawing/2014/main" id="{DBB25988-8D98-6E08-347C-A338ECCC6EFF}"/>
              </a:ext>
            </a:extLst>
          </p:cNvPr>
          <p:cNvSpPr txBox="1"/>
          <p:nvPr/>
        </p:nvSpPr>
        <p:spPr>
          <a:xfrm>
            <a:off x="9547620" y="3883625"/>
            <a:ext cx="2536041" cy="830997"/>
          </a:xfrm>
          <a:prstGeom prst="rect">
            <a:avLst/>
          </a:prstGeom>
          <a:noFill/>
          <a:ln w="38100">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srgbClr val="4BACC6">
                    <a:lumMod val="75000"/>
                  </a:srgbClr>
                </a:solidFill>
                <a:effectLst/>
                <a:uLnTx/>
                <a:uFillTx/>
                <a:latin typeface="Calibri" panose="020F0502020204030204"/>
              </a:rPr>
              <a:t>Fokusord m/teikn</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i="0" u="none" strike="noStrike" kern="0" cap="none" spc="0" normalizeH="0" baseline="0" noProof="0" dirty="0">
                <a:ln>
                  <a:noFill/>
                </a:ln>
                <a:solidFill>
                  <a:prstClr val="black"/>
                </a:solidFill>
                <a:effectLst/>
                <a:uLnTx/>
                <a:uFillTx/>
                <a:latin typeface="Calibri" panose="020F0502020204030204"/>
              </a:rPr>
              <a:t>(Ja, nei, kan eg få?, ferdig, stopp)</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Vi, snø, vinter, </a:t>
            </a:r>
            <a:r>
              <a:rPr lang="nn-NO" sz="1200" b="1" kern="0" dirty="0">
                <a:solidFill>
                  <a:prstClr val="black"/>
                </a:solidFill>
                <a:latin typeface="Calibri" panose="020F0502020204030204"/>
              </a:rPr>
              <a:t>samarbeide, venn, kropp, god, unnskyld, storm.</a:t>
            </a:r>
            <a:endParaRPr kumimoji="0" lang="nn-NO" sz="1200" b="1" i="0" u="none" strike="noStrike" kern="0" cap="none" spc="0" normalizeH="0" baseline="0" noProof="0" dirty="0">
              <a:ln>
                <a:noFill/>
              </a:ln>
              <a:solidFill>
                <a:prstClr val="black"/>
              </a:solidFill>
              <a:effectLst/>
              <a:uLnTx/>
              <a:uFillTx/>
              <a:latin typeface="Calibri" panose="020F0502020204030204"/>
            </a:endParaRPr>
          </a:p>
        </p:txBody>
      </p:sp>
      <p:sp>
        <p:nvSpPr>
          <p:cNvPr id="13" name="Tittel 4">
            <a:extLst>
              <a:ext uri="{FF2B5EF4-FFF2-40B4-BE49-F238E27FC236}">
                <a16:creationId xmlns:a16="http://schemas.microsoft.com/office/drawing/2014/main" id="{285A44DA-DB10-8E2D-289E-40913E8F0D8B}"/>
              </a:ext>
            </a:extLst>
          </p:cNvPr>
          <p:cNvSpPr txBox="1">
            <a:spLocks/>
          </p:cNvSpPr>
          <p:nvPr/>
        </p:nvSpPr>
        <p:spPr>
          <a:xfrm>
            <a:off x="9897738" y="34850"/>
            <a:ext cx="2198667" cy="1760219"/>
          </a:xfrm>
          <a:prstGeom prst="heart">
            <a:avLst/>
          </a:prstGeom>
          <a:solidFill>
            <a:srgbClr val="C00000"/>
          </a:solidFill>
          <a:ln w="25400" cap="flat" cmpd="sng" algn="ctr">
            <a:noFill/>
            <a:prstDash val="solid"/>
          </a:ln>
          <a:effectLst/>
        </p:spPr>
        <p:txBody>
          <a:bodyPr rtlCol="0" anchor="ctr">
            <a:normAutofit fontScale="67500" lnSpcReduction="20000"/>
          </a:bodyPr>
          <a:lstStyle>
            <a:lvl1pPr algn="ctr" rtl="0" eaLnBrk="1" fontAlgn="base" hangingPunct="1">
              <a:spcBef>
                <a:spcPct val="0"/>
              </a:spcBef>
              <a:spcAft>
                <a:spcPct val="0"/>
              </a:spcAft>
              <a:defRPr sz="4400" kern="1200">
                <a:solidFill>
                  <a:schemeClr val="lt1"/>
                </a:solidFill>
                <a:latin typeface="+mn-lt"/>
                <a:ea typeface="+mn-ea"/>
                <a:cs typeface="+mn-cs"/>
              </a:defRPr>
            </a:lvl1pPr>
            <a:lvl2pPr algn="ctr" rtl="0" eaLnBrk="1" fontAlgn="base" hangingPunct="1">
              <a:spcBef>
                <a:spcPct val="0"/>
              </a:spcBef>
              <a:spcAft>
                <a:spcPct val="0"/>
              </a:spcAft>
              <a:defRPr sz="4400">
                <a:solidFill>
                  <a:schemeClr val="lt1"/>
                </a:solidFill>
                <a:latin typeface="+mn-lt"/>
                <a:ea typeface="+mn-ea"/>
                <a:cs typeface="+mn-cs"/>
              </a:defRPr>
            </a:lvl2pPr>
            <a:lvl3pPr algn="ctr" rtl="0" eaLnBrk="1" fontAlgn="base" hangingPunct="1">
              <a:spcBef>
                <a:spcPct val="0"/>
              </a:spcBef>
              <a:spcAft>
                <a:spcPct val="0"/>
              </a:spcAft>
              <a:defRPr sz="4400">
                <a:solidFill>
                  <a:schemeClr val="lt1"/>
                </a:solidFill>
                <a:latin typeface="+mn-lt"/>
                <a:ea typeface="+mn-ea"/>
                <a:cs typeface="+mn-cs"/>
              </a:defRPr>
            </a:lvl3pPr>
            <a:lvl4pPr algn="ctr" rtl="0" eaLnBrk="1" fontAlgn="base" hangingPunct="1">
              <a:spcBef>
                <a:spcPct val="0"/>
              </a:spcBef>
              <a:spcAft>
                <a:spcPct val="0"/>
              </a:spcAft>
              <a:defRPr sz="4400">
                <a:solidFill>
                  <a:schemeClr val="lt1"/>
                </a:solidFill>
                <a:latin typeface="+mn-lt"/>
                <a:ea typeface="+mn-ea"/>
                <a:cs typeface="+mn-cs"/>
              </a:defRPr>
            </a:lvl4pPr>
            <a:lvl5pPr algn="ctr" rtl="0" eaLnBrk="1" fontAlgn="base" hangingPunct="1">
              <a:spcBef>
                <a:spcPct val="0"/>
              </a:spcBef>
              <a:spcAft>
                <a:spcPct val="0"/>
              </a:spcAft>
              <a:defRPr sz="4400">
                <a:solidFill>
                  <a:schemeClr val="lt1"/>
                </a:solidFill>
                <a:latin typeface="+mn-lt"/>
                <a:ea typeface="+mn-ea"/>
                <a:cs typeface="+mn-cs"/>
              </a:defRPr>
            </a:lvl5pPr>
            <a:lvl6pPr marL="457200" algn="ctr" rtl="0" eaLnBrk="1" fontAlgn="base" hangingPunct="1">
              <a:spcBef>
                <a:spcPct val="0"/>
              </a:spcBef>
              <a:spcAft>
                <a:spcPct val="0"/>
              </a:spcAft>
              <a:defRPr sz="4400">
                <a:solidFill>
                  <a:schemeClr val="lt1"/>
                </a:solidFill>
                <a:latin typeface="+mn-lt"/>
                <a:ea typeface="+mn-ea"/>
                <a:cs typeface="+mn-cs"/>
              </a:defRPr>
            </a:lvl6pPr>
            <a:lvl7pPr marL="914400" algn="ctr" rtl="0" eaLnBrk="1" fontAlgn="base" hangingPunct="1">
              <a:spcBef>
                <a:spcPct val="0"/>
              </a:spcBef>
              <a:spcAft>
                <a:spcPct val="0"/>
              </a:spcAft>
              <a:defRPr sz="4400">
                <a:solidFill>
                  <a:schemeClr val="lt1"/>
                </a:solidFill>
                <a:latin typeface="+mn-lt"/>
                <a:ea typeface="+mn-ea"/>
                <a:cs typeface="+mn-cs"/>
              </a:defRPr>
            </a:lvl7pPr>
            <a:lvl8pPr marL="1371600" algn="ctr" rtl="0" eaLnBrk="1" fontAlgn="base" hangingPunct="1">
              <a:spcBef>
                <a:spcPct val="0"/>
              </a:spcBef>
              <a:spcAft>
                <a:spcPct val="0"/>
              </a:spcAft>
              <a:defRPr sz="4400">
                <a:solidFill>
                  <a:schemeClr val="lt1"/>
                </a:solidFill>
                <a:latin typeface="+mn-lt"/>
                <a:ea typeface="+mn-ea"/>
                <a:cs typeface="+mn-cs"/>
              </a:defRPr>
            </a:lvl8pPr>
            <a:lvl9pPr marL="1828800" algn="ctr" rtl="0" eaLnBrk="1" fontAlgn="base" hangingPunct="1">
              <a:spcBef>
                <a:spcPct val="0"/>
              </a:spcBef>
              <a:spcAft>
                <a:spcPct val="0"/>
              </a:spcAft>
              <a:defRPr sz="44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sz="1600" b="1" i="0" u="none" strike="noStrike" kern="1200" cap="none" spc="0" normalizeH="0" baseline="0" noProof="0">
                <a:ln>
                  <a:noFill/>
                </a:ln>
                <a:solidFill>
                  <a:prstClr val="white"/>
                </a:solidFill>
                <a:effectLst/>
                <a:uLnTx/>
                <a:uFillTx/>
                <a:latin typeface="Calibri"/>
                <a:ea typeface="+mn-ea"/>
                <a:cs typeface="+mn-cs"/>
              </a:rPr>
              <a:t>Mål:</a:t>
            </a:r>
            <a:br>
              <a:rPr kumimoji="0" lang="nn-NO" sz="1600" b="1" i="0" u="none" strike="noStrike" kern="1200" cap="none" spc="0" normalizeH="0" baseline="0" noProof="0">
                <a:ln>
                  <a:noFill/>
                </a:ln>
                <a:solidFill>
                  <a:prstClr val="white"/>
                </a:solidFill>
                <a:effectLst/>
                <a:uLnTx/>
                <a:uFillTx/>
                <a:latin typeface="Calibri"/>
                <a:ea typeface="+mn-ea"/>
                <a:cs typeface="+mn-cs"/>
              </a:rPr>
            </a:br>
            <a:r>
              <a:rPr kumimoji="0" lang="nn-NO" sz="1600" b="1" i="0" u="none" strike="noStrike" kern="1200" cap="none" spc="0" normalizeH="0" baseline="0" noProof="0">
                <a:ln>
                  <a:noFill/>
                </a:ln>
                <a:solidFill>
                  <a:prstClr val="white"/>
                </a:solidFill>
                <a:effectLst/>
                <a:uLnTx/>
                <a:uFillTx/>
                <a:latin typeface="Calibri"/>
                <a:ea typeface="+mn-ea"/>
                <a:cs typeface="+mn-cs"/>
              </a:rPr>
              <a:t>Å la barna reflektere over korleis dei kan vere ein god venn.</a:t>
            </a:r>
          </a:p>
        </p:txBody>
      </p:sp>
      <p:sp>
        <p:nvSpPr>
          <p:cNvPr id="14" name="Hjerte 13">
            <a:extLst>
              <a:ext uri="{FF2B5EF4-FFF2-40B4-BE49-F238E27FC236}">
                <a16:creationId xmlns:a16="http://schemas.microsoft.com/office/drawing/2014/main" id="{98FE02F4-6CE3-9BFF-E823-DD57C2B320E4}"/>
              </a:ext>
            </a:extLst>
          </p:cNvPr>
          <p:cNvSpPr/>
          <p:nvPr/>
        </p:nvSpPr>
        <p:spPr>
          <a:xfrm>
            <a:off x="9226879" y="203029"/>
            <a:ext cx="914400" cy="914400"/>
          </a:xfrm>
          <a:prstGeom prst="heart">
            <a:avLst/>
          </a:prstGeom>
          <a:solidFill>
            <a:srgbClr val="FF0000"/>
          </a:solidFill>
          <a:ln w="25400" cap="flat" cmpd="sng" algn="ctr">
            <a:solidFill>
              <a:srgbClr val="FFFF99"/>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white"/>
                </a:solidFill>
                <a:effectLst/>
                <a:uLnTx/>
                <a:uFillTx/>
                <a:latin typeface="Calibri"/>
                <a:ea typeface="+mn-ea"/>
                <a:cs typeface="+mn-cs"/>
              </a:rPr>
              <a:t>DU</a:t>
            </a:r>
          </a:p>
        </p:txBody>
      </p:sp>
      <p:sp>
        <p:nvSpPr>
          <p:cNvPr id="16" name="TekstSylinder 15">
            <a:extLst>
              <a:ext uri="{FF2B5EF4-FFF2-40B4-BE49-F238E27FC236}">
                <a16:creationId xmlns:a16="http://schemas.microsoft.com/office/drawing/2014/main" id="{18D927D2-C605-6770-7A10-E7BAACE29093}"/>
              </a:ext>
            </a:extLst>
          </p:cNvPr>
          <p:cNvSpPr txBox="1"/>
          <p:nvPr/>
        </p:nvSpPr>
        <p:spPr>
          <a:xfrm>
            <a:off x="7191288" y="3745768"/>
            <a:ext cx="2262764" cy="2523768"/>
          </a:xfrm>
          <a:prstGeom prst="rect">
            <a:avLst/>
          </a:prstGeom>
          <a:solidFill>
            <a:srgbClr val="4BACC6">
              <a:lumMod val="40000"/>
              <a:lumOff val="60000"/>
            </a:srgbClr>
          </a:solidFill>
          <a:ln>
            <a:solidFill>
              <a:srgbClr val="EAEAEA"/>
            </a:solidFill>
            <a:extLst>
              <a:ext uri="{C807C97D-BFC1-408E-A445-0C87EB9F89A2}">
                <ask:lineSketchStyleProps xmlns:ask="http://schemas.microsoft.com/office/drawing/2018/sketchyshapes" sd="3066894651">
                  <a:custGeom>
                    <a:avLst/>
                    <a:gdLst>
                      <a:gd name="connsiteX0" fmla="*/ 0 w 2262764"/>
                      <a:gd name="connsiteY0" fmla="*/ 0 h 2523768"/>
                      <a:gd name="connsiteX1" fmla="*/ 2262764 w 2262764"/>
                      <a:gd name="connsiteY1" fmla="*/ 0 h 2523768"/>
                      <a:gd name="connsiteX2" fmla="*/ 2262764 w 2262764"/>
                      <a:gd name="connsiteY2" fmla="*/ 2523768 h 2523768"/>
                      <a:gd name="connsiteX3" fmla="*/ 0 w 2262764"/>
                      <a:gd name="connsiteY3" fmla="*/ 2523768 h 2523768"/>
                      <a:gd name="connsiteX4" fmla="*/ 0 w 2262764"/>
                      <a:gd name="connsiteY4" fmla="*/ 0 h 252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4" h="2523768" fill="none" extrusionOk="0">
                        <a:moveTo>
                          <a:pt x="0" y="0"/>
                        </a:moveTo>
                        <a:cubicBezTo>
                          <a:pt x="285502" y="-57033"/>
                          <a:pt x="1501296" y="-164601"/>
                          <a:pt x="2262764" y="0"/>
                        </a:cubicBezTo>
                        <a:cubicBezTo>
                          <a:pt x="2284978" y="1186240"/>
                          <a:pt x="2430684" y="2023369"/>
                          <a:pt x="2262764" y="2523768"/>
                        </a:cubicBezTo>
                        <a:cubicBezTo>
                          <a:pt x="1684862" y="2395243"/>
                          <a:pt x="258299" y="2515317"/>
                          <a:pt x="0" y="2523768"/>
                        </a:cubicBezTo>
                        <a:cubicBezTo>
                          <a:pt x="-44950" y="1517007"/>
                          <a:pt x="82143" y="558873"/>
                          <a:pt x="0" y="0"/>
                        </a:cubicBezTo>
                        <a:close/>
                      </a:path>
                      <a:path w="2262764" h="2523768" stroke="0" extrusionOk="0">
                        <a:moveTo>
                          <a:pt x="0" y="0"/>
                        </a:moveTo>
                        <a:cubicBezTo>
                          <a:pt x="666586" y="-55752"/>
                          <a:pt x="1790501" y="77582"/>
                          <a:pt x="2262764" y="0"/>
                        </a:cubicBezTo>
                        <a:cubicBezTo>
                          <a:pt x="2414894" y="1000321"/>
                          <a:pt x="2105835" y="1478431"/>
                          <a:pt x="2262764" y="2523768"/>
                        </a:cubicBezTo>
                        <a:cubicBezTo>
                          <a:pt x="1719581" y="2592659"/>
                          <a:pt x="979339" y="2649985"/>
                          <a:pt x="0" y="2523768"/>
                        </a:cubicBezTo>
                        <a:cubicBezTo>
                          <a:pt x="55067" y="1587947"/>
                          <a:pt x="-112833" y="452331"/>
                          <a:pt x="0" y="0"/>
                        </a:cubicBezTo>
                        <a:close/>
                      </a:path>
                    </a:pathLst>
                  </a:custGeom>
                  <ask:type>
                    <ask:lineSketchNone/>
                  </ask:type>
                </ask:lineSketchStyleProps>
              </a:ext>
            </a:extLst>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400" b="1" i="0" u="none" strike="noStrike" kern="0" cap="none" spc="0" normalizeH="0" baseline="0" noProof="0">
                <a:ln>
                  <a:noFill/>
                </a:ln>
                <a:solidFill>
                  <a:prstClr val="black"/>
                </a:solidFill>
                <a:effectLst/>
                <a:uLnTx/>
                <a:uFillTx/>
                <a:latin typeface="Calibri" panose="020F0502020204030204"/>
              </a:rPr>
              <a:t>Rammeplan om språk</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a:rPr>
              <a:t>Personalet skal:</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a:rPr>
              <a:t>-sørgje for at alle barn får varierte og positive erfaringar med å bruke språk som kommunikasjonsmiddel, som reiskap for tenking og som uttrykk for eigne tankar og kjensler</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a:rPr>
              <a:t>-vere bevisste på rolla som språkleg førebilete og vere lydhøyre i kommunikasjon med alle barn</a:t>
            </a:r>
          </a:p>
        </p:txBody>
      </p:sp>
      <p:sp>
        <p:nvSpPr>
          <p:cNvPr id="17" name="TekstSylinder 16">
            <a:extLst>
              <a:ext uri="{FF2B5EF4-FFF2-40B4-BE49-F238E27FC236}">
                <a16:creationId xmlns:a16="http://schemas.microsoft.com/office/drawing/2014/main" id="{9D693386-1054-00E7-23D0-548ECDB66D4D}"/>
              </a:ext>
            </a:extLst>
          </p:cNvPr>
          <p:cNvSpPr txBox="1"/>
          <p:nvPr/>
        </p:nvSpPr>
        <p:spPr>
          <a:xfrm>
            <a:off x="95595" y="4222180"/>
            <a:ext cx="4272688" cy="2062103"/>
          </a:xfrm>
          <a:prstGeom prst="rect">
            <a:avLst/>
          </a:prstGeom>
          <a:noFill/>
          <a:ln>
            <a:solidFill>
              <a:srgbClr val="4BACC6">
                <a:lumMod val="75000"/>
              </a:srgbClr>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2000" b="1" i="0" u="none" strike="noStrike" kern="0" cap="none" spc="0" normalizeH="0" baseline="0" noProof="0">
                <a:ln>
                  <a:noFill/>
                </a:ln>
                <a:solidFill>
                  <a:srgbClr val="4BACC6">
                    <a:lumMod val="75000"/>
                  </a:srgbClr>
                </a:solidFill>
                <a:effectLst/>
                <a:uLnTx/>
                <a:uFillTx/>
                <a:latin typeface="Dreaming Outloud Pro" panose="03050502040302030504" pitchFamily="66" charset="0"/>
                <a:cs typeface="Dreaming Outloud Pro" panose="03050502040302030504" pitchFamily="66" charset="0"/>
              </a:rPr>
              <a:t>Språk, leik og vennskap</a:t>
            </a:r>
            <a:endParaRPr kumimoji="0" lang="nb-NO" sz="1800" b="0"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err="1">
                <a:ln>
                  <a:noFill/>
                </a:ln>
                <a:solidFill>
                  <a:srgbClr val="4BACC6">
                    <a:lumMod val="75000"/>
                  </a:srgbClr>
                </a:solidFill>
                <a:effectLst/>
                <a:uLnTx/>
                <a:uFillTx/>
                <a:latin typeface="Calibri" panose="020F0502020204030204" pitchFamily="34" charset="0"/>
              </a:rPr>
              <a:t>Vaksenrolla</a:t>
            </a: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 </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praksisfortelling om vennskap</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a:ln>
                  <a:noFill/>
                </a:ln>
                <a:solidFill>
                  <a:prstClr val="black"/>
                </a:solidFill>
                <a:effectLst/>
                <a:uLnTx/>
                <a:uFillTx/>
                <a:latin typeface="Calibri" panose="020F0502020204030204" pitchFamily="34" charset="0"/>
              </a:rPr>
              <a:t>Rettferdig eller urettferdig? Korleis kan vi dele? Kva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gjer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vi når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nokon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manglar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vottar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strømper eller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ikkje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har ekstra skift? Kva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gjer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vi når frukta i skåla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ikkje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rekk til alle?</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a:ln>
                  <a:noFill/>
                </a:ln>
                <a:solidFill>
                  <a:prstClr val="black"/>
                </a:solidFill>
                <a:effectLst/>
                <a:uLnTx/>
                <a:uFillTx/>
                <a:latin typeface="Calibri" panose="020F0502020204030204" pitchFamily="34" charset="0"/>
              </a:rPr>
              <a:t>Korleis går vi inn i konflikter når 2 barn vil ha samme leika?</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Foreldretips:</a:t>
            </a:r>
            <a:endParaRPr kumimoji="0" lang="nb-NO" sz="1200" b="0"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La 1-2 timar etter at barna kjem heim frå barnehagen vere mobilfrie (skjermfri)Ha fokus på gjere noko saman med barnet ditt .  Du er den viktigaste barnet har!</a:t>
            </a:r>
            <a:endParaRPr kumimoji="0" lang="nb-NO" sz="1200" b="0" i="0" u="none" strike="noStrike" kern="0" cap="none" spc="0" normalizeH="0" baseline="0" noProof="0">
              <a:ln>
                <a:noFill/>
              </a:ln>
              <a:solidFill>
                <a:prstClr val="black"/>
              </a:solidFill>
              <a:effectLst/>
              <a:uLnTx/>
              <a:uFillTx/>
              <a:latin typeface="Calibri" panose="020F0502020204030204" pitchFamily="34" charset="0"/>
            </a:endParaRPr>
          </a:p>
        </p:txBody>
      </p:sp>
      <p:pic>
        <p:nvPicPr>
          <p:cNvPr id="19" name="Bilde 18">
            <a:extLst>
              <a:ext uri="{FF2B5EF4-FFF2-40B4-BE49-F238E27FC236}">
                <a16:creationId xmlns:a16="http://schemas.microsoft.com/office/drawing/2014/main" id="{0EF8640B-6CAF-7FB1-8313-0150D23145C2}"/>
              </a:ext>
            </a:extLst>
          </p:cNvPr>
          <p:cNvPicPr>
            <a:picLocks noChangeAspect="1"/>
          </p:cNvPicPr>
          <p:nvPr/>
        </p:nvPicPr>
        <p:blipFill>
          <a:blip r:embed="rId3"/>
          <a:stretch>
            <a:fillRect/>
          </a:stretch>
        </p:blipFill>
        <p:spPr>
          <a:xfrm rot="8333261">
            <a:off x="5711839" y="1987320"/>
            <a:ext cx="505872" cy="464243"/>
          </a:xfrm>
          <a:prstGeom prst="rect">
            <a:avLst/>
          </a:prstGeom>
        </p:spPr>
      </p:pic>
      <p:pic>
        <p:nvPicPr>
          <p:cNvPr id="22" name="Bilde 21">
            <a:extLst>
              <a:ext uri="{FF2B5EF4-FFF2-40B4-BE49-F238E27FC236}">
                <a16:creationId xmlns:a16="http://schemas.microsoft.com/office/drawing/2014/main" id="{2155E0F9-5C35-0F30-87B4-A317320CDC27}"/>
              </a:ext>
            </a:extLst>
          </p:cNvPr>
          <p:cNvPicPr>
            <a:picLocks noChangeAspect="1"/>
          </p:cNvPicPr>
          <p:nvPr/>
        </p:nvPicPr>
        <p:blipFill>
          <a:blip r:embed="rId4"/>
          <a:stretch>
            <a:fillRect/>
          </a:stretch>
        </p:blipFill>
        <p:spPr>
          <a:xfrm rot="19376523">
            <a:off x="4402431" y="2493890"/>
            <a:ext cx="519285" cy="366832"/>
          </a:xfrm>
          <a:prstGeom prst="rect">
            <a:avLst/>
          </a:prstGeom>
        </p:spPr>
      </p:pic>
      <p:pic>
        <p:nvPicPr>
          <p:cNvPr id="23" name="Bilde 22">
            <a:extLst>
              <a:ext uri="{FF2B5EF4-FFF2-40B4-BE49-F238E27FC236}">
                <a16:creationId xmlns:a16="http://schemas.microsoft.com/office/drawing/2014/main" id="{640BE880-C5B6-36E7-9B57-F6C6D32F35BD}"/>
              </a:ext>
            </a:extLst>
          </p:cNvPr>
          <p:cNvPicPr>
            <a:picLocks noChangeAspect="1"/>
          </p:cNvPicPr>
          <p:nvPr/>
        </p:nvPicPr>
        <p:blipFill>
          <a:blip r:embed="rId5"/>
          <a:stretch>
            <a:fillRect/>
          </a:stretch>
        </p:blipFill>
        <p:spPr>
          <a:xfrm rot="18233547">
            <a:off x="5093236" y="2049980"/>
            <a:ext cx="479574" cy="338925"/>
          </a:xfrm>
          <a:prstGeom prst="rect">
            <a:avLst/>
          </a:prstGeom>
        </p:spPr>
      </p:pic>
      <p:pic>
        <p:nvPicPr>
          <p:cNvPr id="24" name="Bilde 23">
            <a:extLst>
              <a:ext uri="{FF2B5EF4-FFF2-40B4-BE49-F238E27FC236}">
                <a16:creationId xmlns:a16="http://schemas.microsoft.com/office/drawing/2014/main" id="{D7E58675-AEDE-DC45-17AA-F99DA3E54063}"/>
              </a:ext>
            </a:extLst>
          </p:cNvPr>
          <p:cNvPicPr>
            <a:picLocks noChangeAspect="1"/>
          </p:cNvPicPr>
          <p:nvPr/>
        </p:nvPicPr>
        <p:blipFill>
          <a:blip r:embed="rId6"/>
          <a:stretch>
            <a:fillRect/>
          </a:stretch>
        </p:blipFill>
        <p:spPr>
          <a:xfrm rot="8155033">
            <a:off x="3727953" y="2991269"/>
            <a:ext cx="554401" cy="391711"/>
          </a:xfrm>
          <a:prstGeom prst="rect">
            <a:avLst/>
          </a:prstGeom>
        </p:spPr>
      </p:pic>
      <p:pic>
        <p:nvPicPr>
          <p:cNvPr id="27" name="Bilde 26">
            <a:extLst>
              <a:ext uri="{FF2B5EF4-FFF2-40B4-BE49-F238E27FC236}">
                <a16:creationId xmlns:a16="http://schemas.microsoft.com/office/drawing/2014/main" id="{2C684DDA-B3F3-85D8-EEB4-2E8D356E374F}"/>
              </a:ext>
            </a:extLst>
          </p:cNvPr>
          <p:cNvPicPr>
            <a:picLocks noChangeAspect="1"/>
          </p:cNvPicPr>
          <p:nvPr/>
        </p:nvPicPr>
        <p:blipFill>
          <a:blip r:embed="rId7"/>
          <a:stretch>
            <a:fillRect/>
          </a:stretch>
        </p:blipFill>
        <p:spPr>
          <a:xfrm rot="19752729">
            <a:off x="4930206" y="2590633"/>
            <a:ext cx="609871" cy="430990"/>
          </a:xfrm>
          <a:prstGeom prst="rect">
            <a:avLst/>
          </a:prstGeom>
        </p:spPr>
      </p:pic>
      <p:pic>
        <p:nvPicPr>
          <p:cNvPr id="28" name="Bilde 27">
            <a:extLst>
              <a:ext uri="{FF2B5EF4-FFF2-40B4-BE49-F238E27FC236}">
                <a16:creationId xmlns:a16="http://schemas.microsoft.com/office/drawing/2014/main" id="{60AF80FD-AF04-5A75-6C60-8DA5292750B6}"/>
              </a:ext>
            </a:extLst>
          </p:cNvPr>
          <p:cNvPicPr>
            <a:picLocks noChangeAspect="1"/>
          </p:cNvPicPr>
          <p:nvPr/>
        </p:nvPicPr>
        <p:blipFill>
          <a:blip r:embed="rId8"/>
          <a:stretch>
            <a:fillRect/>
          </a:stretch>
        </p:blipFill>
        <p:spPr>
          <a:xfrm rot="7822196">
            <a:off x="4359768" y="3103143"/>
            <a:ext cx="545324" cy="385297"/>
          </a:xfrm>
          <a:prstGeom prst="rect">
            <a:avLst/>
          </a:prstGeom>
        </p:spPr>
      </p:pic>
      <p:sp>
        <p:nvSpPr>
          <p:cNvPr id="25" name="TekstSylinder 24">
            <a:extLst>
              <a:ext uri="{FF2B5EF4-FFF2-40B4-BE49-F238E27FC236}">
                <a16:creationId xmlns:a16="http://schemas.microsoft.com/office/drawing/2014/main" id="{9E3641F6-0DA6-5705-3598-9790B8E340CD}"/>
              </a:ext>
            </a:extLst>
          </p:cNvPr>
          <p:cNvSpPr txBox="1"/>
          <p:nvPr/>
        </p:nvSpPr>
        <p:spPr>
          <a:xfrm>
            <a:off x="5078592" y="535452"/>
            <a:ext cx="2806183" cy="1200329"/>
          </a:xfrm>
          <a:prstGeom prst="rect">
            <a:avLst/>
          </a:prstGeom>
          <a:noFill/>
        </p:spPr>
        <p:txBody>
          <a:bodyPr wrap="square" rtlCol="0">
            <a:spAutoFit/>
          </a:bodyPr>
          <a:lstStyle/>
          <a:p>
            <a:r>
              <a:rPr lang="nn-NO" sz="1200"/>
              <a:t>Kvar månad har alle avdelingar fokus på lesing i utvalde bøker i små lesegrupper.</a:t>
            </a:r>
          </a:p>
          <a:p>
            <a:r>
              <a:rPr lang="nn-NO" sz="1200"/>
              <a:t>Storbarn – Kroppen min </a:t>
            </a:r>
            <a:r>
              <a:rPr lang="nn-NO" sz="1200" err="1"/>
              <a:t>eier</a:t>
            </a:r>
            <a:r>
              <a:rPr lang="nn-NO" sz="1200"/>
              <a:t> </a:t>
            </a:r>
            <a:r>
              <a:rPr lang="nn-NO" sz="1200" err="1"/>
              <a:t>jeg</a:t>
            </a:r>
            <a:r>
              <a:rPr lang="nn-NO" sz="1200"/>
              <a:t> – Venner-boka – seie stopp.</a:t>
            </a:r>
          </a:p>
          <a:p>
            <a:r>
              <a:rPr lang="nn-NO" sz="1200"/>
              <a:t>Småbarn – </a:t>
            </a:r>
            <a:r>
              <a:rPr lang="nn-NO" sz="1200" err="1"/>
              <a:t>Babblarna</a:t>
            </a:r>
            <a:endParaRPr lang="nn-NO" sz="1200"/>
          </a:p>
        </p:txBody>
      </p:sp>
      <p:pic>
        <p:nvPicPr>
          <p:cNvPr id="26" name="Bilde 25">
            <a:extLst>
              <a:ext uri="{FF2B5EF4-FFF2-40B4-BE49-F238E27FC236}">
                <a16:creationId xmlns:a16="http://schemas.microsoft.com/office/drawing/2014/main" id="{6DFC1C0D-77DA-8BAB-86C5-EEADD34FF029}"/>
              </a:ext>
            </a:extLst>
          </p:cNvPr>
          <p:cNvPicPr>
            <a:picLocks noChangeAspect="1"/>
          </p:cNvPicPr>
          <p:nvPr/>
        </p:nvPicPr>
        <p:blipFill>
          <a:blip r:embed="rId9"/>
          <a:stretch>
            <a:fillRect/>
          </a:stretch>
        </p:blipFill>
        <p:spPr>
          <a:xfrm>
            <a:off x="9962069" y="2337730"/>
            <a:ext cx="2121592" cy="1188823"/>
          </a:xfrm>
          <a:prstGeom prst="rect">
            <a:avLst/>
          </a:prstGeom>
        </p:spPr>
      </p:pic>
      <p:sp>
        <p:nvSpPr>
          <p:cNvPr id="20" name="TekstSylinder 19">
            <a:extLst>
              <a:ext uri="{FF2B5EF4-FFF2-40B4-BE49-F238E27FC236}">
                <a16:creationId xmlns:a16="http://schemas.microsoft.com/office/drawing/2014/main" id="{53E630D9-1818-DAA5-331D-3E318CAFFD47}"/>
              </a:ext>
            </a:extLst>
          </p:cNvPr>
          <p:cNvSpPr txBox="1"/>
          <p:nvPr/>
        </p:nvSpPr>
        <p:spPr>
          <a:xfrm>
            <a:off x="4445581" y="4638320"/>
            <a:ext cx="2680919" cy="1631216"/>
          </a:xfrm>
          <a:prstGeom prst="rect">
            <a:avLst/>
          </a:prstGeom>
          <a:solidFill>
            <a:srgbClr val="FFFF99"/>
          </a:solidFill>
          <a:ln>
            <a:solidFill>
              <a:srgbClr val="FFFF99"/>
            </a:solidFill>
          </a:ln>
        </p:spPr>
        <p:txBody>
          <a:bodyPr wrap="square" rtlCol="0">
            <a:spAutoFit/>
          </a:bodyPr>
          <a:lstStyle/>
          <a:p>
            <a:r>
              <a:rPr lang="nn-NO" sz="1200" b="1" dirty="0"/>
              <a:t>Song:</a:t>
            </a:r>
          </a:p>
          <a:p>
            <a:r>
              <a:rPr lang="nn-NO" sz="1100" dirty="0"/>
              <a:t>:/:Vår Gud er så stor, </a:t>
            </a:r>
          </a:p>
          <a:p>
            <a:r>
              <a:rPr lang="nn-NO" sz="1100" dirty="0"/>
              <a:t>så sterk og så mektig.</a:t>
            </a:r>
          </a:p>
          <a:p>
            <a:r>
              <a:rPr lang="nn-NO" sz="1100" dirty="0" err="1"/>
              <a:t>Fins</a:t>
            </a:r>
            <a:r>
              <a:rPr lang="nn-NO" sz="1100" dirty="0"/>
              <a:t> ingenting Han </a:t>
            </a:r>
            <a:r>
              <a:rPr lang="nn-NO" sz="1100" dirty="0" err="1"/>
              <a:t>ikke</a:t>
            </a:r>
            <a:r>
              <a:rPr lang="nn-NO" sz="1100" dirty="0"/>
              <a:t> kan :/:</a:t>
            </a:r>
          </a:p>
          <a:p>
            <a:r>
              <a:rPr lang="nn-NO" sz="1100" dirty="0"/>
              <a:t>Fjellet er Hans, </a:t>
            </a:r>
          </a:p>
          <a:p>
            <a:r>
              <a:rPr lang="nn-NO" sz="1100" dirty="0"/>
              <a:t>Dalen er Hans, </a:t>
            </a:r>
          </a:p>
          <a:p>
            <a:r>
              <a:rPr lang="nn-NO" sz="1100" dirty="0"/>
              <a:t>og stjerner som </a:t>
            </a:r>
            <a:r>
              <a:rPr lang="nn-NO" sz="1100" dirty="0" err="1"/>
              <a:t>blinker</a:t>
            </a:r>
            <a:r>
              <a:rPr lang="nn-NO" sz="1100" dirty="0"/>
              <a:t> er Hans</a:t>
            </a:r>
          </a:p>
          <a:p>
            <a:r>
              <a:rPr lang="nn-NO" sz="1100" dirty="0"/>
              <a:t>Vår Gud er så stor, så sterk og så mektig.</a:t>
            </a:r>
          </a:p>
          <a:p>
            <a:r>
              <a:rPr lang="nn-NO" sz="1100" dirty="0" err="1"/>
              <a:t>Fins</a:t>
            </a:r>
            <a:r>
              <a:rPr lang="nn-NO" sz="1100" dirty="0"/>
              <a:t> ingenting Han </a:t>
            </a:r>
            <a:r>
              <a:rPr lang="nn-NO" sz="1100" dirty="0" err="1"/>
              <a:t>ikke</a:t>
            </a:r>
            <a:r>
              <a:rPr lang="nn-NO" sz="1100" dirty="0"/>
              <a:t> kan</a:t>
            </a:r>
            <a:endParaRPr lang="nn-NO" sz="1200" dirty="0"/>
          </a:p>
        </p:txBody>
      </p:sp>
      <p:sp>
        <p:nvSpPr>
          <p:cNvPr id="29" name="TekstSylinder 28">
            <a:extLst>
              <a:ext uri="{FF2B5EF4-FFF2-40B4-BE49-F238E27FC236}">
                <a16:creationId xmlns:a16="http://schemas.microsoft.com/office/drawing/2014/main" id="{E6C6AC7A-29D2-2ABF-0071-58FC416AAD1D}"/>
              </a:ext>
            </a:extLst>
          </p:cNvPr>
          <p:cNvSpPr txBox="1"/>
          <p:nvPr/>
        </p:nvSpPr>
        <p:spPr>
          <a:xfrm>
            <a:off x="4433070" y="3761107"/>
            <a:ext cx="2693430" cy="830997"/>
          </a:xfrm>
          <a:prstGeom prst="rect">
            <a:avLst/>
          </a:prstGeom>
          <a:solidFill>
            <a:srgbClr val="FFFF99"/>
          </a:solidFill>
          <a:ln>
            <a:solidFill>
              <a:srgbClr val="FFFF99"/>
            </a:solidFill>
          </a:ln>
        </p:spPr>
        <p:txBody>
          <a:bodyPr wrap="none" rtlCol="0">
            <a:spAutoFit/>
          </a:bodyPr>
          <a:lstStyle/>
          <a:p>
            <a:r>
              <a:rPr lang="nn-NO" sz="1200" b="1" dirty="0" err="1"/>
              <a:t>Sang</a:t>
            </a:r>
            <a:endParaRPr lang="nn-NO" sz="1200" b="1" dirty="0"/>
          </a:p>
          <a:p>
            <a:r>
              <a:rPr lang="nn-NO" sz="1200" dirty="0"/>
              <a:t>:/:</a:t>
            </a:r>
            <a:r>
              <a:rPr lang="nn-NO" sz="1200" dirty="0" err="1"/>
              <a:t>Hode</a:t>
            </a:r>
            <a:r>
              <a:rPr lang="nn-NO" sz="1200" dirty="0"/>
              <a:t>, skulder kne og tå, kne og tå:/:</a:t>
            </a:r>
          </a:p>
          <a:p>
            <a:r>
              <a:rPr lang="nn-NO" sz="1200" dirty="0" err="1"/>
              <a:t>Øyne</a:t>
            </a:r>
            <a:r>
              <a:rPr lang="nn-NO" sz="1200" dirty="0"/>
              <a:t>, øre, kinn å klappe på</a:t>
            </a:r>
          </a:p>
          <a:p>
            <a:r>
              <a:rPr lang="nn-NO" sz="1200" dirty="0" err="1"/>
              <a:t>Hode</a:t>
            </a:r>
            <a:r>
              <a:rPr lang="nn-NO" sz="1200" dirty="0"/>
              <a:t>, skulder, kne og tå, kne og tå :/:</a:t>
            </a:r>
          </a:p>
        </p:txBody>
      </p:sp>
      <p:sp>
        <p:nvSpPr>
          <p:cNvPr id="15" name="TekstSylinder 14">
            <a:extLst>
              <a:ext uri="{FF2B5EF4-FFF2-40B4-BE49-F238E27FC236}">
                <a16:creationId xmlns:a16="http://schemas.microsoft.com/office/drawing/2014/main" id="{ED8B924C-2864-A7A3-F55A-5A890A2D5373}"/>
              </a:ext>
            </a:extLst>
          </p:cNvPr>
          <p:cNvSpPr txBox="1"/>
          <p:nvPr/>
        </p:nvSpPr>
        <p:spPr>
          <a:xfrm>
            <a:off x="84545" y="2309963"/>
            <a:ext cx="3361856"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18" name="Bilde 17">
            <a:extLst>
              <a:ext uri="{FF2B5EF4-FFF2-40B4-BE49-F238E27FC236}">
                <a16:creationId xmlns:a16="http://schemas.microsoft.com/office/drawing/2014/main" id="{76ACE9F8-DB09-2FBD-6383-EC292511C9BA}"/>
              </a:ext>
            </a:extLst>
          </p:cNvPr>
          <p:cNvPicPr>
            <a:picLocks noChangeAspect="1"/>
          </p:cNvPicPr>
          <p:nvPr/>
        </p:nvPicPr>
        <p:blipFill>
          <a:blip r:embed="rId10"/>
          <a:stretch>
            <a:fillRect/>
          </a:stretch>
        </p:blipFill>
        <p:spPr>
          <a:xfrm>
            <a:off x="185941" y="3271146"/>
            <a:ext cx="791454" cy="791454"/>
          </a:xfrm>
          <a:prstGeom prst="rect">
            <a:avLst/>
          </a:prstGeom>
        </p:spPr>
      </p:pic>
      <p:pic>
        <p:nvPicPr>
          <p:cNvPr id="21" name="Bilde 20">
            <a:extLst>
              <a:ext uri="{FF2B5EF4-FFF2-40B4-BE49-F238E27FC236}">
                <a16:creationId xmlns:a16="http://schemas.microsoft.com/office/drawing/2014/main" id="{3516F262-F300-1AD8-B929-65BF5633216B}"/>
              </a:ext>
            </a:extLst>
          </p:cNvPr>
          <p:cNvPicPr>
            <a:picLocks noChangeAspect="1"/>
          </p:cNvPicPr>
          <p:nvPr/>
        </p:nvPicPr>
        <p:blipFill>
          <a:blip r:embed="rId11"/>
          <a:stretch>
            <a:fillRect/>
          </a:stretch>
        </p:blipFill>
        <p:spPr>
          <a:xfrm>
            <a:off x="1086308" y="3268785"/>
            <a:ext cx="1242589" cy="793142"/>
          </a:xfrm>
          <a:prstGeom prst="rect">
            <a:avLst/>
          </a:prstGeom>
        </p:spPr>
      </p:pic>
      <p:pic>
        <p:nvPicPr>
          <p:cNvPr id="30" name="Bilde 29">
            <a:extLst>
              <a:ext uri="{FF2B5EF4-FFF2-40B4-BE49-F238E27FC236}">
                <a16:creationId xmlns:a16="http://schemas.microsoft.com/office/drawing/2014/main" id="{EB9FA42E-FAE8-8EA6-BCA7-3A32E35F49AF}"/>
              </a:ext>
            </a:extLst>
          </p:cNvPr>
          <p:cNvPicPr>
            <a:picLocks noChangeAspect="1"/>
          </p:cNvPicPr>
          <p:nvPr/>
        </p:nvPicPr>
        <p:blipFill>
          <a:blip r:embed="rId12"/>
          <a:stretch>
            <a:fillRect/>
          </a:stretch>
        </p:blipFill>
        <p:spPr>
          <a:xfrm>
            <a:off x="2422465" y="3253253"/>
            <a:ext cx="825152" cy="793142"/>
          </a:xfrm>
          <a:prstGeom prst="rect">
            <a:avLst/>
          </a:prstGeom>
        </p:spPr>
      </p:pic>
      <p:pic>
        <p:nvPicPr>
          <p:cNvPr id="10" name="Bilde 9">
            <a:extLst>
              <a:ext uri="{FF2B5EF4-FFF2-40B4-BE49-F238E27FC236}">
                <a16:creationId xmlns:a16="http://schemas.microsoft.com/office/drawing/2014/main" id="{8AC96A13-A89D-A747-8330-9A835E69361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8117" y="6377183"/>
            <a:ext cx="3803336" cy="323455"/>
          </a:xfrm>
          <a:prstGeom prst="rect">
            <a:avLst/>
          </a:prstGeom>
        </p:spPr>
      </p:pic>
      <p:sp>
        <p:nvSpPr>
          <p:cNvPr id="31" name="TekstSylinder 30">
            <a:extLst>
              <a:ext uri="{FF2B5EF4-FFF2-40B4-BE49-F238E27FC236}">
                <a16:creationId xmlns:a16="http://schemas.microsoft.com/office/drawing/2014/main" id="{2807A8A1-B511-766D-5340-0CC6D8B334DA}"/>
              </a:ext>
            </a:extLst>
          </p:cNvPr>
          <p:cNvSpPr txBox="1"/>
          <p:nvPr/>
        </p:nvSpPr>
        <p:spPr>
          <a:xfrm>
            <a:off x="6599041" y="2017499"/>
            <a:ext cx="1274760" cy="1446550"/>
          </a:xfrm>
          <a:prstGeom prst="rect">
            <a:avLst/>
          </a:prstGeom>
          <a:solidFill>
            <a:srgbClr val="FFFF99"/>
          </a:solidFill>
          <a:ln w="9525">
            <a:solidFill>
              <a:srgbClr val="FFFF99"/>
            </a:solidFill>
          </a:ln>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100" b="1" i="0" u="none" strike="noStrike" kern="0" cap="none" spc="0" normalizeH="0" baseline="0" noProof="0" dirty="0">
                <a:ln>
                  <a:noFill/>
                </a:ln>
                <a:solidFill>
                  <a:prstClr val="black"/>
                </a:solidFill>
                <a:effectLst/>
                <a:uLnTx/>
                <a:uFillTx/>
                <a:latin typeface="Calibri" panose="020F0502020204030204"/>
              </a:rPr>
              <a:t>Rim/regle</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err="1">
                <a:ln>
                  <a:noFill/>
                </a:ln>
                <a:solidFill>
                  <a:prstClr val="black"/>
                </a:solidFill>
                <a:effectLst/>
                <a:uLnTx/>
                <a:uFillTx/>
                <a:latin typeface="Calibri" panose="020F0502020204030204"/>
              </a:rPr>
              <a:t>Snøkrystaller</a:t>
            </a:r>
            <a:endParaRPr kumimoji="0" lang="nn-NO" sz="11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Snø som faller</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Snø på </a:t>
            </a:r>
            <a:r>
              <a:rPr kumimoji="0" lang="nn-NO" sz="1100" b="0" i="0" u="none" strike="noStrike" kern="0" cap="none" spc="0" normalizeH="0" baseline="0" noProof="0" dirty="0" err="1">
                <a:ln>
                  <a:noFill/>
                </a:ln>
                <a:solidFill>
                  <a:prstClr val="black"/>
                </a:solidFill>
                <a:effectLst/>
                <a:uLnTx/>
                <a:uFillTx/>
                <a:latin typeface="Calibri" panose="020F0502020204030204"/>
              </a:rPr>
              <a:t>trærne</a:t>
            </a:r>
            <a:endParaRPr kumimoji="0" lang="nn-NO" sz="11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Snø på </a:t>
            </a:r>
            <a:r>
              <a:rPr kumimoji="0" lang="nn-NO" sz="1100" b="0" i="0" u="none" strike="noStrike" kern="0" cap="none" spc="0" normalizeH="0" baseline="0" noProof="0" dirty="0" err="1">
                <a:ln>
                  <a:noFill/>
                </a:ln>
                <a:solidFill>
                  <a:prstClr val="black"/>
                </a:solidFill>
                <a:effectLst/>
                <a:uLnTx/>
                <a:uFillTx/>
                <a:latin typeface="Calibri" panose="020F0502020204030204"/>
              </a:rPr>
              <a:t>knærne</a:t>
            </a:r>
            <a:endParaRPr kumimoji="0" lang="nn-NO" sz="11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Snø på bakken</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AU! En snøball midt i nakken...</a:t>
            </a:r>
          </a:p>
        </p:txBody>
      </p:sp>
    </p:spTree>
    <p:extLst>
      <p:ext uri="{BB962C8B-B14F-4D97-AF65-F5344CB8AC3E}">
        <p14:creationId xmlns:p14="http://schemas.microsoft.com/office/powerpoint/2010/main" val="1283277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13</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3483191053"/>
              </p:ext>
            </p:extLst>
          </p:nvPr>
        </p:nvGraphicFramePr>
        <p:xfrm>
          <a:off x="618475" y="990790"/>
          <a:ext cx="10955048" cy="457708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49436">
                  <a:extLst>
                    <a:ext uri="{9D8B030D-6E8A-4147-A177-3AD203B41FA5}">
                      <a16:colId xmlns:a16="http://schemas.microsoft.com/office/drawing/2014/main" val="1322537276"/>
                    </a:ext>
                  </a:extLst>
                </a:gridCol>
                <a:gridCol w="1389326">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1</a:t>
                      </a:r>
                    </a:p>
                  </a:txBody>
                  <a:tcPr/>
                </a:tc>
                <a:tc>
                  <a:txBody>
                    <a:bodyPr/>
                    <a:lstStyle/>
                    <a:p>
                      <a:pPr algn="r"/>
                      <a:endParaRPr lang="nn-NO"/>
                    </a:p>
                    <a:p>
                      <a:pPr algn="r"/>
                      <a:endParaRPr lang="nn-NO"/>
                    </a:p>
                    <a:p>
                      <a:pPr algn="r"/>
                      <a:endParaRPr lang="nn-NO"/>
                    </a:p>
                  </a:txBody>
                  <a:tcPr/>
                </a:tc>
                <a:tc>
                  <a:txBody>
                    <a:bodyPr/>
                    <a:lstStyle/>
                    <a:p>
                      <a:pPr algn="r"/>
                      <a:endParaRPr lang="nn-NO"/>
                    </a:p>
                  </a:txBody>
                  <a:tcPr/>
                </a:tc>
                <a:tc>
                  <a:txBody>
                    <a:bodyPr/>
                    <a:lstStyle/>
                    <a:p>
                      <a:pPr algn="r"/>
                      <a:endParaRPr lang="nn-NO"/>
                    </a:p>
                  </a:txBody>
                  <a:tcPr/>
                </a:tc>
                <a:tc>
                  <a:txBody>
                    <a:bodyPr/>
                    <a:lstStyle/>
                    <a:p>
                      <a:pPr algn="r"/>
                      <a:r>
                        <a:rPr lang="nn-NO"/>
                        <a:t>1</a:t>
                      </a:r>
                    </a:p>
                  </a:txBody>
                  <a:tcPr/>
                </a:tc>
                <a:tc>
                  <a:txBody>
                    <a:bodyPr/>
                    <a:lstStyle/>
                    <a:p>
                      <a:pPr algn="r"/>
                      <a:r>
                        <a:rPr lang="nn-NO" dirty="0"/>
                        <a:t>2</a:t>
                      </a:r>
                    </a:p>
                    <a:p>
                      <a:pPr algn="r"/>
                      <a:r>
                        <a:rPr lang="nn-NO" sz="1200" dirty="0"/>
                        <a:t>Første dag etter juleferie</a:t>
                      </a:r>
                    </a:p>
                  </a:txBody>
                  <a:tcPr/>
                </a:tc>
                <a:tc>
                  <a:txBody>
                    <a:bodyPr/>
                    <a:lstStyle/>
                    <a:p>
                      <a:pPr algn="r"/>
                      <a:r>
                        <a:rPr lang="nn-NO"/>
                        <a:t>3</a:t>
                      </a:r>
                    </a:p>
                  </a:txBody>
                  <a:tcPr/>
                </a:tc>
                <a:tc>
                  <a:txBody>
                    <a:bodyPr/>
                    <a:lstStyle/>
                    <a:p>
                      <a:pPr algn="r"/>
                      <a:r>
                        <a:rPr lang="nn-NO">
                          <a:solidFill>
                            <a:srgbClr val="FF0000"/>
                          </a:solidFill>
                        </a:rPr>
                        <a:t>4</a:t>
                      </a:r>
                    </a:p>
                  </a:txBody>
                  <a:tcPr/>
                </a:tc>
                <a:extLst>
                  <a:ext uri="{0D108BD9-81ED-4DB2-BD59-A6C34878D82A}">
                    <a16:rowId xmlns:a16="http://schemas.microsoft.com/office/drawing/2014/main" val="1597852842"/>
                  </a:ext>
                </a:extLst>
              </a:tr>
              <a:tr h="370840">
                <a:tc>
                  <a:txBody>
                    <a:bodyPr/>
                    <a:lstStyle/>
                    <a:p>
                      <a:pPr algn="ctr"/>
                      <a:r>
                        <a:rPr lang="nn-NO" sz="2400" b="1" dirty="0"/>
                        <a:t>2</a:t>
                      </a:r>
                    </a:p>
                    <a:p>
                      <a:pPr algn="ctr"/>
                      <a:endParaRPr lang="nn-NO" sz="2400" b="1" dirty="0"/>
                    </a:p>
                  </a:txBody>
                  <a:tcPr/>
                </a:tc>
                <a:tc>
                  <a:txBody>
                    <a:bodyPr/>
                    <a:lstStyle/>
                    <a:p>
                      <a:pPr algn="r"/>
                      <a:r>
                        <a:rPr lang="nn-NO"/>
                        <a:t>5</a:t>
                      </a:r>
                      <a:endParaRPr lang="nn-NO" sz="1200">
                        <a:solidFill>
                          <a:srgbClr val="FF0000"/>
                        </a:solidFill>
                      </a:endParaRPr>
                    </a:p>
                  </a:txBody>
                  <a:tcPr/>
                </a:tc>
                <a:tc>
                  <a:txBody>
                    <a:bodyPr/>
                    <a:lstStyle/>
                    <a:p>
                      <a:pPr algn="r"/>
                      <a:r>
                        <a:rPr lang="nn-NO"/>
                        <a:t>6</a:t>
                      </a:r>
                    </a:p>
                  </a:txBody>
                  <a:tcPr/>
                </a:tc>
                <a:tc>
                  <a:txBody>
                    <a:bodyPr/>
                    <a:lstStyle/>
                    <a:p>
                      <a:pPr algn="r"/>
                      <a:r>
                        <a:rPr lang="nn-NO"/>
                        <a:t>7</a:t>
                      </a:r>
                    </a:p>
                  </a:txBody>
                  <a:tcPr/>
                </a:tc>
                <a:tc>
                  <a:txBody>
                    <a:bodyPr/>
                    <a:lstStyle/>
                    <a:p>
                      <a:pPr algn="r"/>
                      <a:r>
                        <a:rPr lang="nn-NO"/>
                        <a:t>8</a:t>
                      </a:r>
                    </a:p>
                  </a:txBody>
                  <a:tcPr/>
                </a:tc>
                <a:tc>
                  <a:txBody>
                    <a:bodyPr/>
                    <a:lstStyle/>
                    <a:p>
                      <a:pPr algn="r"/>
                      <a:r>
                        <a:rPr lang="nn-NO"/>
                        <a:t>9</a:t>
                      </a:r>
                    </a:p>
                  </a:txBody>
                  <a:tcPr/>
                </a:tc>
                <a:tc>
                  <a:txBody>
                    <a:bodyPr/>
                    <a:lstStyle/>
                    <a:p>
                      <a:pPr algn="r"/>
                      <a:r>
                        <a:rPr lang="nn-NO"/>
                        <a:t>10</a:t>
                      </a:r>
                    </a:p>
                  </a:txBody>
                  <a:tcPr/>
                </a:tc>
                <a:tc>
                  <a:txBody>
                    <a:bodyPr/>
                    <a:lstStyle/>
                    <a:p>
                      <a:pPr algn="r"/>
                      <a:r>
                        <a:rPr lang="nn-NO">
                          <a:solidFill>
                            <a:srgbClr val="FF0000"/>
                          </a:solidFill>
                        </a:rPr>
                        <a:t>11</a:t>
                      </a:r>
                    </a:p>
                  </a:txBody>
                  <a:tcPr/>
                </a:tc>
                <a:extLst>
                  <a:ext uri="{0D108BD9-81ED-4DB2-BD59-A6C34878D82A}">
                    <a16:rowId xmlns:a16="http://schemas.microsoft.com/office/drawing/2014/main" val="1309529640"/>
                  </a:ext>
                </a:extLst>
              </a:tr>
              <a:tr h="370840">
                <a:tc>
                  <a:txBody>
                    <a:bodyPr/>
                    <a:lstStyle/>
                    <a:p>
                      <a:pPr algn="ctr"/>
                      <a:r>
                        <a:rPr lang="nn-NO" sz="2400" b="1" dirty="0"/>
                        <a:t>3</a:t>
                      </a:r>
                    </a:p>
                    <a:p>
                      <a:pPr algn="ctr"/>
                      <a:endParaRPr lang="nn-NO" sz="2400" b="1" dirty="0"/>
                    </a:p>
                  </a:txBody>
                  <a:tcPr/>
                </a:tc>
                <a:tc>
                  <a:txBody>
                    <a:bodyPr/>
                    <a:lstStyle/>
                    <a:p>
                      <a:pPr algn="r"/>
                      <a:r>
                        <a:rPr lang="nn-NO"/>
                        <a:t>12</a:t>
                      </a:r>
                    </a:p>
                    <a:p>
                      <a:pPr algn="r"/>
                      <a:endParaRPr lang="nn-NO"/>
                    </a:p>
                  </a:txBody>
                  <a:tcPr/>
                </a:tc>
                <a:tc>
                  <a:txBody>
                    <a:bodyPr/>
                    <a:lstStyle/>
                    <a:p>
                      <a:pPr algn="r"/>
                      <a:r>
                        <a:rPr lang="nn-NO"/>
                        <a:t>13</a:t>
                      </a:r>
                    </a:p>
                  </a:txBody>
                  <a:tcPr/>
                </a:tc>
                <a:tc>
                  <a:txBody>
                    <a:bodyPr/>
                    <a:lstStyle/>
                    <a:p>
                      <a:pPr algn="r"/>
                      <a:r>
                        <a:rPr lang="nn-NO"/>
                        <a:t>14</a:t>
                      </a:r>
                    </a:p>
                  </a:txBody>
                  <a:tcPr/>
                </a:tc>
                <a:tc>
                  <a:txBody>
                    <a:bodyPr/>
                    <a:lstStyle/>
                    <a:p>
                      <a:pPr algn="r"/>
                      <a:r>
                        <a:rPr lang="nn-NO"/>
                        <a:t>15</a:t>
                      </a:r>
                    </a:p>
                  </a:txBody>
                  <a:tcPr/>
                </a:tc>
                <a:tc>
                  <a:txBody>
                    <a:bodyPr/>
                    <a:lstStyle/>
                    <a:p>
                      <a:pPr algn="r"/>
                      <a:r>
                        <a:rPr lang="nn-NO"/>
                        <a:t>16</a:t>
                      </a:r>
                    </a:p>
                  </a:txBody>
                  <a:tcPr/>
                </a:tc>
                <a:tc>
                  <a:txBody>
                    <a:bodyPr/>
                    <a:lstStyle/>
                    <a:p>
                      <a:pPr algn="r"/>
                      <a:r>
                        <a:rPr lang="nn-NO"/>
                        <a:t>17</a:t>
                      </a:r>
                    </a:p>
                  </a:txBody>
                  <a:tcPr/>
                </a:tc>
                <a:tc>
                  <a:txBody>
                    <a:bodyPr/>
                    <a:lstStyle/>
                    <a:p>
                      <a:pPr algn="r"/>
                      <a:r>
                        <a:rPr lang="nn-NO">
                          <a:solidFill>
                            <a:srgbClr val="FF0000"/>
                          </a:solidFill>
                        </a:rPr>
                        <a:t>18</a:t>
                      </a:r>
                    </a:p>
                  </a:txBody>
                  <a:tcPr/>
                </a:tc>
                <a:extLst>
                  <a:ext uri="{0D108BD9-81ED-4DB2-BD59-A6C34878D82A}">
                    <a16:rowId xmlns:a16="http://schemas.microsoft.com/office/drawing/2014/main" val="4080204416"/>
                  </a:ext>
                </a:extLst>
              </a:tr>
              <a:tr h="370840">
                <a:tc>
                  <a:txBody>
                    <a:bodyPr/>
                    <a:lstStyle/>
                    <a:p>
                      <a:pPr algn="ctr"/>
                      <a:r>
                        <a:rPr lang="nn-NO" sz="2400" b="1" dirty="0"/>
                        <a:t>4</a:t>
                      </a:r>
                    </a:p>
                    <a:p>
                      <a:pPr algn="ctr"/>
                      <a:endParaRPr lang="nn-NO" sz="2400" b="1" dirty="0"/>
                    </a:p>
                  </a:txBody>
                  <a:tcPr/>
                </a:tc>
                <a:tc>
                  <a:txBody>
                    <a:bodyPr/>
                    <a:lstStyle/>
                    <a:p>
                      <a:pPr algn="r"/>
                      <a:r>
                        <a:rPr lang="nn-NO"/>
                        <a:t>19</a:t>
                      </a:r>
                    </a:p>
                    <a:p>
                      <a:pPr algn="r"/>
                      <a:endParaRPr lang="nn-NO"/>
                    </a:p>
                  </a:txBody>
                  <a:tcPr/>
                </a:tc>
                <a:tc>
                  <a:txBody>
                    <a:bodyPr/>
                    <a:lstStyle/>
                    <a:p>
                      <a:pPr algn="r"/>
                      <a:r>
                        <a:rPr lang="nn-NO"/>
                        <a:t>20</a:t>
                      </a:r>
                    </a:p>
                  </a:txBody>
                  <a:tcPr/>
                </a:tc>
                <a:tc>
                  <a:txBody>
                    <a:bodyPr/>
                    <a:lstStyle/>
                    <a:p>
                      <a:pPr algn="r"/>
                      <a:r>
                        <a:rPr lang="nn-NO"/>
                        <a:t>21</a:t>
                      </a:r>
                    </a:p>
                  </a:txBody>
                  <a:tcPr/>
                </a:tc>
                <a:tc>
                  <a:txBody>
                    <a:bodyPr/>
                    <a:lstStyle/>
                    <a:p>
                      <a:pPr algn="r"/>
                      <a:r>
                        <a:rPr lang="nn-NO"/>
                        <a:t>22</a:t>
                      </a:r>
                    </a:p>
                  </a:txBody>
                  <a:tcPr/>
                </a:tc>
                <a:tc>
                  <a:txBody>
                    <a:bodyPr/>
                    <a:lstStyle/>
                    <a:p>
                      <a:pPr algn="r"/>
                      <a:r>
                        <a:rPr lang="nn-NO"/>
                        <a:t>23</a:t>
                      </a:r>
                    </a:p>
                  </a:txBody>
                  <a:tcPr/>
                </a:tc>
                <a:tc>
                  <a:txBody>
                    <a:bodyPr/>
                    <a:lstStyle/>
                    <a:p>
                      <a:pPr algn="r"/>
                      <a:r>
                        <a:rPr lang="nn-NO"/>
                        <a:t>24</a:t>
                      </a:r>
                    </a:p>
                  </a:txBody>
                  <a:tcPr/>
                </a:tc>
                <a:tc>
                  <a:txBody>
                    <a:bodyPr/>
                    <a:lstStyle/>
                    <a:p>
                      <a:pPr algn="r"/>
                      <a:r>
                        <a:rPr lang="nn-NO">
                          <a:solidFill>
                            <a:srgbClr val="FF0000"/>
                          </a:solidFill>
                        </a:rPr>
                        <a:t>25</a:t>
                      </a:r>
                    </a:p>
                  </a:txBody>
                  <a:tcPr/>
                </a:tc>
                <a:extLst>
                  <a:ext uri="{0D108BD9-81ED-4DB2-BD59-A6C34878D82A}">
                    <a16:rowId xmlns:a16="http://schemas.microsoft.com/office/drawing/2014/main" val="709284768"/>
                  </a:ext>
                </a:extLst>
              </a:tr>
              <a:tr h="370840">
                <a:tc>
                  <a:txBody>
                    <a:bodyPr/>
                    <a:lstStyle/>
                    <a:p>
                      <a:pPr algn="ctr"/>
                      <a:r>
                        <a:rPr lang="nn-NO" sz="2400" b="1" dirty="0"/>
                        <a:t>5</a:t>
                      </a:r>
                    </a:p>
                    <a:p>
                      <a:pPr algn="ctr"/>
                      <a:endParaRPr lang="nn-NO" sz="2400" b="1" dirty="0"/>
                    </a:p>
                  </a:txBody>
                  <a:tcPr/>
                </a:tc>
                <a:tc>
                  <a:txBody>
                    <a:bodyPr/>
                    <a:lstStyle/>
                    <a:p>
                      <a:pPr algn="r"/>
                      <a:r>
                        <a:rPr lang="nn-NO"/>
                        <a:t>26</a:t>
                      </a:r>
                    </a:p>
                    <a:p>
                      <a:pPr algn="r"/>
                      <a:endParaRPr lang="nn-NO"/>
                    </a:p>
                  </a:txBody>
                  <a:tcPr/>
                </a:tc>
                <a:tc>
                  <a:txBody>
                    <a:bodyPr/>
                    <a:lstStyle/>
                    <a:p>
                      <a:pPr algn="r"/>
                      <a:r>
                        <a:rPr lang="nn-NO"/>
                        <a:t>27</a:t>
                      </a:r>
                    </a:p>
                    <a:p>
                      <a:pPr algn="r"/>
                      <a:endParaRPr lang="nn-NO"/>
                    </a:p>
                  </a:txBody>
                  <a:tcPr/>
                </a:tc>
                <a:tc>
                  <a:txBody>
                    <a:bodyPr/>
                    <a:lstStyle/>
                    <a:p>
                      <a:pPr algn="r"/>
                      <a:r>
                        <a:rPr lang="nn-NO"/>
                        <a:t>28</a:t>
                      </a:r>
                    </a:p>
                  </a:txBody>
                  <a:tcPr/>
                </a:tc>
                <a:tc>
                  <a:txBody>
                    <a:bodyPr/>
                    <a:lstStyle/>
                    <a:p>
                      <a:pPr algn="r"/>
                      <a:r>
                        <a:rPr lang="nn-NO"/>
                        <a:t>29</a:t>
                      </a:r>
                    </a:p>
                  </a:txBody>
                  <a:tcPr/>
                </a:tc>
                <a:tc>
                  <a:txBody>
                    <a:bodyPr/>
                    <a:lstStyle/>
                    <a:p>
                      <a:pPr algn="r"/>
                      <a:r>
                        <a:rPr lang="nn-NO"/>
                        <a:t>30</a:t>
                      </a:r>
                    </a:p>
                  </a:txBody>
                  <a:tcPr/>
                </a:tc>
                <a:tc>
                  <a:txBody>
                    <a:bodyPr/>
                    <a:lstStyle/>
                    <a:p>
                      <a:pPr algn="r"/>
                      <a:r>
                        <a:rPr lang="nn-NO"/>
                        <a:t>31</a:t>
                      </a:r>
                    </a:p>
                  </a:txBody>
                  <a:tcPr/>
                </a:tc>
                <a:tc>
                  <a:txBody>
                    <a:bodyPr/>
                    <a:lstStyle/>
                    <a:p>
                      <a:pPr algn="r"/>
                      <a:endParaRPr lang="nn-NO" dirty="0">
                        <a:solidFill>
                          <a:srgbClr val="FF0000"/>
                        </a:solidFill>
                      </a:endParaRPr>
                    </a:p>
                  </a:txBody>
                  <a:tcPr/>
                </a:tc>
                <a:extLst>
                  <a:ext uri="{0D108BD9-81ED-4DB2-BD59-A6C34878D82A}">
                    <a16:rowId xmlns:a16="http://schemas.microsoft.com/office/drawing/2014/main" val="2229723949"/>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4939272" y="339595"/>
            <a:ext cx="2313454" cy="584775"/>
          </a:xfrm>
          <a:prstGeom prst="rect">
            <a:avLst/>
          </a:prstGeom>
          <a:noFill/>
        </p:spPr>
        <p:txBody>
          <a:bodyPr wrap="none" rtlCol="0">
            <a:spAutoFit/>
          </a:bodyPr>
          <a:lstStyle/>
          <a:p>
            <a:r>
              <a:rPr lang="nn-NO" sz="3200"/>
              <a:t>Januar 2026</a:t>
            </a:r>
          </a:p>
        </p:txBody>
      </p:sp>
      <p:pic>
        <p:nvPicPr>
          <p:cNvPr id="6" name="Bilde 5">
            <a:extLst>
              <a:ext uri="{FF2B5EF4-FFF2-40B4-BE49-F238E27FC236}">
                <a16:creationId xmlns:a16="http://schemas.microsoft.com/office/drawing/2014/main" id="{E02FD8E7-C51B-83F8-7A07-C42745A14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753" y="6234087"/>
            <a:ext cx="3803336" cy="323455"/>
          </a:xfrm>
          <a:prstGeom prst="rect">
            <a:avLst/>
          </a:prstGeom>
        </p:spPr>
      </p:pic>
    </p:spTree>
    <p:extLst>
      <p:ext uri="{BB962C8B-B14F-4D97-AF65-F5344CB8AC3E}">
        <p14:creationId xmlns:p14="http://schemas.microsoft.com/office/powerpoint/2010/main" val="273914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14</a:t>
            </a:fld>
            <a:endParaRPr lang="nn-NO"/>
          </a:p>
        </p:txBody>
      </p:sp>
      <p:sp>
        <p:nvSpPr>
          <p:cNvPr id="6" name="Ellipse 5">
            <a:extLst>
              <a:ext uri="{FF2B5EF4-FFF2-40B4-BE49-F238E27FC236}">
                <a16:creationId xmlns:a16="http://schemas.microsoft.com/office/drawing/2014/main" id="{50BA7B63-E301-3186-3FD1-4D2365DAB315}"/>
              </a:ext>
            </a:extLst>
          </p:cNvPr>
          <p:cNvSpPr/>
          <p:nvPr/>
        </p:nvSpPr>
        <p:spPr>
          <a:xfrm>
            <a:off x="2203014" y="147966"/>
            <a:ext cx="1897100"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7" name="TekstSylinder 6">
            <a:extLst>
              <a:ext uri="{FF2B5EF4-FFF2-40B4-BE49-F238E27FC236}">
                <a16:creationId xmlns:a16="http://schemas.microsoft.com/office/drawing/2014/main" id="{57229B11-5B22-2ADB-8F50-0D9D8F985903}"/>
              </a:ext>
            </a:extLst>
          </p:cNvPr>
          <p:cNvSpPr txBox="1"/>
          <p:nvPr/>
        </p:nvSpPr>
        <p:spPr>
          <a:xfrm>
            <a:off x="5010542" y="251920"/>
            <a:ext cx="2153282" cy="523220"/>
          </a:xfrm>
          <a:prstGeom prst="rect">
            <a:avLst/>
          </a:prstGeom>
          <a:noFill/>
          <a:ln>
            <a:noFill/>
          </a:ln>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Februar 2026</a:t>
            </a:r>
          </a:p>
        </p:txBody>
      </p:sp>
      <p:sp>
        <p:nvSpPr>
          <p:cNvPr id="8" name="Tittel 4">
            <a:extLst>
              <a:ext uri="{FF2B5EF4-FFF2-40B4-BE49-F238E27FC236}">
                <a16:creationId xmlns:a16="http://schemas.microsoft.com/office/drawing/2014/main" id="{0D0B843A-31C8-B31B-D0F5-615E3BCD0796}"/>
              </a:ext>
            </a:extLst>
          </p:cNvPr>
          <p:cNvSpPr txBox="1">
            <a:spLocks/>
          </p:cNvSpPr>
          <p:nvPr/>
        </p:nvSpPr>
        <p:spPr>
          <a:xfrm>
            <a:off x="9374819" y="136525"/>
            <a:ext cx="2629096" cy="2190130"/>
          </a:xfrm>
          <a:prstGeom prst="heart">
            <a:avLst/>
          </a:prstGeom>
          <a:solidFill>
            <a:srgbClr val="C00000"/>
          </a:solidFill>
          <a:ln w="12700" cap="flat" cmpd="sng" algn="ctr">
            <a:solidFill>
              <a:srgbClr val="5B9BD5">
                <a:shade val="50000"/>
              </a:srgbClr>
            </a:solidFill>
            <a:prstDash val="solid"/>
            <a:miter lim="800000"/>
          </a:ln>
          <a:effectLst/>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nn-NO" sz="1100" b="1">
                <a:solidFill>
                  <a:sysClr val="window" lastClr="FFFFFF"/>
                </a:solidFill>
                <a:latin typeface="Calibri" panose="020F0502020204030204"/>
              </a:rPr>
              <a:t>Mål:</a:t>
            </a:r>
            <a:br>
              <a:rPr lang="nn-NO" sz="1100" b="1">
                <a:solidFill>
                  <a:sysClr val="window" lastClr="FFFFFF"/>
                </a:solidFill>
                <a:latin typeface="Calibri" panose="020F0502020204030204"/>
              </a:rPr>
            </a:br>
            <a:r>
              <a:rPr lang="nn-NO" sz="1100" b="1">
                <a:solidFill>
                  <a:sysClr val="window" lastClr="FFFFFF"/>
                </a:solidFill>
                <a:latin typeface="Calibri" panose="020F0502020204030204"/>
              </a:rPr>
              <a:t>Å gi barna ei oppleving av verdien av fellesskap/samarbeid og ei forståing for behovet for normer og regler i  samhandling med andre.</a:t>
            </a:r>
          </a:p>
        </p:txBody>
      </p:sp>
      <p:sp>
        <p:nvSpPr>
          <p:cNvPr id="9" name="Hjerte 8">
            <a:extLst>
              <a:ext uri="{FF2B5EF4-FFF2-40B4-BE49-F238E27FC236}">
                <a16:creationId xmlns:a16="http://schemas.microsoft.com/office/drawing/2014/main" id="{3CE1B7CC-A754-31D4-14E8-141AAC9E9187}"/>
              </a:ext>
            </a:extLst>
          </p:cNvPr>
          <p:cNvSpPr/>
          <p:nvPr/>
        </p:nvSpPr>
        <p:spPr>
          <a:xfrm>
            <a:off x="8941550" y="374387"/>
            <a:ext cx="914400" cy="914400"/>
          </a:xfrm>
          <a:prstGeom prst="heart">
            <a:avLst/>
          </a:prstGeom>
          <a:solidFill>
            <a:srgbClr val="FF0000"/>
          </a:solidFill>
          <a:ln w="25400" cap="flat" cmpd="sng" algn="ctr">
            <a:solidFill>
              <a:srgbClr val="FFFF99"/>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white"/>
                </a:solidFill>
                <a:effectLst/>
                <a:uLnTx/>
                <a:uFillTx/>
                <a:latin typeface="Calibri"/>
                <a:ea typeface="+mn-ea"/>
                <a:cs typeface="+mn-cs"/>
              </a:rPr>
              <a:t>VI</a:t>
            </a:r>
          </a:p>
        </p:txBody>
      </p:sp>
      <p:sp>
        <p:nvSpPr>
          <p:cNvPr id="10" name="TekstSylinder 9">
            <a:extLst>
              <a:ext uri="{FF2B5EF4-FFF2-40B4-BE49-F238E27FC236}">
                <a16:creationId xmlns:a16="http://schemas.microsoft.com/office/drawing/2014/main" id="{37E7E378-EF6D-C5B9-9717-92F925E17EF0}"/>
              </a:ext>
            </a:extLst>
          </p:cNvPr>
          <p:cNvSpPr txBox="1"/>
          <p:nvPr/>
        </p:nvSpPr>
        <p:spPr>
          <a:xfrm>
            <a:off x="9551051" y="3431332"/>
            <a:ext cx="2582701" cy="830997"/>
          </a:xfrm>
          <a:prstGeom prst="rect">
            <a:avLst/>
          </a:prstGeom>
          <a:solidFill>
            <a:schemeClr val="bg2"/>
          </a:solidFill>
          <a:ln w="38100">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Fokusord m/teikn</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i="0" u="none" strike="noStrike" kern="0" cap="none" spc="0" normalizeH="0" baseline="0" noProof="0">
                <a:ln>
                  <a:noFill/>
                </a:ln>
                <a:solidFill>
                  <a:prstClr val="black"/>
                </a:solidFill>
                <a:effectLst/>
                <a:uLnTx/>
                <a:uFillTx/>
                <a:latin typeface="Calibri" panose="020F0502020204030204"/>
              </a:rPr>
              <a:t>(Ja, nei, kan eg få?, ferdig, stopp)</a:t>
            </a:r>
          </a:p>
          <a:p>
            <a:pPr lvl="0" defTabSz="457200">
              <a:defRPr/>
            </a:pPr>
            <a:r>
              <a:rPr kumimoji="0" lang="nn-NO" sz="1200" b="1" i="0" u="none" strike="noStrike" kern="0" cap="none" spc="0" normalizeH="0" baseline="0" noProof="0">
                <a:ln>
                  <a:noFill/>
                </a:ln>
                <a:solidFill>
                  <a:prstClr val="black"/>
                </a:solidFill>
                <a:effectLst/>
                <a:uLnTx/>
                <a:uFillTx/>
                <a:latin typeface="Calibri" panose="020F0502020204030204" pitchFamily="34" charset="0"/>
              </a:rPr>
              <a:t>jorda, land, flagg, k</a:t>
            </a:r>
            <a:r>
              <a:rPr kumimoji="0" lang="nn-NO" sz="1200" b="1" i="0" u="none" strike="noStrike" kern="0" cap="none" spc="0" normalizeH="0" baseline="0" noProof="0">
                <a:ln>
                  <a:noFill/>
                </a:ln>
                <a:solidFill>
                  <a:prstClr val="black"/>
                </a:solidFill>
                <a:effectLst/>
                <a:uLnTx/>
                <a:uFillTx/>
                <a:latin typeface="Calibri" panose="020F0502020204030204"/>
              </a:rPr>
              <a:t>arneval, saman, </a:t>
            </a:r>
            <a:r>
              <a:rPr lang="nn-NO" sz="1200" b="1" kern="0">
                <a:solidFill>
                  <a:prstClr val="black"/>
                </a:solidFill>
                <a:latin typeface="Calibri" panose="020F0502020204030204"/>
              </a:rPr>
              <a:t>familie, same, lasso, </a:t>
            </a:r>
            <a:endParaRPr kumimoji="0" lang="nn-NO" sz="1200" b="1" i="0" u="none" strike="noStrike" kern="0" cap="none" spc="0" normalizeH="0" baseline="0" noProof="0">
              <a:ln>
                <a:noFill/>
              </a:ln>
              <a:solidFill>
                <a:prstClr val="black"/>
              </a:solidFill>
              <a:effectLst/>
              <a:uLnTx/>
              <a:uFillTx/>
              <a:latin typeface="Calibri" panose="020F0502020204030204"/>
            </a:endParaRPr>
          </a:p>
        </p:txBody>
      </p:sp>
      <p:sp>
        <p:nvSpPr>
          <p:cNvPr id="11" name="TekstSylinder 10">
            <a:extLst>
              <a:ext uri="{FF2B5EF4-FFF2-40B4-BE49-F238E27FC236}">
                <a16:creationId xmlns:a16="http://schemas.microsoft.com/office/drawing/2014/main" id="{78E929A5-1535-EFD7-100C-503414061EF9}"/>
              </a:ext>
            </a:extLst>
          </p:cNvPr>
          <p:cNvSpPr txBox="1"/>
          <p:nvPr/>
        </p:nvSpPr>
        <p:spPr>
          <a:xfrm>
            <a:off x="79458" y="1409859"/>
            <a:ext cx="2240400" cy="1754326"/>
          </a:xfrm>
          <a:prstGeom prst="rect">
            <a:avLst/>
          </a:prstGeom>
          <a:solidFill>
            <a:srgbClr val="4BACC6">
              <a:lumMod val="40000"/>
              <a:lumOff val="60000"/>
            </a:srgbClr>
          </a:solidFill>
          <a:ln>
            <a:solidFill>
              <a:sysClr val="windowText" lastClr="000000"/>
            </a:solidFill>
            <a:extLst>
              <a:ext uri="{C807C97D-BFC1-408E-A445-0C87EB9F89A2}">
                <ask:lineSketchStyleProps xmlns:ask="http://schemas.microsoft.com/office/drawing/2018/sketchyshapes" sd="1926515554">
                  <a:custGeom>
                    <a:avLst/>
                    <a:gdLst>
                      <a:gd name="connsiteX0" fmla="*/ 0 w 2535024"/>
                      <a:gd name="connsiteY0" fmla="*/ 0 h 1569660"/>
                      <a:gd name="connsiteX1" fmla="*/ 2535024 w 2535024"/>
                      <a:gd name="connsiteY1" fmla="*/ 0 h 1569660"/>
                      <a:gd name="connsiteX2" fmla="*/ 2535024 w 2535024"/>
                      <a:gd name="connsiteY2" fmla="*/ 1569660 h 1569660"/>
                      <a:gd name="connsiteX3" fmla="*/ 0 w 2535024"/>
                      <a:gd name="connsiteY3" fmla="*/ 1569660 h 1569660"/>
                      <a:gd name="connsiteX4" fmla="*/ 0 w 2535024"/>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024" h="1569660" fill="none" extrusionOk="0">
                        <a:moveTo>
                          <a:pt x="0" y="0"/>
                        </a:moveTo>
                        <a:cubicBezTo>
                          <a:pt x="276026" y="123720"/>
                          <a:pt x="1621744" y="29050"/>
                          <a:pt x="2535024" y="0"/>
                        </a:cubicBezTo>
                        <a:cubicBezTo>
                          <a:pt x="2444445" y="729479"/>
                          <a:pt x="2469730" y="1294186"/>
                          <a:pt x="2535024" y="1569660"/>
                        </a:cubicBezTo>
                        <a:cubicBezTo>
                          <a:pt x="1988353" y="1481353"/>
                          <a:pt x="964324" y="1657579"/>
                          <a:pt x="0" y="1569660"/>
                        </a:cubicBezTo>
                        <a:cubicBezTo>
                          <a:pt x="-133040" y="1072170"/>
                          <a:pt x="68459" y="663651"/>
                          <a:pt x="0" y="0"/>
                        </a:cubicBezTo>
                        <a:close/>
                      </a:path>
                      <a:path w="2535024" h="1569660" stroke="0" extrusionOk="0">
                        <a:moveTo>
                          <a:pt x="0" y="0"/>
                        </a:moveTo>
                        <a:cubicBezTo>
                          <a:pt x="882126" y="129213"/>
                          <a:pt x="1432720" y="-81548"/>
                          <a:pt x="2535024" y="0"/>
                        </a:cubicBezTo>
                        <a:cubicBezTo>
                          <a:pt x="2644213" y="715664"/>
                          <a:pt x="2658720" y="961307"/>
                          <a:pt x="2535024" y="1569660"/>
                        </a:cubicBezTo>
                        <a:cubicBezTo>
                          <a:pt x="1653861" y="1696119"/>
                          <a:pt x="263578" y="1584142"/>
                          <a:pt x="0" y="1569660"/>
                        </a:cubicBezTo>
                        <a:cubicBezTo>
                          <a:pt x="30622" y="1393508"/>
                          <a:pt x="76779" y="659621"/>
                          <a:pt x="0" y="0"/>
                        </a:cubicBezTo>
                        <a:close/>
                      </a:path>
                    </a:pathLst>
                  </a:custGeom>
                  <ask:type>
                    <ask:lineSketchNone/>
                  </ask:type>
                </ask:lineSketchStyleProps>
              </a:ext>
            </a:extLst>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pitchFamily="34" charset="0"/>
              </a:rPr>
              <a:t>Rammeplanen om språk</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pitchFamily="34" charset="0"/>
              </a:rPr>
              <a:t>Personalet skal: </a:t>
            </a:r>
            <a:r>
              <a:rPr kumimoji="0" lang="nn-NO" sz="1200" b="0" i="0" u="none" strike="noStrike" kern="0" cap="none" spc="0" normalizeH="0" baseline="0" noProof="0">
                <a:ln>
                  <a:noFill/>
                </a:ln>
                <a:solidFill>
                  <a:prstClr val="black"/>
                </a:solidFill>
                <a:effectLst/>
                <a:uLnTx/>
                <a:uFillTx/>
                <a:latin typeface="Calibri" panose="020F0502020204030204" pitchFamily="34" charset="0"/>
              </a:rPr>
              <a:t>bidra til at språkleg mangfald blir noko positivt for heile barnegruppa, støtte fleirspråklege barn i å bruke morsmålet sitt og samtidig aktivt fremje og utvikle den norsk /samiskspråklege kompetansen til barna</a:t>
            </a:r>
          </a:p>
        </p:txBody>
      </p:sp>
      <p:sp>
        <p:nvSpPr>
          <p:cNvPr id="12" name="TekstSylinder 11">
            <a:extLst>
              <a:ext uri="{FF2B5EF4-FFF2-40B4-BE49-F238E27FC236}">
                <a16:creationId xmlns:a16="http://schemas.microsoft.com/office/drawing/2014/main" id="{DCF711EE-C310-20CD-D55A-DA09CD60A5E8}"/>
              </a:ext>
            </a:extLst>
          </p:cNvPr>
          <p:cNvSpPr txBox="1"/>
          <p:nvPr/>
        </p:nvSpPr>
        <p:spPr>
          <a:xfrm>
            <a:off x="1807826" y="3649964"/>
            <a:ext cx="5957877" cy="2616101"/>
          </a:xfrm>
          <a:prstGeom prst="rect">
            <a:avLst/>
          </a:prstGeom>
          <a:noFill/>
          <a:ln>
            <a:solidFill>
              <a:srgbClr val="4BACC6">
                <a:lumMod val="75000"/>
              </a:srgbClr>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b-NO" sz="2000" b="1" i="0" u="none" strike="noStrike" kern="0" cap="none" spc="0" normalizeH="0" baseline="0" noProof="0">
                <a:ln>
                  <a:noFill/>
                </a:ln>
                <a:solidFill>
                  <a:srgbClr val="1A669A"/>
                </a:solidFill>
                <a:effectLst/>
                <a:uLnTx/>
                <a:uFillTx/>
                <a:latin typeface="Dreaming Outloud Pro" panose="03050502040302030504" pitchFamily="66" charset="0"/>
                <a:cs typeface="Dreaming Outloud Pro" panose="03050502040302030504" pitchFamily="66" charset="0"/>
              </a:rPr>
              <a:t>Språk, leik og vennskap</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err="1">
                <a:ln>
                  <a:noFill/>
                </a:ln>
                <a:solidFill>
                  <a:srgbClr val="4BACC6">
                    <a:lumMod val="75000"/>
                  </a:srgbClr>
                </a:solidFill>
                <a:effectLst/>
                <a:uLnTx/>
                <a:uFillTx/>
                <a:latin typeface="Calibri" panose="020F0502020204030204" pitchFamily="34" charset="0"/>
              </a:rPr>
              <a:t>Vaksenrolla</a:t>
            </a: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a:ln>
                  <a:noFill/>
                </a:ln>
                <a:solidFill>
                  <a:prstClr val="black"/>
                </a:solidFill>
                <a:effectLst/>
                <a:uLnTx/>
                <a:uFillTx/>
                <a:latin typeface="Calibri" panose="020F0502020204030204" pitchFamily="34" charset="0"/>
              </a:rPr>
              <a:t>Ved å sette ord på og beskrive samarbeidet mellom oss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vaksne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tydeleggjer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ein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betydninga av å samarbeide for barna. Å hjelpe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kvarandre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og samarbeide kan bidra til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ein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lettare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kan løyse konflikter og klare større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oppgåver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0"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Foreldretips:</a:t>
            </a:r>
          </a:p>
          <a:p>
            <a:pPr marL="171450" marR="0" lvl="0" indent="-1714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b-NO" sz="1200" b="0" i="0" u="none" strike="noStrike" kern="0" cap="none" spc="0" normalizeH="0" baseline="0" noProof="0">
                <a:ln>
                  <a:noFill/>
                </a:ln>
                <a:solidFill>
                  <a:prstClr val="black"/>
                </a:solidFill>
                <a:effectLst/>
                <a:uLnTx/>
                <a:uFillTx/>
                <a:latin typeface="Calibri" panose="020F0502020204030204" pitchFamily="34" charset="0"/>
              </a:rPr>
              <a:t>Sørg for at alle er invitert. Det kan være vondt 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ikkje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bli invitert i bursdag eller på fest. Vi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vaksne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må sørge for at ingen fell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utanfor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Inviter alle barna på avdelinga (eller i klassen), alle jentene, alle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gutane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eller ei anna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inkluderande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inndeling. Snakk om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bursdagsreglar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på foreldremøte. Kva skal til for at alle opplever å være inkludert? Korleis kan de foreldre samarbeide med barnehagen for 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lykkast</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med dette? Det beste du kan gjøre for eige barn er 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gjere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noko</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for andre sine barn.</a:t>
            </a:r>
          </a:p>
        </p:txBody>
      </p:sp>
      <p:sp>
        <p:nvSpPr>
          <p:cNvPr id="13" name="TekstSylinder 12">
            <a:extLst>
              <a:ext uri="{FF2B5EF4-FFF2-40B4-BE49-F238E27FC236}">
                <a16:creationId xmlns:a16="http://schemas.microsoft.com/office/drawing/2014/main" id="{F0C8F9B4-E693-5EB8-C722-6F2C55AE7CDC}"/>
              </a:ext>
            </a:extLst>
          </p:cNvPr>
          <p:cNvSpPr txBox="1"/>
          <p:nvPr/>
        </p:nvSpPr>
        <p:spPr>
          <a:xfrm>
            <a:off x="9436033" y="4541881"/>
            <a:ext cx="2567882" cy="1446550"/>
          </a:xfrm>
          <a:prstGeom prst="rect">
            <a:avLst/>
          </a:prstGeom>
          <a:noFill/>
          <a:ln w="76200">
            <a:solidFill>
              <a:srgbClr val="C00000"/>
            </a:solidFill>
          </a:ln>
        </p:spPr>
        <p:txBody>
          <a:bodyPr wrap="square" rtlCol="0">
            <a:spAutoFit/>
          </a:bodyPr>
          <a:lstStyle/>
          <a:p>
            <a:pPr defTabSz="457200"/>
            <a:r>
              <a:rPr lang="nn-NO" sz="1100" b="1" dirty="0">
                <a:solidFill>
                  <a:srgbClr val="C00000"/>
                </a:solidFill>
                <a:latin typeface="Calibri" panose="020F0502020204030204"/>
              </a:rPr>
              <a:t>Viktig informasjon i februar:</a:t>
            </a:r>
          </a:p>
          <a:p>
            <a:pPr marL="285750" indent="-285750" defTabSz="457200">
              <a:buFont typeface="Arial" panose="020B0604020202020204" pitchFamily="34" charset="0"/>
              <a:buChar char="•"/>
            </a:pPr>
            <a:r>
              <a:rPr lang="nn-NO" sz="1100" dirty="0">
                <a:solidFill>
                  <a:prstClr val="black"/>
                </a:solidFill>
                <a:latin typeface="Calibri" panose="020F0502020204030204"/>
              </a:rPr>
              <a:t>Samenes nasjonaldag fredag 6. februar</a:t>
            </a:r>
          </a:p>
          <a:p>
            <a:pPr marL="285750" indent="-285750" defTabSz="457200">
              <a:buFont typeface="Arial" panose="020B0604020202020204" pitchFamily="34" charset="0"/>
              <a:buChar char="•"/>
            </a:pPr>
            <a:r>
              <a:rPr lang="nn-NO" sz="1100" dirty="0">
                <a:solidFill>
                  <a:prstClr val="black"/>
                </a:solidFill>
                <a:latin typeface="Calibri" panose="020F0502020204030204"/>
              </a:rPr>
              <a:t>Planleggingsdag fredag 6.februar</a:t>
            </a:r>
          </a:p>
          <a:p>
            <a:pPr marL="285750" indent="-285750" defTabSz="457200">
              <a:buFont typeface="Arial" panose="020B0604020202020204" pitchFamily="34" charset="0"/>
              <a:buChar char="•"/>
            </a:pPr>
            <a:r>
              <a:rPr lang="nn-NO" sz="1100" dirty="0">
                <a:solidFill>
                  <a:prstClr val="black"/>
                </a:solidFill>
                <a:latin typeface="Calibri" panose="020F0502020204030204"/>
              </a:rPr>
              <a:t>Karneval i veke 7 </a:t>
            </a:r>
          </a:p>
          <a:p>
            <a:pPr marL="285750" indent="-285750" defTabSz="457200">
              <a:buFont typeface="Arial" panose="020B0604020202020204" pitchFamily="34" charset="0"/>
              <a:buChar char="•"/>
            </a:pPr>
            <a:r>
              <a:rPr lang="nn-NO" sz="1100" dirty="0">
                <a:solidFill>
                  <a:prstClr val="black"/>
                </a:solidFill>
                <a:latin typeface="Calibri" panose="020F0502020204030204"/>
              </a:rPr>
              <a:t>Foreldresamtalar</a:t>
            </a:r>
          </a:p>
          <a:p>
            <a:pPr marL="285750" indent="-285750" defTabSz="457200">
              <a:buFont typeface="Arial" panose="020B0604020202020204" pitchFamily="34" charset="0"/>
              <a:buChar char="•"/>
            </a:pPr>
            <a:r>
              <a:rPr lang="nn-NO" sz="1100" dirty="0">
                <a:solidFill>
                  <a:prstClr val="black"/>
                </a:solidFill>
                <a:latin typeface="Calibri" panose="020F0502020204030204"/>
              </a:rPr>
              <a:t>Nye barn - Husk å søke om barnehageplass før 1. mars.</a:t>
            </a:r>
          </a:p>
        </p:txBody>
      </p:sp>
      <p:pic>
        <p:nvPicPr>
          <p:cNvPr id="16" name="Bilde 15">
            <a:extLst>
              <a:ext uri="{FF2B5EF4-FFF2-40B4-BE49-F238E27FC236}">
                <a16:creationId xmlns:a16="http://schemas.microsoft.com/office/drawing/2014/main" id="{C740B40B-A208-FAD8-25B6-C177F3A47CBB}"/>
              </a:ext>
            </a:extLst>
          </p:cNvPr>
          <p:cNvPicPr>
            <a:picLocks noChangeAspect="1"/>
          </p:cNvPicPr>
          <p:nvPr/>
        </p:nvPicPr>
        <p:blipFill>
          <a:blip r:embed="rId3"/>
          <a:stretch>
            <a:fillRect/>
          </a:stretch>
        </p:blipFill>
        <p:spPr>
          <a:xfrm rot="7151912">
            <a:off x="2461258" y="2403726"/>
            <a:ext cx="1153450" cy="814968"/>
          </a:xfrm>
          <a:prstGeom prst="rect">
            <a:avLst/>
          </a:prstGeom>
        </p:spPr>
      </p:pic>
      <p:sp>
        <p:nvSpPr>
          <p:cNvPr id="18" name="TekstSylinder 17">
            <a:extLst>
              <a:ext uri="{FF2B5EF4-FFF2-40B4-BE49-F238E27FC236}">
                <a16:creationId xmlns:a16="http://schemas.microsoft.com/office/drawing/2014/main" id="{95171E3C-AFA6-B6BC-FF79-763D5B199152}"/>
              </a:ext>
            </a:extLst>
          </p:cNvPr>
          <p:cNvSpPr txBox="1"/>
          <p:nvPr/>
        </p:nvSpPr>
        <p:spPr>
          <a:xfrm>
            <a:off x="111142" y="180077"/>
            <a:ext cx="1555234" cy="1046440"/>
          </a:xfrm>
          <a:prstGeom prst="rect">
            <a:avLst/>
          </a:prstGeom>
          <a:noFill/>
          <a:ln>
            <a:solidFill>
              <a:srgbClr val="FFFF99"/>
            </a:solidFill>
          </a:ln>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400" b="1" i="0" u="none" strike="noStrike" kern="0" cap="none" spc="0" normalizeH="0" baseline="0" noProof="0">
                <a:ln>
                  <a:noFill/>
                </a:ln>
                <a:solidFill>
                  <a:srgbClr val="4BACC6">
                    <a:lumMod val="75000"/>
                  </a:srgbClr>
                </a:solidFill>
                <a:effectLst/>
                <a:uLnTx/>
                <a:uFillTx/>
                <a:latin typeface="Calibri"/>
              </a:rPr>
              <a:t>Bibelforteljing:</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prstClr val="black"/>
                </a:solidFill>
                <a:effectLst/>
                <a:uLnTx/>
                <a:uFillTx/>
                <a:latin typeface="Calibri"/>
              </a:rPr>
              <a:t>Jesus stiller stormen</a:t>
            </a:r>
          </a:p>
          <a:p>
            <a:pPr marL="0" marR="0" lvl="0" indent="0" defTabSz="914400" eaLnBrk="0" fontAlgn="base" latinLnBrk="0" hangingPunct="0">
              <a:lnSpc>
                <a:spcPct val="100000"/>
              </a:lnSpc>
              <a:spcBef>
                <a:spcPct val="0"/>
              </a:spcBef>
              <a:spcAft>
                <a:spcPct val="0"/>
              </a:spcAft>
              <a:buClrTx/>
              <a:buSzTx/>
              <a:buFontTx/>
              <a:buNone/>
              <a:tabLst/>
              <a:defRPr/>
            </a:pPr>
            <a:r>
              <a:rPr lang="nb-NO" sz="1200" kern="0">
                <a:solidFill>
                  <a:prstClr val="black"/>
                </a:solidFill>
                <a:latin typeface="Calibri"/>
              </a:rPr>
              <a:t>Fokuspunkter:</a:t>
            </a:r>
          </a:p>
          <a:p>
            <a:pPr marL="171450" marR="0" lvl="0" indent="-1714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b-NO" sz="1200" b="0" i="0" u="none" strike="noStrike" kern="0" cap="none" spc="0" normalizeH="0" baseline="0" noProof="0">
                <a:ln>
                  <a:noFill/>
                </a:ln>
                <a:solidFill>
                  <a:prstClr val="black"/>
                </a:solidFill>
                <a:effectLst/>
                <a:uLnTx/>
                <a:uFillTx/>
                <a:latin typeface="Calibri"/>
              </a:rPr>
              <a:t>Saman er vi sterke</a:t>
            </a:r>
          </a:p>
          <a:p>
            <a:pPr marL="171450" marR="0" lvl="0" indent="-1714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lang="nb-NO" sz="1200" kern="0">
                <a:solidFill>
                  <a:prstClr val="black"/>
                </a:solidFill>
                <a:latin typeface="Calibri"/>
              </a:rPr>
              <a:t>Stole på </a:t>
            </a:r>
            <a:r>
              <a:rPr lang="nb-NO" sz="1200" kern="0" err="1">
                <a:solidFill>
                  <a:prstClr val="black"/>
                </a:solidFill>
                <a:latin typeface="Calibri"/>
              </a:rPr>
              <a:t>kvarandre</a:t>
            </a:r>
            <a:endParaRPr kumimoji="0" lang="nb-NO" sz="1200" b="0" i="0" u="none" strike="noStrike" kern="0" cap="none" spc="0" normalizeH="0" baseline="0" noProof="0">
              <a:ln>
                <a:noFill/>
              </a:ln>
              <a:solidFill>
                <a:prstClr val="black"/>
              </a:solidFill>
              <a:effectLst/>
              <a:uLnTx/>
              <a:uFillTx/>
              <a:latin typeface="Calibri"/>
            </a:endParaRPr>
          </a:p>
        </p:txBody>
      </p:sp>
      <p:sp>
        <p:nvSpPr>
          <p:cNvPr id="20" name="TekstSylinder 19">
            <a:extLst>
              <a:ext uri="{FF2B5EF4-FFF2-40B4-BE49-F238E27FC236}">
                <a16:creationId xmlns:a16="http://schemas.microsoft.com/office/drawing/2014/main" id="{39683687-B28C-64B2-7870-FA9F36689DD3}"/>
              </a:ext>
            </a:extLst>
          </p:cNvPr>
          <p:cNvSpPr txBox="1"/>
          <p:nvPr/>
        </p:nvSpPr>
        <p:spPr>
          <a:xfrm>
            <a:off x="4104917" y="1009005"/>
            <a:ext cx="227911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prstClr val="black"/>
                </a:solidFill>
                <a:effectLst/>
                <a:uLnTx/>
                <a:uFillTx/>
                <a:latin typeface="Aptos" panose="02110004020202020204"/>
                <a:ea typeface="+mn-ea"/>
                <a:cs typeface="+mn-cs"/>
              </a:rPr>
              <a:t>Kvar månad har alle avdelingar fokus på lesing i utvalde bøker i små lesegrupper.</a:t>
            </a:r>
          </a:p>
        </p:txBody>
      </p:sp>
      <p:pic>
        <p:nvPicPr>
          <p:cNvPr id="22" name="Bilde 21">
            <a:extLst>
              <a:ext uri="{FF2B5EF4-FFF2-40B4-BE49-F238E27FC236}">
                <a16:creationId xmlns:a16="http://schemas.microsoft.com/office/drawing/2014/main" id="{2D1012DD-5391-70A0-3381-327B361AA44C}"/>
              </a:ext>
            </a:extLst>
          </p:cNvPr>
          <p:cNvPicPr>
            <a:picLocks noChangeAspect="1"/>
          </p:cNvPicPr>
          <p:nvPr/>
        </p:nvPicPr>
        <p:blipFill>
          <a:blip r:embed="rId4"/>
          <a:stretch>
            <a:fillRect/>
          </a:stretch>
        </p:blipFill>
        <p:spPr>
          <a:xfrm>
            <a:off x="7737928" y="2366141"/>
            <a:ext cx="1745344" cy="1290618"/>
          </a:xfrm>
          <a:prstGeom prst="rect">
            <a:avLst/>
          </a:prstGeom>
        </p:spPr>
      </p:pic>
      <p:sp>
        <p:nvSpPr>
          <p:cNvPr id="23" name="TekstSylinder 22">
            <a:extLst>
              <a:ext uri="{FF2B5EF4-FFF2-40B4-BE49-F238E27FC236}">
                <a16:creationId xmlns:a16="http://schemas.microsoft.com/office/drawing/2014/main" id="{CEEF6126-96C4-DC97-E4E0-3A49327FA3D9}"/>
              </a:ext>
            </a:extLst>
          </p:cNvPr>
          <p:cNvSpPr txBox="1"/>
          <p:nvPr/>
        </p:nvSpPr>
        <p:spPr>
          <a:xfrm>
            <a:off x="9558974" y="2341014"/>
            <a:ext cx="2452512" cy="969496"/>
          </a:xfrm>
          <a:prstGeom prst="rect">
            <a:avLst/>
          </a:prstGeom>
          <a:noFill/>
          <a:ln>
            <a:solidFill>
              <a:srgbClr val="FFFF99"/>
            </a:solidFill>
          </a:ln>
        </p:spPr>
        <p:txBody>
          <a:bodyPr wrap="square" rtlCol="0">
            <a:spAutoFit/>
          </a:bodyPr>
          <a:lstStyle/>
          <a:p>
            <a:r>
              <a:rPr lang="nn-NO" sz="1200" b="1" err="1"/>
              <a:t>Samene</a:t>
            </a:r>
            <a:r>
              <a:rPr lang="nn-NO" sz="1200" b="1"/>
              <a:t> sin nasjonaldag – 6. februar</a:t>
            </a:r>
          </a:p>
          <a:p>
            <a:r>
              <a:rPr lang="nn-NO" sz="1100"/>
              <a:t>Vi har markering gjennom samling om tema, samisk mat, bålbrenning og kaste lasso for å fange «reinsdyr».</a:t>
            </a:r>
          </a:p>
        </p:txBody>
      </p:sp>
      <p:sp>
        <p:nvSpPr>
          <p:cNvPr id="24" name="TekstSylinder 23">
            <a:extLst>
              <a:ext uri="{FF2B5EF4-FFF2-40B4-BE49-F238E27FC236}">
                <a16:creationId xmlns:a16="http://schemas.microsoft.com/office/drawing/2014/main" id="{A2163B06-8C07-F3B1-6827-1B0AED31088E}"/>
              </a:ext>
            </a:extLst>
          </p:cNvPr>
          <p:cNvSpPr txBox="1"/>
          <p:nvPr/>
        </p:nvSpPr>
        <p:spPr>
          <a:xfrm>
            <a:off x="3767083" y="1717767"/>
            <a:ext cx="3396741"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26" name="Bilde 25">
            <a:extLst>
              <a:ext uri="{FF2B5EF4-FFF2-40B4-BE49-F238E27FC236}">
                <a16:creationId xmlns:a16="http://schemas.microsoft.com/office/drawing/2014/main" id="{A2E925DB-950D-0877-119A-17A6BF047469}"/>
              </a:ext>
            </a:extLst>
          </p:cNvPr>
          <p:cNvPicPr>
            <a:picLocks noChangeAspect="1"/>
          </p:cNvPicPr>
          <p:nvPr/>
        </p:nvPicPr>
        <p:blipFill>
          <a:blip r:embed="rId5"/>
          <a:stretch>
            <a:fillRect/>
          </a:stretch>
        </p:blipFill>
        <p:spPr>
          <a:xfrm>
            <a:off x="3811679" y="2656831"/>
            <a:ext cx="791454" cy="791454"/>
          </a:xfrm>
          <a:prstGeom prst="rect">
            <a:avLst/>
          </a:prstGeom>
        </p:spPr>
      </p:pic>
      <p:pic>
        <p:nvPicPr>
          <p:cNvPr id="27" name="Bilde 26">
            <a:extLst>
              <a:ext uri="{FF2B5EF4-FFF2-40B4-BE49-F238E27FC236}">
                <a16:creationId xmlns:a16="http://schemas.microsoft.com/office/drawing/2014/main" id="{7B511067-1853-1C67-B12B-7337E7BEE1F9}"/>
              </a:ext>
            </a:extLst>
          </p:cNvPr>
          <p:cNvPicPr>
            <a:picLocks noChangeAspect="1"/>
          </p:cNvPicPr>
          <p:nvPr/>
        </p:nvPicPr>
        <p:blipFill>
          <a:blip r:embed="rId6"/>
          <a:stretch>
            <a:fillRect/>
          </a:stretch>
        </p:blipFill>
        <p:spPr>
          <a:xfrm>
            <a:off x="4729598" y="2635858"/>
            <a:ext cx="1242589" cy="793142"/>
          </a:xfrm>
          <a:prstGeom prst="rect">
            <a:avLst/>
          </a:prstGeom>
        </p:spPr>
      </p:pic>
      <p:pic>
        <p:nvPicPr>
          <p:cNvPr id="28" name="Bilde 27">
            <a:extLst>
              <a:ext uri="{FF2B5EF4-FFF2-40B4-BE49-F238E27FC236}">
                <a16:creationId xmlns:a16="http://schemas.microsoft.com/office/drawing/2014/main" id="{7BF58C88-2A19-D204-51E0-7BB8DF9EFF20}"/>
              </a:ext>
            </a:extLst>
          </p:cNvPr>
          <p:cNvPicPr>
            <a:picLocks noChangeAspect="1"/>
          </p:cNvPicPr>
          <p:nvPr/>
        </p:nvPicPr>
        <p:blipFill>
          <a:blip r:embed="rId7"/>
          <a:stretch>
            <a:fillRect/>
          </a:stretch>
        </p:blipFill>
        <p:spPr>
          <a:xfrm>
            <a:off x="6071992" y="2656831"/>
            <a:ext cx="825152" cy="793142"/>
          </a:xfrm>
          <a:prstGeom prst="rect">
            <a:avLst/>
          </a:prstGeom>
        </p:spPr>
      </p:pic>
      <p:pic>
        <p:nvPicPr>
          <p:cNvPr id="14" name="Bilde 13">
            <a:extLst>
              <a:ext uri="{FF2B5EF4-FFF2-40B4-BE49-F238E27FC236}">
                <a16:creationId xmlns:a16="http://schemas.microsoft.com/office/drawing/2014/main" id="{F5B0F236-DA44-F09A-2840-2BA97900D915}"/>
              </a:ext>
            </a:extLst>
          </p:cNvPr>
          <p:cNvPicPr>
            <a:picLocks noChangeAspect="1"/>
          </p:cNvPicPr>
          <p:nvPr/>
        </p:nvPicPr>
        <p:blipFill>
          <a:blip r:embed="rId8"/>
          <a:stretch>
            <a:fillRect/>
          </a:stretch>
        </p:blipFill>
        <p:spPr>
          <a:xfrm>
            <a:off x="7773710" y="1123853"/>
            <a:ext cx="1063679" cy="1067322"/>
          </a:xfrm>
          <a:prstGeom prst="rect">
            <a:avLst/>
          </a:prstGeom>
        </p:spPr>
      </p:pic>
      <p:sp>
        <p:nvSpPr>
          <p:cNvPr id="15" name="TekstSylinder 14">
            <a:extLst>
              <a:ext uri="{FF2B5EF4-FFF2-40B4-BE49-F238E27FC236}">
                <a16:creationId xmlns:a16="http://schemas.microsoft.com/office/drawing/2014/main" id="{B50D9F09-97AE-F116-1413-9D01CB8DA520}"/>
              </a:ext>
            </a:extLst>
          </p:cNvPr>
          <p:cNvSpPr txBox="1"/>
          <p:nvPr/>
        </p:nvSpPr>
        <p:spPr>
          <a:xfrm>
            <a:off x="7864368" y="3822841"/>
            <a:ext cx="1426271" cy="1384995"/>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kumimoji="0" lang="nn-NO" sz="1200" b="1" i="0" u="none" strike="noStrike" kern="1200" cap="none" spc="0" normalizeH="0" baseline="0" noProof="0">
                <a:ln>
                  <a:noFill/>
                </a:ln>
                <a:solidFill>
                  <a:srgbClr val="4BACC6">
                    <a:lumMod val="75000"/>
                  </a:srgbClr>
                </a:solidFill>
                <a:effectLst/>
                <a:uLnTx/>
                <a:uFillTx/>
                <a:latin typeface="Calibri" panose="020F0502020204030204"/>
                <a:ea typeface="+mn-ea"/>
                <a:cs typeface="+mn-cs"/>
              </a:rPr>
              <a:t>Internasjonale veker</a:t>
            </a:r>
            <a:r>
              <a:rPr kumimoji="0" lang="nn-NO" sz="1200" b="0" i="0" u="none" strike="noStrike" kern="1200" cap="none" spc="0" normalizeH="0" baseline="0" noProof="0">
                <a:ln>
                  <a:noFill/>
                </a:ln>
                <a:solidFill>
                  <a:prstClr val="black"/>
                </a:solidFill>
                <a:effectLst/>
                <a:uLnTx/>
                <a:uFillTx/>
                <a:latin typeface="Calibri" panose="020F0502020204030204"/>
                <a:ea typeface="+mn-ea"/>
                <a:cs typeface="+mn-cs"/>
              </a:rPr>
              <a:t> i barnehagen vi lærer litt om landa til alle barna i barnehagen</a:t>
            </a:r>
          </a:p>
          <a:p>
            <a:pPr marR="0" lvl="0" algn="l" defTabSz="457200" rtl="0" eaLnBrk="1" fontAlgn="auto" latinLnBrk="0" hangingPunct="1">
              <a:lnSpc>
                <a:spcPct val="100000"/>
              </a:lnSpc>
              <a:spcBef>
                <a:spcPts val="0"/>
              </a:spcBef>
              <a:spcAft>
                <a:spcPts val="0"/>
              </a:spcAft>
              <a:buClrTx/>
              <a:buSzTx/>
              <a:tabLst/>
              <a:defRPr/>
            </a:pPr>
            <a:r>
              <a:rPr kumimoji="0" lang="nn-NO" sz="1200" b="0" i="0" u="none" strike="noStrike" kern="1200" cap="none" spc="0" normalizeH="0" baseline="0" noProof="0">
                <a:ln>
                  <a:noFill/>
                </a:ln>
                <a:solidFill>
                  <a:prstClr val="black"/>
                </a:solidFill>
                <a:effectLst/>
                <a:uLnTx/>
                <a:uFillTx/>
                <a:latin typeface="Calibri" panose="020F0502020204030204"/>
                <a:ea typeface="+mn-ea"/>
                <a:cs typeface="+mn-cs"/>
              </a:rPr>
              <a:t>Internasjonal fest for barna.</a:t>
            </a:r>
          </a:p>
        </p:txBody>
      </p:sp>
      <p:sp>
        <p:nvSpPr>
          <p:cNvPr id="19" name="TekstSylinder 18">
            <a:extLst>
              <a:ext uri="{FF2B5EF4-FFF2-40B4-BE49-F238E27FC236}">
                <a16:creationId xmlns:a16="http://schemas.microsoft.com/office/drawing/2014/main" id="{0F0458B6-A5BE-3EF5-68E4-DD0271C7B14C}"/>
              </a:ext>
            </a:extLst>
          </p:cNvPr>
          <p:cNvSpPr txBox="1"/>
          <p:nvPr/>
        </p:nvSpPr>
        <p:spPr>
          <a:xfrm>
            <a:off x="72289" y="3484158"/>
            <a:ext cx="1704932" cy="2785378"/>
          </a:xfrm>
          <a:prstGeom prst="rect">
            <a:avLst/>
          </a:prstGeom>
          <a:solidFill>
            <a:srgbClr val="FFFF99"/>
          </a:solidFill>
          <a:ln>
            <a:solidFill>
              <a:srgbClr val="FFFF99"/>
            </a:solidFill>
          </a:ln>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000" b="1" i="0" u="none" strike="noStrike" kern="0" cap="none" spc="0" normalizeH="0" baseline="0" noProof="0" dirty="0">
                <a:ln>
                  <a:noFill/>
                </a:ln>
                <a:solidFill>
                  <a:prstClr val="black"/>
                </a:solidFill>
                <a:effectLst/>
                <a:uLnTx/>
                <a:uFillTx/>
                <a:latin typeface="Calibri" panose="020F0502020204030204" pitchFamily="34" charset="0"/>
              </a:rPr>
              <a:t>Rim/regle/Song/leik:</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Du er du og du duger 3x</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Ja, du passer perfekt i Guds </a:t>
            </a:r>
            <a:r>
              <a:rPr kumimoji="0" lang="nn-NO" sz="1100" b="0" i="0" u="none" strike="noStrike" kern="0" cap="none" spc="0" normalizeH="0" baseline="0" noProof="0" dirty="0" err="1">
                <a:ln>
                  <a:noFill/>
                </a:ln>
                <a:solidFill>
                  <a:prstClr val="black"/>
                </a:solidFill>
                <a:effectLst/>
                <a:uLnTx/>
                <a:uFillTx/>
                <a:latin typeface="Calibri" panose="020F0502020204030204" pitchFamily="34" charset="0"/>
              </a:rPr>
              <a:t>favn</a:t>
            </a: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1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1) Tynn som en fyrstikk,</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Rund som en ball,</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Eller midt i mellom, x2</a:t>
            </a: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1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2) Glad som en lerke,</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Sint som en veps,</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Eller midt i mellom, x2</a:t>
            </a: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1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3) Rask som en røyskatt,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Treg som en </a:t>
            </a:r>
            <a:r>
              <a:rPr kumimoji="0" lang="nn-NO" sz="1100" b="0" i="0" u="none" strike="noStrike" kern="0" cap="none" spc="0" normalizeH="0" baseline="0" noProof="0" dirty="0" err="1">
                <a:ln>
                  <a:noFill/>
                </a:ln>
                <a:solidFill>
                  <a:prstClr val="black"/>
                </a:solidFill>
                <a:effectLst/>
                <a:uLnTx/>
                <a:uFillTx/>
                <a:latin typeface="Calibri" panose="020F0502020204030204" pitchFamily="34" charset="0"/>
              </a:rPr>
              <a:t>snegl</a:t>
            </a: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pitchFamily="34" charset="0"/>
              </a:rPr>
              <a:t>Eller midt i mellom, x2</a:t>
            </a:r>
            <a:endParaRPr kumimoji="0" lang="nn-NO" sz="2400" b="0" i="0" u="none" strike="noStrike" kern="0" cap="none" spc="0" normalizeH="0" baseline="0" noProof="0" dirty="0">
              <a:ln>
                <a:noFill/>
              </a:ln>
              <a:solidFill>
                <a:prstClr val="black"/>
              </a:solidFill>
              <a:effectLst/>
              <a:uLnTx/>
              <a:uFillTx/>
              <a:latin typeface="Calibri" panose="020F0502020204030204" pitchFamily="34" charset="0"/>
            </a:endParaRPr>
          </a:p>
        </p:txBody>
      </p:sp>
      <p:pic>
        <p:nvPicPr>
          <p:cNvPr id="17" name="Bilde 16">
            <a:extLst>
              <a:ext uri="{FF2B5EF4-FFF2-40B4-BE49-F238E27FC236}">
                <a16:creationId xmlns:a16="http://schemas.microsoft.com/office/drawing/2014/main" id="{D3A8DCBA-39C0-CFA3-B02B-2FAF60AC6E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0519" y="6365213"/>
            <a:ext cx="3803336" cy="323455"/>
          </a:xfrm>
          <a:prstGeom prst="rect">
            <a:avLst/>
          </a:prstGeom>
        </p:spPr>
      </p:pic>
    </p:spTree>
    <p:extLst>
      <p:ext uri="{BB962C8B-B14F-4D97-AF65-F5344CB8AC3E}">
        <p14:creationId xmlns:p14="http://schemas.microsoft.com/office/powerpoint/2010/main" val="343232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15</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3099879441"/>
              </p:ext>
            </p:extLst>
          </p:nvPr>
        </p:nvGraphicFramePr>
        <p:xfrm>
          <a:off x="618475" y="990790"/>
          <a:ext cx="10955048" cy="509524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5</a:t>
                      </a:r>
                    </a:p>
                  </a:txBody>
                  <a:tcPr/>
                </a:tc>
                <a:tc>
                  <a:txBody>
                    <a:bodyPr/>
                    <a:lstStyle/>
                    <a:p>
                      <a:pPr algn="r"/>
                      <a:endParaRPr lang="nn-NO"/>
                    </a:p>
                    <a:p>
                      <a:pPr algn="r"/>
                      <a:endParaRPr lang="nn-NO"/>
                    </a:p>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a:p>
                  </a:txBody>
                  <a:tcPr/>
                </a:tc>
                <a:tc>
                  <a:txBody>
                    <a:bodyPr/>
                    <a:lstStyle/>
                    <a:p>
                      <a:pPr algn="r"/>
                      <a:r>
                        <a:rPr lang="nn-NO">
                          <a:solidFill>
                            <a:srgbClr val="FF0000"/>
                          </a:solidFill>
                        </a:rPr>
                        <a:t>1</a:t>
                      </a:r>
                    </a:p>
                  </a:txBody>
                  <a:tcPr/>
                </a:tc>
                <a:extLst>
                  <a:ext uri="{0D108BD9-81ED-4DB2-BD59-A6C34878D82A}">
                    <a16:rowId xmlns:a16="http://schemas.microsoft.com/office/drawing/2014/main" val="1597852842"/>
                  </a:ext>
                </a:extLst>
              </a:tr>
              <a:tr h="370840">
                <a:tc>
                  <a:txBody>
                    <a:bodyPr/>
                    <a:lstStyle/>
                    <a:p>
                      <a:pPr algn="ctr"/>
                      <a:r>
                        <a:rPr lang="nn-NO" sz="2400" b="1" dirty="0"/>
                        <a:t>6</a:t>
                      </a:r>
                    </a:p>
                    <a:p>
                      <a:pPr algn="ctr"/>
                      <a:r>
                        <a:rPr lang="nn-NO" sz="1200" b="1" dirty="0"/>
                        <a:t>Samenes nasjonaldag markering denne veka</a:t>
                      </a:r>
                    </a:p>
                  </a:txBody>
                  <a:tcPr/>
                </a:tc>
                <a:tc>
                  <a:txBody>
                    <a:bodyPr/>
                    <a:lstStyle/>
                    <a:p>
                      <a:pPr algn="r"/>
                      <a:r>
                        <a:rPr lang="nn-NO"/>
                        <a:t>2</a:t>
                      </a:r>
                    </a:p>
                    <a:p>
                      <a:pPr algn="r"/>
                      <a:endParaRPr lang="nn-NO"/>
                    </a:p>
                  </a:txBody>
                  <a:tcPr/>
                </a:tc>
                <a:tc>
                  <a:txBody>
                    <a:bodyPr/>
                    <a:lstStyle/>
                    <a:p>
                      <a:pPr algn="r"/>
                      <a:r>
                        <a:rPr lang="nn-NO"/>
                        <a:t>3</a:t>
                      </a:r>
                    </a:p>
                  </a:txBody>
                  <a:tcPr/>
                </a:tc>
                <a:tc>
                  <a:txBody>
                    <a:bodyPr/>
                    <a:lstStyle/>
                    <a:p>
                      <a:pPr algn="r"/>
                      <a:r>
                        <a:rPr lang="nn-NO"/>
                        <a:t>4</a:t>
                      </a:r>
                    </a:p>
                  </a:txBody>
                  <a:tcPr/>
                </a:tc>
                <a:tc>
                  <a:txBody>
                    <a:bodyPr/>
                    <a:lstStyle/>
                    <a:p>
                      <a:pPr algn="r"/>
                      <a:r>
                        <a:rPr lang="nn-NO"/>
                        <a:t>5</a:t>
                      </a:r>
                      <a:endParaRPr lang="nn-NO" sz="1200"/>
                    </a:p>
                    <a:p>
                      <a:pPr algn="r"/>
                      <a:endParaRPr lang="nn-NO" sz="1200"/>
                    </a:p>
                  </a:txBody>
                  <a:tcPr/>
                </a:tc>
                <a:tc>
                  <a:txBody>
                    <a:bodyPr/>
                    <a:lstStyle/>
                    <a:p>
                      <a:pPr algn="r"/>
                      <a:r>
                        <a:rPr lang="nn-NO" dirty="0"/>
                        <a:t>6</a:t>
                      </a:r>
                    </a:p>
                    <a:p>
                      <a:pPr algn="l"/>
                      <a:r>
                        <a:rPr lang="nn-NO" sz="1200" dirty="0" err="1"/>
                        <a:t>Samene</a:t>
                      </a:r>
                      <a:r>
                        <a:rPr lang="nn-NO" sz="1200" dirty="0"/>
                        <a:t> sin nasjonaldag</a:t>
                      </a:r>
                    </a:p>
                    <a:p>
                      <a:pPr algn="r"/>
                      <a:r>
                        <a:rPr lang="nn-NO" sz="1200" b="1" dirty="0">
                          <a:solidFill>
                            <a:srgbClr val="FF0000"/>
                          </a:solidFill>
                        </a:rPr>
                        <a:t>Barnehagen stengt grunna planleggingsdag</a:t>
                      </a:r>
                    </a:p>
                  </a:txBody>
                  <a:tcPr/>
                </a:tc>
                <a:tc>
                  <a:txBody>
                    <a:bodyPr/>
                    <a:lstStyle/>
                    <a:p>
                      <a:pPr algn="r"/>
                      <a:r>
                        <a:rPr lang="nn-NO" dirty="0"/>
                        <a:t>7</a:t>
                      </a:r>
                    </a:p>
                  </a:txBody>
                  <a:tcPr/>
                </a:tc>
                <a:tc>
                  <a:txBody>
                    <a:bodyPr/>
                    <a:lstStyle/>
                    <a:p>
                      <a:pPr algn="r"/>
                      <a:r>
                        <a:rPr lang="nn-NO">
                          <a:solidFill>
                            <a:srgbClr val="FF0000"/>
                          </a:solidFill>
                        </a:rPr>
                        <a:t>8</a:t>
                      </a:r>
                    </a:p>
                  </a:txBody>
                  <a:tcPr/>
                </a:tc>
                <a:extLst>
                  <a:ext uri="{0D108BD9-81ED-4DB2-BD59-A6C34878D82A}">
                    <a16:rowId xmlns:a16="http://schemas.microsoft.com/office/drawing/2014/main" val="1309529640"/>
                  </a:ext>
                </a:extLst>
              </a:tr>
              <a:tr h="370840">
                <a:tc>
                  <a:txBody>
                    <a:bodyPr/>
                    <a:lstStyle/>
                    <a:p>
                      <a:pPr algn="ctr"/>
                      <a:r>
                        <a:rPr lang="nn-NO" sz="2400" b="1" dirty="0"/>
                        <a:t>7</a:t>
                      </a:r>
                    </a:p>
                    <a:p>
                      <a:pPr algn="ctr"/>
                      <a:r>
                        <a:rPr lang="nn-NO" sz="1400" b="1" dirty="0"/>
                        <a:t>KARNEVAL </a:t>
                      </a:r>
                      <a:r>
                        <a:rPr lang="nn-NO" sz="1400" b="1" dirty="0" err="1"/>
                        <a:t>iløpet</a:t>
                      </a:r>
                      <a:r>
                        <a:rPr lang="nn-NO" sz="1400" b="1" dirty="0"/>
                        <a:t> av veka</a:t>
                      </a:r>
                    </a:p>
                  </a:txBody>
                  <a:tcPr/>
                </a:tc>
                <a:tc>
                  <a:txBody>
                    <a:bodyPr/>
                    <a:lstStyle/>
                    <a:p>
                      <a:pPr algn="r"/>
                      <a:r>
                        <a:rPr lang="nn-NO"/>
                        <a:t>9</a:t>
                      </a:r>
                    </a:p>
                    <a:p>
                      <a:pPr algn="r"/>
                      <a:endParaRPr lang="nn-NO"/>
                    </a:p>
                  </a:txBody>
                  <a:tcPr/>
                </a:tc>
                <a:tc>
                  <a:txBody>
                    <a:bodyPr/>
                    <a:lstStyle/>
                    <a:p>
                      <a:pPr algn="r"/>
                      <a:r>
                        <a:rPr lang="nn-NO"/>
                        <a:t>10</a:t>
                      </a:r>
                    </a:p>
                  </a:txBody>
                  <a:tcPr/>
                </a:tc>
                <a:tc>
                  <a:txBody>
                    <a:bodyPr/>
                    <a:lstStyle/>
                    <a:p>
                      <a:pPr algn="r"/>
                      <a:r>
                        <a:rPr lang="nn-NO"/>
                        <a:t>11</a:t>
                      </a:r>
                    </a:p>
                  </a:txBody>
                  <a:tcPr/>
                </a:tc>
                <a:tc>
                  <a:txBody>
                    <a:bodyPr/>
                    <a:lstStyle/>
                    <a:p>
                      <a:pPr algn="r"/>
                      <a:r>
                        <a:rPr lang="nn-NO"/>
                        <a:t>12</a:t>
                      </a:r>
                    </a:p>
                  </a:txBody>
                  <a:tcPr/>
                </a:tc>
                <a:tc>
                  <a:txBody>
                    <a:bodyPr/>
                    <a:lstStyle/>
                    <a:p>
                      <a:pPr algn="r"/>
                      <a:r>
                        <a:rPr lang="nn-NO"/>
                        <a:t>13</a:t>
                      </a:r>
                    </a:p>
                  </a:txBody>
                  <a:tcPr/>
                </a:tc>
                <a:tc>
                  <a:txBody>
                    <a:bodyPr/>
                    <a:lstStyle/>
                    <a:p>
                      <a:pPr algn="r"/>
                      <a:r>
                        <a:rPr lang="nn-NO"/>
                        <a:t>14</a:t>
                      </a:r>
                    </a:p>
                  </a:txBody>
                  <a:tcPr/>
                </a:tc>
                <a:tc>
                  <a:txBody>
                    <a:bodyPr/>
                    <a:lstStyle/>
                    <a:p>
                      <a:pPr algn="r"/>
                      <a:r>
                        <a:rPr lang="nn-NO">
                          <a:solidFill>
                            <a:srgbClr val="FF0000"/>
                          </a:solidFill>
                        </a:rPr>
                        <a:t>15</a:t>
                      </a:r>
                    </a:p>
                  </a:txBody>
                  <a:tcPr/>
                </a:tc>
                <a:extLst>
                  <a:ext uri="{0D108BD9-81ED-4DB2-BD59-A6C34878D82A}">
                    <a16:rowId xmlns:a16="http://schemas.microsoft.com/office/drawing/2014/main" val="4080204416"/>
                  </a:ext>
                </a:extLst>
              </a:tr>
              <a:tr h="370840">
                <a:tc>
                  <a:txBody>
                    <a:bodyPr/>
                    <a:lstStyle/>
                    <a:p>
                      <a:pPr algn="ctr"/>
                      <a:r>
                        <a:rPr lang="nn-NO" sz="2400" b="1" dirty="0"/>
                        <a:t>8</a:t>
                      </a:r>
                    </a:p>
                    <a:p>
                      <a:pPr algn="ctr"/>
                      <a:endParaRPr lang="nn-NO" sz="2400" b="1" dirty="0"/>
                    </a:p>
                  </a:txBody>
                  <a:tcPr/>
                </a:tc>
                <a:tc>
                  <a:txBody>
                    <a:bodyPr/>
                    <a:lstStyle/>
                    <a:p>
                      <a:pPr algn="r"/>
                      <a:r>
                        <a:rPr lang="nn-NO"/>
                        <a:t>16</a:t>
                      </a:r>
                    </a:p>
                    <a:p>
                      <a:pPr algn="r"/>
                      <a:endParaRPr lang="nn-NO"/>
                    </a:p>
                  </a:txBody>
                  <a:tcPr/>
                </a:tc>
                <a:tc>
                  <a:txBody>
                    <a:bodyPr/>
                    <a:lstStyle/>
                    <a:p>
                      <a:pPr algn="r"/>
                      <a:r>
                        <a:rPr lang="nn-NO"/>
                        <a:t>17</a:t>
                      </a:r>
                    </a:p>
                  </a:txBody>
                  <a:tcPr/>
                </a:tc>
                <a:tc>
                  <a:txBody>
                    <a:bodyPr/>
                    <a:lstStyle/>
                    <a:p>
                      <a:pPr algn="r"/>
                      <a:r>
                        <a:rPr lang="nn-NO"/>
                        <a:t>18</a:t>
                      </a:r>
                    </a:p>
                  </a:txBody>
                  <a:tcPr/>
                </a:tc>
                <a:tc>
                  <a:txBody>
                    <a:bodyPr/>
                    <a:lstStyle/>
                    <a:p>
                      <a:pPr algn="r"/>
                      <a:r>
                        <a:rPr lang="nn-NO"/>
                        <a:t>19</a:t>
                      </a:r>
                    </a:p>
                  </a:txBody>
                  <a:tcPr/>
                </a:tc>
                <a:tc>
                  <a:txBody>
                    <a:bodyPr/>
                    <a:lstStyle/>
                    <a:p>
                      <a:pPr algn="r"/>
                      <a:r>
                        <a:rPr lang="nn-NO"/>
                        <a:t>20</a:t>
                      </a:r>
                    </a:p>
                  </a:txBody>
                  <a:tcPr/>
                </a:tc>
                <a:tc>
                  <a:txBody>
                    <a:bodyPr/>
                    <a:lstStyle/>
                    <a:p>
                      <a:pPr algn="r"/>
                      <a:r>
                        <a:rPr lang="nn-NO"/>
                        <a:t>21</a:t>
                      </a:r>
                    </a:p>
                  </a:txBody>
                  <a:tcPr/>
                </a:tc>
                <a:tc>
                  <a:txBody>
                    <a:bodyPr/>
                    <a:lstStyle/>
                    <a:p>
                      <a:pPr algn="r"/>
                      <a:r>
                        <a:rPr lang="nn-NO">
                          <a:solidFill>
                            <a:srgbClr val="FF0000"/>
                          </a:solidFill>
                        </a:rPr>
                        <a:t>22</a:t>
                      </a:r>
                    </a:p>
                  </a:txBody>
                  <a:tcPr/>
                </a:tc>
                <a:extLst>
                  <a:ext uri="{0D108BD9-81ED-4DB2-BD59-A6C34878D82A}">
                    <a16:rowId xmlns:a16="http://schemas.microsoft.com/office/drawing/2014/main" val="709284768"/>
                  </a:ext>
                </a:extLst>
              </a:tr>
              <a:tr h="370840">
                <a:tc>
                  <a:txBody>
                    <a:bodyPr/>
                    <a:lstStyle/>
                    <a:p>
                      <a:pPr algn="ctr"/>
                      <a:r>
                        <a:rPr lang="nn-NO" sz="2400" b="1" dirty="0"/>
                        <a:t>9</a:t>
                      </a:r>
                    </a:p>
                    <a:p>
                      <a:pPr algn="ctr"/>
                      <a:endParaRPr lang="nn-NO" sz="2400" b="1" dirty="0"/>
                    </a:p>
                  </a:txBody>
                  <a:tcPr/>
                </a:tc>
                <a:tc>
                  <a:txBody>
                    <a:bodyPr/>
                    <a:lstStyle/>
                    <a:p>
                      <a:pPr algn="r"/>
                      <a:r>
                        <a:rPr lang="nn-NO"/>
                        <a:t>23</a:t>
                      </a:r>
                    </a:p>
                    <a:p>
                      <a:pPr algn="r"/>
                      <a:endParaRPr lang="nn-NO"/>
                    </a:p>
                  </a:txBody>
                  <a:tcPr/>
                </a:tc>
                <a:tc>
                  <a:txBody>
                    <a:bodyPr/>
                    <a:lstStyle/>
                    <a:p>
                      <a:pPr algn="r"/>
                      <a:r>
                        <a:rPr lang="nn-NO"/>
                        <a:t>24</a:t>
                      </a:r>
                    </a:p>
                    <a:p>
                      <a:pPr algn="r"/>
                      <a:endParaRPr lang="nn-NO"/>
                    </a:p>
                  </a:txBody>
                  <a:tcPr/>
                </a:tc>
                <a:tc>
                  <a:txBody>
                    <a:bodyPr/>
                    <a:lstStyle/>
                    <a:p>
                      <a:pPr algn="r"/>
                      <a:r>
                        <a:rPr lang="nn-NO"/>
                        <a:t>25</a:t>
                      </a:r>
                    </a:p>
                  </a:txBody>
                  <a:tcPr/>
                </a:tc>
                <a:tc>
                  <a:txBody>
                    <a:bodyPr/>
                    <a:lstStyle/>
                    <a:p>
                      <a:pPr algn="r"/>
                      <a:r>
                        <a:rPr lang="nn-NO"/>
                        <a:t>26</a:t>
                      </a:r>
                    </a:p>
                  </a:txBody>
                  <a:tcPr/>
                </a:tc>
                <a:tc>
                  <a:txBody>
                    <a:bodyPr/>
                    <a:lstStyle/>
                    <a:p>
                      <a:pPr algn="r"/>
                      <a:r>
                        <a:rPr lang="nn-NO"/>
                        <a:t>27</a:t>
                      </a:r>
                    </a:p>
                  </a:txBody>
                  <a:tcPr/>
                </a:tc>
                <a:tc>
                  <a:txBody>
                    <a:bodyPr/>
                    <a:lstStyle/>
                    <a:p>
                      <a:pPr algn="r"/>
                      <a:r>
                        <a:rPr lang="nn-NO"/>
                        <a:t>28</a:t>
                      </a:r>
                    </a:p>
                  </a:txBody>
                  <a:tcPr/>
                </a:tc>
                <a:tc>
                  <a:txBody>
                    <a:bodyPr/>
                    <a:lstStyle/>
                    <a:p>
                      <a:pPr algn="r"/>
                      <a:endParaRPr lang="nn-NO" dirty="0"/>
                    </a:p>
                  </a:txBody>
                  <a:tcPr/>
                </a:tc>
                <a:extLst>
                  <a:ext uri="{0D108BD9-81ED-4DB2-BD59-A6C34878D82A}">
                    <a16:rowId xmlns:a16="http://schemas.microsoft.com/office/drawing/2014/main" val="2229723949"/>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4832864" y="339595"/>
            <a:ext cx="2526269" cy="584775"/>
          </a:xfrm>
          <a:prstGeom prst="rect">
            <a:avLst/>
          </a:prstGeom>
          <a:noFill/>
        </p:spPr>
        <p:txBody>
          <a:bodyPr wrap="none" rtlCol="0">
            <a:spAutoFit/>
          </a:bodyPr>
          <a:lstStyle/>
          <a:p>
            <a:r>
              <a:rPr lang="nn-NO" sz="3200"/>
              <a:t>Februar 2026</a:t>
            </a:r>
          </a:p>
        </p:txBody>
      </p:sp>
      <p:pic>
        <p:nvPicPr>
          <p:cNvPr id="7" name="Bilde 6" descr="Et bilde som inneholder Fargerikt, Grafikk, Elektrisk blå, sirkel&#10;&#10;Automatisk generert beskrivelse">
            <a:extLst>
              <a:ext uri="{FF2B5EF4-FFF2-40B4-BE49-F238E27FC236}">
                <a16:creationId xmlns:a16="http://schemas.microsoft.com/office/drawing/2014/main" id="{2E095F62-4AFC-1C35-EB99-ED187BA59E1D}"/>
              </a:ext>
            </a:extLst>
          </p:cNvPr>
          <p:cNvPicPr>
            <a:picLocks noChangeAspect="1"/>
          </p:cNvPicPr>
          <p:nvPr/>
        </p:nvPicPr>
        <p:blipFill>
          <a:blip r:embed="rId3"/>
          <a:stretch>
            <a:fillRect/>
          </a:stretch>
        </p:blipFill>
        <p:spPr>
          <a:xfrm flipV="1">
            <a:off x="8411587" y="2670048"/>
            <a:ext cx="398026" cy="294326"/>
          </a:xfrm>
          <a:prstGeom prst="rect">
            <a:avLst/>
          </a:prstGeom>
        </p:spPr>
      </p:pic>
      <p:pic>
        <p:nvPicPr>
          <p:cNvPr id="6" name="Bilde 5">
            <a:extLst>
              <a:ext uri="{FF2B5EF4-FFF2-40B4-BE49-F238E27FC236}">
                <a16:creationId xmlns:a16="http://schemas.microsoft.com/office/drawing/2014/main" id="{F385A93D-0FFF-2FF7-6F56-9B83AEAAB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330" y="6234087"/>
            <a:ext cx="3803336" cy="323455"/>
          </a:xfrm>
          <a:prstGeom prst="rect">
            <a:avLst/>
          </a:prstGeom>
        </p:spPr>
      </p:pic>
    </p:spTree>
    <p:extLst>
      <p:ext uri="{BB962C8B-B14F-4D97-AF65-F5344CB8AC3E}">
        <p14:creationId xmlns:p14="http://schemas.microsoft.com/office/powerpoint/2010/main" val="2539524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16</a:t>
            </a:fld>
            <a:endParaRPr lang="nn-NO"/>
          </a:p>
        </p:txBody>
      </p:sp>
      <p:sp>
        <p:nvSpPr>
          <p:cNvPr id="6" name="Ellipse 5">
            <a:extLst>
              <a:ext uri="{FF2B5EF4-FFF2-40B4-BE49-F238E27FC236}">
                <a16:creationId xmlns:a16="http://schemas.microsoft.com/office/drawing/2014/main" id="{41916187-B4E5-B224-800C-71477D01AE98}"/>
              </a:ext>
            </a:extLst>
          </p:cNvPr>
          <p:cNvSpPr/>
          <p:nvPr/>
        </p:nvSpPr>
        <p:spPr>
          <a:xfrm>
            <a:off x="2762647" y="124022"/>
            <a:ext cx="2059723"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a:ln>
                  <a:noFill/>
                </a:ln>
                <a:solidFill>
                  <a:prstClr val="white"/>
                </a:solidFill>
                <a:effectLst/>
                <a:uLnTx/>
                <a:uFillTx/>
                <a:latin typeface="Calibri" panose="020F0502020204030204"/>
              </a:rPr>
              <a:t>Fokus: </a:t>
            </a:r>
            <a:br>
              <a:rPr kumimoji="0" lang="nn-NO" sz="1100" b="0" i="0" u="none" strike="noStrike" kern="0" cap="none" spc="0" normalizeH="0" baseline="0" noProof="0">
                <a:ln>
                  <a:noFill/>
                </a:ln>
                <a:solidFill>
                  <a:prstClr val="white"/>
                </a:solidFill>
                <a:effectLst/>
                <a:uLnTx/>
                <a:uFillTx/>
                <a:latin typeface="Calibri" panose="020F0502020204030204"/>
              </a:rPr>
            </a:br>
            <a:r>
              <a:rPr kumimoji="0" lang="nn-NO" sz="1100" b="0" i="0" u="none" strike="noStrike" kern="0" cap="none" spc="0" normalizeH="0" baseline="0" noProof="0">
                <a:ln>
                  <a:noFill/>
                </a:ln>
                <a:solidFill>
                  <a:prstClr val="white"/>
                </a:solidFill>
                <a:effectLst/>
                <a:uLnTx/>
                <a:uFillTx/>
                <a:latin typeface="Calibri" panose="020F0502020204030204"/>
              </a:rPr>
              <a:t>Lesing i barnehagen</a:t>
            </a:r>
            <a:br>
              <a:rPr kumimoji="0" lang="nn-NO" sz="1100" b="0" i="0" u="none" strike="noStrike" kern="0" cap="none" spc="0" normalizeH="0" baseline="0" noProof="0">
                <a:ln>
                  <a:noFill/>
                </a:ln>
                <a:solidFill>
                  <a:prstClr val="white"/>
                </a:solidFill>
                <a:effectLst/>
                <a:uLnTx/>
                <a:uFillTx/>
                <a:latin typeface="Calibri" panose="020F0502020204030204"/>
              </a:rPr>
            </a:br>
            <a:endParaRPr kumimoji="0" lang="nn-NO" sz="1100" b="0" i="0" u="none" strike="noStrike" kern="0" cap="none" spc="0" normalizeH="0" baseline="0" noProof="0">
              <a:ln>
                <a:noFill/>
              </a:ln>
              <a:solidFill>
                <a:prstClr val="white"/>
              </a:solidFill>
              <a:effectLst/>
              <a:uLnTx/>
              <a:uFillTx/>
              <a:latin typeface="Calibri" panose="020F0502020204030204"/>
            </a:endParaRPr>
          </a:p>
          <a:p>
            <a:r>
              <a:rPr lang="nn-NO" sz="1100">
                <a:solidFill>
                  <a:schemeClr val="bg1"/>
                </a:solidFill>
              </a:rPr>
              <a:t>Prosjekt: </a:t>
            </a:r>
            <a:br>
              <a:rPr lang="nn-NO" sz="1100">
                <a:solidFill>
                  <a:schemeClr val="bg1"/>
                </a:solidFill>
              </a:rPr>
            </a:br>
            <a:r>
              <a:rPr lang="nn-NO" sz="1100">
                <a:solidFill>
                  <a:schemeClr val="bg1"/>
                </a:solidFill>
              </a:rPr>
              <a:t>Korleis  kan lesing  inspirere til god leik?</a:t>
            </a:r>
          </a:p>
        </p:txBody>
      </p:sp>
      <p:sp>
        <p:nvSpPr>
          <p:cNvPr id="7" name="TekstSylinder 6">
            <a:extLst>
              <a:ext uri="{FF2B5EF4-FFF2-40B4-BE49-F238E27FC236}">
                <a16:creationId xmlns:a16="http://schemas.microsoft.com/office/drawing/2014/main" id="{30321D1E-14C8-6875-C5B3-6B0CC43605D8}"/>
              </a:ext>
            </a:extLst>
          </p:cNvPr>
          <p:cNvSpPr txBox="1"/>
          <p:nvPr/>
        </p:nvSpPr>
        <p:spPr>
          <a:xfrm>
            <a:off x="5208577" y="130445"/>
            <a:ext cx="1757212"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Mars 2026</a:t>
            </a:r>
          </a:p>
        </p:txBody>
      </p:sp>
      <p:sp>
        <p:nvSpPr>
          <p:cNvPr id="8" name="Tittel 4">
            <a:extLst>
              <a:ext uri="{FF2B5EF4-FFF2-40B4-BE49-F238E27FC236}">
                <a16:creationId xmlns:a16="http://schemas.microsoft.com/office/drawing/2014/main" id="{C7FD0CDA-FC40-2F07-9DA0-3DC87A3C8596}"/>
              </a:ext>
            </a:extLst>
          </p:cNvPr>
          <p:cNvSpPr txBox="1">
            <a:spLocks/>
          </p:cNvSpPr>
          <p:nvPr/>
        </p:nvSpPr>
        <p:spPr>
          <a:xfrm>
            <a:off x="9853219" y="101349"/>
            <a:ext cx="2246868" cy="2238517"/>
          </a:xfrm>
          <a:prstGeom prst="heart">
            <a:avLst/>
          </a:prstGeom>
          <a:solidFill>
            <a:srgbClr val="C00000"/>
          </a:solidFill>
          <a:ln w="25400" cap="flat" cmpd="sng" algn="ctr">
            <a:noFill/>
            <a:prstDash val="solid"/>
          </a:ln>
          <a:effectLst/>
        </p:spPr>
        <p:txBody>
          <a:bodyPr rtlCol="0" anchor="ctr">
            <a:normAutofit fontScale="67500" lnSpcReduction="20000"/>
          </a:bodyPr>
          <a:lstStyle>
            <a:lvl1pPr algn="ctr" rtl="0" eaLnBrk="1" fontAlgn="base" hangingPunct="1">
              <a:spcBef>
                <a:spcPct val="0"/>
              </a:spcBef>
              <a:spcAft>
                <a:spcPct val="0"/>
              </a:spcAft>
              <a:defRPr sz="4400" kern="1200">
                <a:solidFill>
                  <a:schemeClr val="lt1"/>
                </a:solidFill>
                <a:latin typeface="+mn-lt"/>
                <a:ea typeface="+mn-ea"/>
                <a:cs typeface="+mn-cs"/>
              </a:defRPr>
            </a:lvl1pPr>
            <a:lvl2pPr algn="ctr" rtl="0" eaLnBrk="1" fontAlgn="base" hangingPunct="1">
              <a:spcBef>
                <a:spcPct val="0"/>
              </a:spcBef>
              <a:spcAft>
                <a:spcPct val="0"/>
              </a:spcAft>
              <a:defRPr sz="4400">
                <a:solidFill>
                  <a:schemeClr val="lt1"/>
                </a:solidFill>
                <a:latin typeface="+mn-lt"/>
                <a:ea typeface="+mn-ea"/>
                <a:cs typeface="+mn-cs"/>
              </a:defRPr>
            </a:lvl2pPr>
            <a:lvl3pPr algn="ctr" rtl="0" eaLnBrk="1" fontAlgn="base" hangingPunct="1">
              <a:spcBef>
                <a:spcPct val="0"/>
              </a:spcBef>
              <a:spcAft>
                <a:spcPct val="0"/>
              </a:spcAft>
              <a:defRPr sz="4400">
                <a:solidFill>
                  <a:schemeClr val="lt1"/>
                </a:solidFill>
                <a:latin typeface="+mn-lt"/>
                <a:ea typeface="+mn-ea"/>
                <a:cs typeface="+mn-cs"/>
              </a:defRPr>
            </a:lvl3pPr>
            <a:lvl4pPr algn="ctr" rtl="0" eaLnBrk="1" fontAlgn="base" hangingPunct="1">
              <a:spcBef>
                <a:spcPct val="0"/>
              </a:spcBef>
              <a:spcAft>
                <a:spcPct val="0"/>
              </a:spcAft>
              <a:defRPr sz="4400">
                <a:solidFill>
                  <a:schemeClr val="lt1"/>
                </a:solidFill>
                <a:latin typeface="+mn-lt"/>
                <a:ea typeface="+mn-ea"/>
                <a:cs typeface="+mn-cs"/>
              </a:defRPr>
            </a:lvl4pPr>
            <a:lvl5pPr algn="ctr" rtl="0" eaLnBrk="1" fontAlgn="base" hangingPunct="1">
              <a:spcBef>
                <a:spcPct val="0"/>
              </a:spcBef>
              <a:spcAft>
                <a:spcPct val="0"/>
              </a:spcAft>
              <a:defRPr sz="4400">
                <a:solidFill>
                  <a:schemeClr val="lt1"/>
                </a:solidFill>
                <a:latin typeface="+mn-lt"/>
                <a:ea typeface="+mn-ea"/>
                <a:cs typeface="+mn-cs"/>
              </a:defRPr>
            </a:lvl5pPr>
            <a:lvl6pPr marL="457200" algn="ctr" rtl="0" eaLnBrk="1" fontAlgn="base" hangingPunct="1">
              <a:spcBef>
                <a:spcPct val="0"/>
              </a:spcBef>
              <a:spcAft>
                <a:spcPct val="0"/>
              </a:spcAft>
              <a:defRPr sz="4400">
                <a:solidFill>
                  <a:schemeClr val="lt1"/>
                </a:solidFill>
                <a:latin typeface="+mn-lt"/>
                <a:ea typeface="+mn-ea"/>
                <a:cs typeface="+mn-cs"/>
              </a:defRPr>
            </a:lvl6pPr>
            <a:lvl7pPr marL="914400" algn="ctr" rtl="0" eaLnBrk="1" fontAlgn="base" hangingPunct="1">
              <a:spcBef>
                <a:spcPct val="0"/>
              </a:spcBef>
              <a:spcAft>
                <a:spcPct val="0"/>
              </a:spcAft>
              <a:defRPr sz="4400">
                <a:solidFill>
                  <a:schemeClr val="lt1"/>
                </a:solidFill>
                <a:latin typeface="+mn-lt"/>
                <a:ea typeface="+mn-ea"/>
                <a:cs typeface="+mn-cs"/>
              </a:defRPr>
            </a:lvl7pPr>
            <a:lvl8pPr marL="1371600" algn="ctr" rtl="0" eaLnBrk="1" fontAlgn="base" hangingPunct="1">
              <a:spcBef>
                <a:spcPct val="0"/>
              </a:spcBef>
              <a:spcAft>
                <a:spcPct val="0"/>
              </a:spcAft>
              <a:defRPr sz="4400">
                <a:solidFill>
                  <a:schemeClr val="lt1"/>
                </a:solidFill>
                <a:latin typeface="+mn-lt"/>
                <a:ea typeface="+mn-ea"/>
                <a:cs typeface="+mn-cs"/>
              </a:defRPr>
            </a:lvl8pPr>
            <a:lvl9pPr marL="1828800" algn="ctr" rtl="0" eaLnBrk="1" fontAlgn="base" hangingPunct="1">
              <a:spcBef>
                <a:spcPct val="0"/>
              </a:spcBef>
              <a:spcAft>
                <a:spcPct val="0"/>
              </a:spcAft>
              <a:defRPr sz="44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sz="1600" b="1" i="0" u="none" strike="noStrike" kern="1200" cap="none" spc="0" normalizeH="0" baseline="0" noProof="0">
                <a:ln>
                  <a:noFill/>
                </a:ln>
                <a:solidFill>
                  <a:prstClr val="white"/>
                </a:solidFill>
                <a:effectLst/>
                <a:uLnTx/>
                <a:uFillTx/>
                <a:latin typeface="Calibri"/>
                <a:ea typeface="+mn-ea"/>
                <a:cs typeface="+mn-cs"/>
              </a:rPr>
              <a:t>Mål:</a:t>
            </a:r>
            <a:br>
              <a:rPr kumimoji="0" lang="nn-NO" sz="1600" b="1" i="0" u="none" strike="noStrike" kern="1200" cap="none" spc="0" normalizeH="0" baseline="0" noProof="0">
                <a:ln>
                  <a:noFill/>
                </a:ln>
                <a:solidFill>
                  <a:prstClr val="white"/>
                </a:solidFill>
                <a:effectLst/>
                <a:uLnTx/>
                <a:uFillTx/>
                <a:latin typeface="Calibri"/>
                <a:ea typeface="+mn-ea"/>
                <a:cs typeface="+mn-cs"/>
              </a:rPr>
            </a:br>
            <a:r>
              <a:rPr kumimoji="0" lang="nn-NO" sz="1600" b="1" i="0" u="none" strike="noStrike" kern="1200" cap="none" spc="0" normalizeH="0" baseline="0" noProof="0">
                <a:ln>
                  <a:noFill/>
                </a:ln>
                <a:solidFill>
                  <a:prstClr val="white"/>
                </a:solidFill>
                <a:effectLst/>
                <a:uLnTx/>
                <a:uFillTx/>
                <a:latin typeface="Calibri"/>
                <a:ea typeface="+mn-ea"/>
                <a:cs typeface="+mn-cs"/>
              </a:rPr>
              <a:t>Barna skal få øving i positive former for samhandling og kjennskap til nokre sosiale reglar.</a:t>
            </a:r>
          </a:p>
        </p:txBody>
      </p:sp>
      <p:sp>
        <p:nvSpPr>
          <p:cNvPr id="9" name="Hjerte 8">
            <a:extLst>
              <a:ext uri="{FF2B5EF4-FFF2-40B4-BE49-F238E27FC236}">
                <a16:creationId xmlns:a16="http://schemas.microsoft.com/office/drawing/2014/main" id="{24E39C31-87AE-8F65-42E7-A1DAA0943837}"/>
              </a:ext>
            </a:extLst>
          </p:cNvPr>
          <p:cNvSpPr/>
          <p:nvPr/>
        </p:nvSpPr>
        <p:spPr>
          <a:xfrm>
            <a:off x="9316213" y="392055"/>
            <a:ext cx="914400" cy="914400"/>
          </a:xfrm>
          <a:prstGeom prst="heart">
            <a:avLst/>
          </a:prstGeom>
          <a:solidFill>
            <a:srgbClr val="FF0000"/>
          </a:solidFill>
          <a:ln w="25400" cap="flat" cmpd="sng" algn="ctr">
            <a:solidFill>
              <a:srgbClr val="FFFF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white"/>
                </a:solidFill>
                <a:effectLst/>
                <a:uLnTx/>
                <a:uFillTx/>
                <a:latin typeface="Calibri"/>
                <a:ea typeface="+mn-ea"/>
                <a:cs typeface="+mn-cs"/>
              </a:rPr>
              <a:t>VI</a:t>
            </a:r>
          </a:p>
        </p:txBody>
      </p:sp>
      <p:sp>
        <p:nvSpPr>
          <p:cNvPr id="11" name="TekstSylinder 10">
            <a:extLst>
              <a:ext uri="{FF2B5EF4-FFF2-40B4-BE49-F238E27FC236}">
                <a16:creationId xmlns:a16="http://schemas.microsoft.com/office/drawing/2014/main" id="{C9E51AE7-01FA-34BE-721C-308D81D01C90}"/>
              </a:ext>
            </a:extLst>
          </p:cNvPr>
          <p:cNvSpPr txBox="1"/>
          <p:nvPr/>
        </p:nvSpPr>
        <p:spPr>
          <a:xfrm>
            <a:off x="9960820" y="2515450"/>
            <a:ext cx="2055236" cy="1200329"/>
          </a:xfrm>
          <a:prstGeom prst="rect">
            <a:avLst/>
          </a:prstGeom>
          <a:noFill/>
          <a:ln w="28575">
            <a:solidFill>
              <a:srgbClr val="FFFF00"/>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pitchFamily="34" charset="0"/>
              </a:rPr>
              <a:t>Fokusord m/teikn:</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i="0" u="none" strike="noStrike" kern="0" cap="none" spc="0" normalizeH="0" baseline="0" noProof="0" dirty="0">
                <a:ln>
                  <a:noFill/>
                </a:ln>
                <a:solidFill>
                  <a:prstClr val="black"/>
                </a:solidFill>
                <a:effectLst/>
                <a:uLnTx/>
                <a:uFillTx/>
                <a:latin typeface="Calibri" panose="020F0502020204030204" pitchFamily="34" charset="0"/>
              </a:rPr>
              <a:t>(Ja, nei, kan eg få?, ferdig, stopp)</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pitchFamily="34" charset="0"/>
              </a:rPr>
              <a:t>Vår, tur, skog, samarbeide, hjelpe, ring, minst, størst, alle </a:t>
            </a:r>
            <a:endParaRPr kumimoji="0" lang="nb-NO" sz="12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17" name="TekstSylinder 16">
            <a:extLst>
              <a:ext uri="{FF2B5EF4-FFF2-40B4-BE49-F238E27FC236}">
                <a16:creationId xmlns:a16="http://schemas.microsoft.com/office/drawing/2014/main" id="{BDB1714D-3B0E-0E0E-16FE-DDBC9FA8FC60}"/>
              </a:ext>
            </a:extLst>
          </p:cNvPr>
          <p:cNvSpPr txBox="1"/>
          <p:nvPr/>
        </p:nvSpPr>
        <p:spPr>
          <a:xfrm>
            <a:off x="9385680" y="4000039"/>
            <a:ext cx="2630376" cy="2292935"/>
          </a:xfrm>
          <a:prstGeom prst="rect">
            <a:avLst/>
          </a:prstGeom>
          <a:noFill/>
          <a:ln w="76200">
            <a:solidFill>
              <a:srgbClr val="C00000"/>
            </a:solidFill>
          </a:ln>
        </p:spPr>
        <p:txBody>
          <a:bodyPr wrap="square" rtlCol="0">
            <a:spAutoFit/>
          </a:bodyPr>
          <a:lstStyle/>
          <a:p>
            <a:pPr defTabSz="457200"/>
            <a:r>
              <a:rPr lang="nn-NO" sz="1100" b="1" dirty="0">
                <a:solidFill>
                  <a:srgbClr val="C00000"/>
                </a:solidFill>
                <a:latin typeface="Calibri" panose="020F0502020204030204"/>
              </a:rPr>
              <a:t>Viktig informasjon i mars:</a:t>
            </a:r>
          </a:p>
          <a:p>
            <a:pPr marL="285750" indent="-285750" defTabSz="457200">
              <a:buFont typeface="Arial" panose="020B0604020202020204" pitchFamily="34" charset="0"/>
              <a:buChar char="•"/>
            </a:pPr>
            <a:r>
              <a:rPr lang="nn-NO" sz="1100" dirty="0">
                <a:solidFill>
                  <a:prstClr val="black"/>
                </a:solidFill>
                <a:latin typeface="Calibri" panose="020F0502020204030204"/>
              </a:rPr>
              <a:t>Foreldresamtalar</a:t>
            </a:r>
          </a:p>
          <a:p>
            <a:pPr marL="285750" indent="-285750" defTabSz="457200">
              <a:buFont typeface="Arial" panose="020B0604020202020204" pitchFamily="34" charset="0"/>
              <a:buChar char="•"/>
            </a:pPr>
            <a:r>
              <a:rPr lang="nn-NO" sz="1100" dirty="0">
                <a:solidFill>
                  <a:prstClr val="black"/>
                </a:solidFill>
                <a:latin typeface="Calibri" panose="020F0502020204030204"/>
              </a:rPr>
              <a:t>1. mars – Nye barn - Frist for å </a:t>
            </a:r>
            <a:r>
              <a:rPr lang="nn-NO" sz="1100" b="1" dirty="0">
                <a:solidFill>
                  <a:srgbClr val="4BACC6">
                    <a:lumMod val="75000"/>
                  </a:srgbClr>
                </a:solidFill>
                <a:latin typeface="Calibri" panose="020F0502020204030204"/>
              </a:rPr>
              <a:t>søke barnehageplass </a:t>
            </a:r>
            <a:r>
              <a:rPr lang="nn-NO" sz="1100" dirty="0">
                <a:solidFill>
                  <a:prstClr val="black"/>
                </a:solidFill>
                <a:latin typeface="Calibri" panose="020F0502020204030204"/>
              </a:rPr>
              <a:t>for neste barnehageår. Barn som har plass, beheld plassen til skulestart.</a:t>
            </a:r>
          </a:p>
          <a:p>
            <a:pPr marL="285750" indent="-285750" defTabSz="457200">
              <a:buFont typeface="Arial" panose="020B0604020202020204" pitchFamily="34" charset="0"/>
              <a:buChar char="•"/>
            </a:pPr>
            <a:r>
              <a:rPr lang="nn-NO" sz="1100" b="1" dirty="0">
                <a:solidFill>
                  <a:srgbClr val="4BACC6">
                    <a:lumMod val="75000"/>
                  </a:srgbClr>
                </a:solidFill>
                <a:latin typeface="Calibri" panose="020F0502020204030204"/>
              </a:rPr>
              <a:t>Barnehagedagen</a:t>
            </a:r>
            <a:r>
              <a:rPr lang="nn-NO" sz="1100" dirty="0">
                <a:solidFill>
                  <a:prstClr val="black"/>
                </a:solidFill>
                <a:latin typeface="Calibri" panose="020F0502020204030204"/>
              </a:rPr>
              <a:t> blir markert 10.mars. arrangement gjennom Utdanningsforbundet/fagforbunda.</a:t>
            </a:r>
          </a:p>
          <a:p>
            <a:pPr marL="285750" indent="-285750" defTabSz="457200">
              <a:buFont typeface="Arial" panose="020B0604020202020204" pitchFamily="34" charset="0"/>
              <a:buChar char="•"/>
            </a:pPr>
            <a:r>
              <a:rPr lang="nn-NO" sz="1100" dirty="0">
                <a:solidFill>
                  <a:schemeClr val="tx2">
                    <a:lumMod val="75000"/>
                    <a:lumOff val="25000"/>
                  </a:schemeClr>
                </a:solidFill>
                <a:latin typeface="Calibri" panose="020F0502020204030204" pitchFamily="34" charset="0"/>
              </a:rPr>
              <a:t>Påskefrukost</a:t>
            </a:r>
            <a:r>
              <a:rPr lang="nn-NO" sz="1100" dirty="0">
                <a:solidFill>
                  <a:prstClr val="black"/>
                </a:solidFill>
                <a:latin typeface="Calibri" panose="020F0502020204030204" pitchFamily="34" charset="0"/>
              </a:rPr>
              <a:t> for foreldre og barn onsdag  25.mars </a:t>
            </a:r>
            <a:r>
              <a:rPr lang="nn-NO" sz="1100" dirty="0" err="1">
                <a:solidFill>
                  <a:prstClr val="black"/>
                </a:solidFill>
                <a:latin typeface="Calibri" panose="020F0502020204030204" pitchFamily="34" charset="0"/>
              </a:rPr>
              <a:t>kl</a:t>
            </a:r>
            <a:r>
              <a:rPr lang="nn-NO" sz="1100" dirty="0">
                <a:solidFill>
                  <a:prstClr val="black"/>
                </a:solidFill>
                <a:latin typeface="Calibri" panose="020F0502020204030204" pitchFamily="34" charset="0"/>
              </a:rPr>
              <a:t> 7.30-9.30</a:t>
            </a:r>
            <a:endParaRPr lang="nn-NO" sz="1100" dirty="0">
              <a:solidFill>
                <a:prstClr val="black"/>
              </a:solidFill>
              <a:latin typeface="Calibri" panose="020F0502020204030204"/>
            </a:endParaRPr>
          </a:p>
          <a:p>
            <a:pPr marL="285750" indent="-285750" defTabSz="457200">
              <a:buFont typeface="Arial" panose="020B0604020202020204" pitchFamily="34" charset="0"/>
              <a:buChar char="•"/>
            </a:pPr>
            <a:r>
              <a:rPr lang="nn-NO" sz="1100" dirty="0">
                <a:solidFill>
                  <a:prstClr val="black"/>
                </a:solidFill>
                <a:latin typeface="Calibri" panose="020F0502020204030204"/>
              </a:rPr>
              <a:t>Påskeferie: Barnehagen stengt 30.mars – 6.april.</a:t>
            </a:r>
          </a:p>
        </p:txBody>
      </p:sp>
      <p:sp>
        <p:nvSpPr>
          <p:cNvPr id="18" name="TekstSylinder 17">
            <a:extLst>
              <a:ext uri="{FF2B5EF4-FFF2-40B4-BE49-F238E27FC236}">
                <a16:creationId xmlns:a16="http://schemas.microsoft.com/office/drawing/2014/main" id="{C191A4D3-0F1D-1B9E-9C23-B99F1475702D}"/>
              </a:ext>
            </a:extLst>
          </p:cNvPr>
          <p:cNvSpPr txBox="1"/>
          <p:nvPr/>
        </p:nvSpPr>
        <p:spPr>
          <a:xfrm>
            <a:off x="4015173" y="3300280"/>
            <a:ext cx="5270003" cy="2954655"/>
          </a:xfrm>
          <a:prstGeom prst="rect">
            <a:avLst/>
          </a:prstGeom>
          <a:noFill/>
          <a:ln>
            <a:solidFill>
              <a:srgbClr val="FFFF99"/>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b-NO" sz="1800" b="1" i="0" u="none" strike="noStrike" kern="0" cap="none" spc="0" normalizeH="0" baseline="0" noProof="0">
                <a:ln>
                  <a:noFill/>
                </a:ln>
                <a:solidFill>
                  <a:srgbClr val="1A669A"/>
                </a:solidFill>
                <a:effectLst/>
                <a:uLnTx/>
                <a:uFillTx/>
                <a:latin typeface="Dreaming Outloud Pro" panose="03050502040302030504" pitchFamily="66" charset="0"/>
                <a:cs typeface="Dreaming Outloud Pro" panose="03050502040302030504" pitchFamily="66" charset="0"/>
              </a:rPr>
              <a:t>Språk, leik og vennskap</a:t>
            </a:r>
            <a:endParaRPr kumimoji="0" lang="nb-NO" sz="1800" b="0" i="0" u="none" strike="noStrike" kern="0" cap="none" spc="0" normalizeH="0" baseline="0" noProof="0">
              <a:ln>
                <a:noFill/>
              </a:ln>
              <a:solidFill>
                <a:srgbClr val="1A669A"/>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rPr>
              <a:t>Vaksenrolla</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Som vaksne viser vi at vi aktivt lyttar til barna gjennom stemmeleie, ansiktsuttrykk, kroppsspråk, augekontakt og kroppshaldning. La ingen kollega, telefon eller arbeidsoppgåver avbryte. Forklar barna kor viktig det er å lytte til andre på ein god måte slik at ein forstår kvarandre. Ein måte kan vere å sjå på den ein snakkar med, og vise interesse for det ho eller han fortel. Når begge har høyrt på kvarandre, kan ein bestemme noko fint saman, og gjere ein avtale. Ein avtale handlar om å forstå kvarandre, bli einige og fullføre det ein har bestemt. Det handlar mange gonger om å gi </a:t>
            </a:r>
            <a:r>
              <a:rPr kumimoji="0" lang="nn-NO" sz="1200" b="0" i="0" u="none" strike="noStrike" kern="0" cap="none" spc="0" normalizeH="0" baseline="0" noProof="0" err="1">
                <a:ln>
                  <a:noFill/>
                </a:ln>
                <a:solidFill>
                  <a:prstClr val="black"/>
                </a:solidFill>
                <a:effectLst/>
                <a:uLnTx/>
                <a:uFillTx/>
                <a:latin typeface="Calibri" panose="020F0502020204030204" pitchFamily="34" charset="0"/>
              </a:rPr>
              <a:t>tydelige</a:t>
            </a:r>
            <a:r>
              <a:rPr kumimoji="0" lang="nn-NO" sz="1200" b="0" i="0" u="none" strike="noStrike" kern="0" cap="none" spc="0" normalizeH="0" baseline="0" noProof="0">
                <a:ln>
                  <a:noFill/>
                </a:ln>
                <a:solidFill>
                  <a:prstClr val="black"/>
                </a:solidFill>
                <a:effectLst/>
                <a:uLnTx/>
                <a:uFillTx/>
                <a:latin typeface="Calibri" panose="020F0502020204030204" pitchFamily="34" charset="0"/>
              </a:rPr>
              <a:t> og enkle instruksjonar på ein måte som gjer at barna kan tolke og forstå dei.</a:t>
            </a: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rPr>
              <a:t>Foreldretips:</a:t>
            </a:r>
            <a:endParaRPr kumimoji="0" lang="nn-NO" sz="1200" b="0" i="0" u="none" strike="noStrike" kern="0" cap="none" spc="0" normalizeH="0" baseline="0" noProof="0">
              <a:ln>
                <a:noFill/>
              </a:ln>
              <a:solidFill>
                <a:prstClr val="black"/>
              </a:solidFill>
              <a:effectLst/>
              <a:uLnTx/>
              <a:uFillTx/>
              <a:latin typeface="Calibri" panose="020F0502020204030204" pitchFamily="34" charset="0"/>
            </a:endParaRPr>
          </a:p>
          <a:p>
            <a:pPr marL="171450" marR="0" lvl="0" indent="-1714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Sjå på vaksenrolla over</a:t>
            </a:r>
          </a:p>
        </p:txBody>
      </p:sp>
      <p:sp>
        <p:nvSpPr>
          <p:cNvPr id="20" name="TekstSylinder 19">
            <a:extLst>
              <a:ext uri="{FF2B5EF4-FFF2-40B4-BE49-F238E27FC236}">
                <a16:creationId xmlns:a16="http://schemas.microsoft.com/office/drawing/2014/main" id="{FBFF5A80-8D53-E22A-43C2-C5CFCFE36969}"/>
              </a:ext>
            </a:extLst>
          </p:cNvPr>
          <p:cNvSpPr txBox="1"/>
          <p:nvPr/>
        </p:nvSpPr>
        <p:spPr>
          <a:xfrm>
            <a:off x="118520" y="1891770"/>
            <a:ext cx="2090944" cy="4216539"/>
          </a:xfrm>
          <a:prstGeom prst="rect">
            <a:avLst/>
          </a:prstGeom>
          <a:solidFill>
            <a:srgbClr val="FFFF99"/>
          </a:solidFill>
          <a:ln w="28575">
            <a:solidFill>
              <a:srgbClr val="FFFF99"/>
            </a:solidFill>
            <a:extLst>
              <a:ext uri="{C807C97D-BFC1-408E-A445-0C87EB9F89A2}">
                <ask:lineSketchStyleProps xmlns:ask="http://schemas.microsoft.com/office/drawing/2018/sketchyshapes" sd="2788129057">
                  <a:custGeom>
                    <a:avLst/>
                    <a:gdLst>
                      <a:gd name="connsiteX0" fmla="*/ 0 w 1553643"/>
                      <a:gd name="connsiteY0" fmla="*/ 0 h 1569660"/>
                      <a:gd name="connsiteX1" fmla="*/ 502345 w 1553643"/>
                      <a:gd name="connsiteY1" fmla="*/ 0 h 1569660"/>
                      <a:gd name="connsiteX2" fmla="*/ 989153 w 1553643"/>
                      <a:gd name="connsiteY2" fmla="*/ 0 h 1569660"/>
                      <a:gd name="connsiteX3" fmla="*/ 1553643 w 1553643"/>
                      <a:gd name="connsiteY3" fmla="*/ 0 h 1569660"/>
                      <a:gd name="connsiteX4" fmla="*/ 1553643 w 1553643"/>
                      <a:gd name="connsiteY4" fmla="*/ 523220 h 1569660"/>
                      <a:gd name="connsiteX5" fmla="*/ 1553643 w 1553643"/>
                      <a:gd name="connsiteY5" fmla="*/ 999350 h 1569660"/>
                      <a:gd name="connsiteX6" fmla="*/ 1553643 w 1553643"/>
                      <a:gd name="connsiteY6" fmla="*/ 1569660 h 1569660"/>
                      <a:gd name="connsiteX7" fmla="*/ 1051298 w 1553643"/>
                      <a:gd name="connsiteY7" fmla="*/ 1569660 h 1569660"/>
                      <a:gd name="connsiteX8" fmla="*/ 502345 w 1553643"/>
                      <a:gd name="connsiteY8" fmla="*/ 1569660 h 1569660"/>
                      <a:gd name="connsiteX9" fmla="*/ 0 w 1553643"/>
                      <a:gd name="connsiteY9" fmla="*/ 1569660 h 1569660"/>
                      <a:gd name="connsiteX10" fmla="*/ 0 w 1553643"/>
                      <a:gd name="connsiteY10" fmla="*/ 1093530 h 1569660"/>
                      <a:gd name="connsiteX11" fmla="*/ 0 w 1553643"/>
                      <a:gd name="connsiteY11" fmla="*/ 601703 h 1569660"/>
                      <a:gd name="connsiteX12" fmla="*/ 0 w 1553643"/>
                      <a:gd name="connsiteY1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3643" h="1569660" extrusionOk="0">
                        <a:moveTo>
                          <a:pt x="0" y="0"/>
                        </a:moveTo>
                        <a:cubicBezTo>
                          <a:pt x="216364" y="-21470"/>
                          <a:pt x="348380" y="39230"/>
                          <a:pt x="502345" y="0"/>
                        </a:cubicBezTo>
                        <a:cubicBezTo>
                          <a:pt x="656310" y="-39230"/>
                          <a:pt x="857912" y="24127"/>
                          <a:pt x="989153" y="0"/>
                        </a:cubicBezTo>
                        <a:cubicBezTo>
                          <a:pt x="1120394" y="-24127"/>
                          <a:pt x="1298687" y="51061"/>
                          <a:pt x="1553643" y="0"/>
                        </a:cubicBezTo>
                        <a:cubicBezTo>
                          <a:pt x="1608125" y="231069"/>
                          <a:pt x="1519409" y="298838"/>
                          <a:pt x="1553643" y="523220"/>
                        </a:cubicBezTo>
                        <a:cubicBezTo>
                          <a:pt x="1587877" y="747602"/>
                          <a:pt x="1509448" y="877860"/>
                          <a:pt x="1553643" y="999350"/>
                        </a:cubicBezTo>
                        <a:cubicBezTo>
                          <a:pt x="1597838" y="1120840"/>
                          <a:pt x="1533073" y="1396248"/>
                          <a:pt x="1553643" y="1569660"/>
                        </a:cubicBezTo>
                        <a:cubicBezTo>
                          <a:pt x="1362982" y="1588093"/>
                          <a:pt x="1253753" y="1549362"/>
                          <a:pt x="1051298" y="1569660"/>
                        </a:cubicBezTo>
                        <a:cubicBezTo>
                          <a:pt x="848844" y="1589958"/>
                          <a:pt x="671869" y="1560261"/>
                          <a:pt x="502345" y="1569660"/>
                        </a:cubicBezTo>
                        <a:cubicBezTo>
                          <a:pt x="332821" y="1579059"/>
                          <a:pt x="146135" y="1546881"/>
                          <a:pt x="0" y="1569660"/>
                        </a:cubicBezTo>
                        <a:cubicBezTo>
                          <a:pt x="-28030" y="1453696"/>
                          <a:pt x="11509" y="1299701"/>
                          <a:pt x="0" y="1093530"/>
                        </a:cubicBezTo>
                        <a:cubicBezTo>
                          <a:pt x="-11509" y="887359"/>
                          <a:pt x="37802" y="700474"/>
                          <a:pt x="0" y="601703"/>
                        </a:cubicBezTo>
                        <a:cubicBezTo>
                          <a:pt x="-37802" y="502932"/>
                          <a:pt x="67380" y="184299"/>
                          <a:pt x="0" y="0"/>
                        </a:cubicBezTo>
                        <a:close/>
                      </a:path>
                    </a:pathLst>
                  </a:custGeom>
                  <ask:type>
                    <ask:lineSketchNone/>
                  </ask:type>
                </ask:lineSketchStyleProps>
              </a:ext>
            </a:extLst>
          </a:ln>
        </p:spPr>
        <p:txBody>
          <a:bodyPr wrap="square" rtlCol="0">
            <a:spAutoFit/>
          </a:bodyPr>
          <a:lstStyle/>
          <a:p>
            <a:pPr eaLnBrk="0" fontAlgn="base" hangingPunct="0">
              <a:spcBef>
                <a:spcPct val="0"/>
              </a:spcBef>
              <a:spcAft>
                <a:spcPct val="0"/>
              </a:spcAft>
            </a:pPr>
            <a:r>
              <a:rPr lang="nn-NO" sz="1400" b="1" dirty="0">
                <a:solidFill>
                  <a:srgbClr val="000000"/>
                </a:solidFill>
                <a:latin typeface="Calibri" panose="020F0502020204030204" pitchFamily="34" charset="0"/>
              </a:rPr>
              <a:t>Ein liten kylling i egget låg</a:t>
            </a:r>
          </a:p>
          <a:p>
            <a:pPr eaLnBrk="0" fontAlgn="base" hangingPunct="0">
              <a:spcBef>
                <a:spcPct val="0"/>
              </a:spcBef>
              <a:spcAft>
                <a:spcPct val="0"/>
              </a:spcAft>
            </a:pPr>
            <a:r>
              <a:rPr lang="nb-NO" sz="1200" dirty="0" err="1">
                <a:solidFill>
                  <a:srgbClr val="000000"/>
                </a:solidFill>
                <a:latin typeface="Calibri" panose="020F0502020204030204" pitchFamily="34" charset="0"/>
              </a:rPr>
              <a:t>Ein</a:t>
            </a:r>
            <a:r>
              <a:rPr lang="nb-NO" sz="1200" dirty="0">
                <a:solidFill>
                  <a:srgbClr val="000000"/>
                </a:solidFill>
                <a:latin typeface="Calibri" panose="020F0502020204030204" pitchFamily="34" charset="0"/>
              </a:rPr>
              <a:t> liten kylling i egget låg</a:t>
            </a:r>
          </a:p>
          <a:p>
            <a:pPr eaLnBrk="0" fontAlgn="base" hangingPunct="0">
              <a:spcBef>
                <a:spcPct val="0"/>
              </a:spcBef>
              <a:spcAft>
                <a:spcPct val="0"/>
              </a:spcAft>
            </a:pPr>
            <a:r>
              <a:rPr lang="nn-NO" sz="1200" dirty="0">
                <a:solidFill>
                  <a:srgbClr val="000000"/>
                </a:solidFill>
                <a:latin typeface="Calibri" panose="020F0502020204030204" pitchFamily="34" charset="0"/>
              </a:rPr>
              <a:t>Den banka og banka </a:t>
            </a:r>
          </a:p>
          <a:p>
            <a:pPr eaLnBrk="0" fontAlgn="base" hangingPunct="0">
              <a:spcBef>
                <a:spcPct val="0"/>
              </a:spcBef>
              <a:spcAft>
                <a:spcPct val="0"/>
              </a:spcAft>
            </a:pPr>
            <a:r>
              <a:rPr lang="nn-NO" sz="1200" dirty="0">
                <a:solidFill>
                  <a:srgbClr val="000000"/>
                </a:solidFill>
                <a:latin typeface="Calibri" panose="020F0502020204030204" pitchFamily="34" charset="0"/>
              </a:rPr>
              <a:t>og banka på. </a:t>
            </a:r>
          </a:p>
          <a:p>
            <a:pPr eaLnBrk="0" fontAlgn="base" hangingPunct="0">
              <a:spcBef>
                <a:spcPct val="0"/>
              </a:spcBef>
              <a:spcAft>
                <a:spcPct val="0"/>
              </a:spcAft>
            </a:pPr>
            <a:r>
              <a:rPr lang="nb-NO" sz="1200" dirty="0">
                <a:solidFill>
                  <a:srgbClr val="000000"/>
                </a:solidFill>
                <a:latin typeface="Calibri" panose="020F0502020204030204" pitchFamily="34" charset="0"/>
              </a:rPr>
              <a:t>Her er så trangt </a:t>
            </a:r>
            <a:r>
              <a:rPr lang="nb-NO" sz="1200" dirty="0" err="1">
                <a:solidFill>
                  <a:srgbClr val="000000"/>
                </a:solidFill>
                <a:latin typeface="Calibri" panose="020F0502020204030204" pitchFamily="34" charset="0"/>
              </a:rPr>
              <a:t>eg</a:t>
            </a:r>
            <a:r>
              <a:rPr lang="nb-NO" sz="1200" dirty="0">
                <a:solidFill>
                  <a:srgbClr val="000000"/>
                </a:solidFill>
                <a:latin typeface="Calibri" panose="020F0502020204030204" pitchFamily="34" charset="0"/>
              </a:rPr>
              <a:t> vil ut å gå </a:t>
            </a:r>
          </a:p>
          <a:p>
            <a:pPr eaLnBrk="0" fontAlgn="base" hangingPunct="0">
              <a:spcBef>
                <a:spcPct val="0"/>
              </a:spcBef>
              <a:spcAft>
                <a:spcPct val="0"/>
              </a:spcAft>
            </a:pPr>
            <a:r>
              <a:rPr lang="nn-NO" sz="1200" dirty="0">
                <a:solidFill>
                  <a:srgbClr val="000000"/>
                </a:solidFill>
                <a:latin typeface="Calibri" panose="020F0502020204030204" pitchFamily="34" charset="0"/>
              </a:rPr>
              <a:t>peip den og ynka seg </a:t>
            </a:r>
          </a:p>
          <a:p>
            <a:pPr eaLnBrk="0" fontAlgn="base" hangingPunct="0">
              <a:spcBef>
                <a:spcPct val="0"/>
              </a:spcBef>
              <a:spcAft>
                <a:spcPct val="0"/>
              </a:spcAft>
            </a:pPr>
            <a:r>
              <a:rPr lang="nn-NO" sz="1200" dirty="0">
                <a:solidFill>
                  <a:srgbClr val="000000"/>
                </a:solidFill>
                <a:latin typeface="Calibri" panose="020F0502020204030204" pitchFamily="34" charset="0"/>
              </a:rPr>
              <a:t>der den låg. </a:t>
            </a:r>
          </a:p>
          <a:p>
            <a:pPr eaLnBrk="0" fontAlgn="base" hangingPunct="0">
              <a:spcBef>
                <a:spcPct val="0"/>
              </a:spcBef>
              <a:spcAft>
                <a:spcPct val="0"/>
              </a:spcAft>
            </a:pPr>
            <a:r>
              <a:rPr lang="nn-NO" sz="1200" dirty="0">
                <a:solidFill>
                  <a:srgbClr val="000000"/>
                </a:solidFill>
                <a:latin typeface="Calibri" panose="020F0502020204030204" pitchFamily="34" charset="0"/>
              </a:rPr>
              <a:t>Hakk hakke hakk. </a:t>
            </a:r>
          </a:p>
          <a:p>
            <a:pPr eaLnBrk="0" fontAlgn="base" hangingPunct="0">
              <a:spcBef>
                <a:spcPct val="0"/>
              </a:spcBef>
              <a:spcAft>
                <a:spcPct val="0"/>
              </a:spcAft>
            </a:pPr>
            <a:endParaRPr lang="nb-NO" sz="1200" dirty="0">
              <a:solidFill>
                <a:srgbClr val="000000"/>
              </a:solidFill>
              <a:latin typeface="Calibri" panose="020F0502020204030204" pitchFamily="34" charset="0"/>
            </a:endParaRPr>
          </a:p>
          <a:p>
            <a:pPr eaLnBrk="0" fontAlgn="base" hangingPunct="0">
              <a:spcBef>
                <a:spcPct val="0"/>
              </a:spcBef>
              <a:spcAft>
                <a:spcPct val="0"/>
              </a:spcAft>
            </a:pPr>
            <a:r>
              <a:rPr lang="nb-NO" sz="1200" dirty="0">
                <a:solidFill>
                  <a:srgbClr val="000000"/>
                </a:solidFill>
                <a:latin typeface="Calibri" panose="020F0502020204030204" pitchFamily="34" charset="0"/>
              </a:rPr>
              <a:t>Egget det sprakk og </a:t>
            </a:r>
            <a:r>
              <a:rPr lang="nb-NO" sz="1200" dirty="0" err="1">
                <a:solidFill>
                  <a:srgbClr val="000000"/>
                </a:solidFill>
                <a:latin typeface="Calibri" panose="020F0502020204030204" pitchFamily="34" charset="0"/>
              </a:rPr>
              <a:t>eit</a:t>
            </a:r>
            <a:r>
              <a:rPr lang="nb-NO" sz="1200" dirty="0">
                <a:solidFill>
                  <a:srgbClr val="000000"/>
                </a:solidFill>
                <a:latin typeface="Calibri" panose="020F0502020204030204" pitchFamily="34" charset="0"/>
              </a:rPr>
              <a:t> lite hode ut av det stakk. </a:t>
            </a:r>
          </a:p>
          <a:p>
            <a:pPr eaLnBrk="0" fontAlgn="base" hangingPunct="0">
              <a:spcBef>
                <a:spcPct val="0"/>
              </a:spcBef>
              <a:spcAft>
                <a:spcPct val="0"/>
              </a:spcAft>
            </a:pPr>
            <a:r>
              <a:rPr lang="nb-NO" sz="1200" dirty="0">
                <a:solidFill>
                  <a:srgbClr val="000000"/>
                </a:solidFill>
                <a:latin typeface="Calibri" panose="020F0502020204030204" pitchFamily="34" charset="0"/>
              </a:rPr>
              <a:t>Undrende sto den og kikka på. </a:t>
            </a:r>
          </a:p>
          <a:p>
            <a:pPr eaLnBrk="0" fontAlgn="base" hangingPunct="0">
              <a:spcBef>
                <a:spcPct val="0"/>
              </a:spcBef>
              <a:spcAft>
                <a:spcPct val="0"/>
              </a:spcAft>
            </a:pPr>
            <a:r>
              <a:rPr lang="nn-NO" sz="1200" dirty="0">
                <a:solidFill>
                  <a:srgbClr val="000000"/>
                </a:solidFill>
                <a:latin typeface="Calibri" panose="020F0502020204030204" pitchFamily="34" charset="0"/>
              </a:rPr>
              <a:t>Alt det den ute i verden såg. </a:t>
            </a:r>
          </a:p>
          <a:p>
            <a:pPr eaLnBrk="0" fontAlgn="base" hangingPunct="0">
              <a:spcBef>
                <a:spcPct val="0"/>
              </a:spcBef>
              <a:spcAft>
                <a:spcPct val="0"/>
              </a:spcAft>
            </a:pPr>
            <a:r>
              <a:rPr lang="nn-NO" sz="1200" dirty="0">
                <a:solidFill>
                  <a:srgbClr val="000000"/>
                </a:solidFill>
                <a:latin typeface="Calibri" panose="020F0502020204030204" pitchFamily="34" charset="0"/>
              </a:rPr>
              <a:t>Sola som lyste og </a:t>
            </a:r>
            <a:r>
              <a:rPr lang="nn-NO" sz="1200" dirty="0" err="1">
                <a:solidFill>
                  <a:srgbClr val="000000"/>
                </a:solidFill>
                <a:latin typeface="Calibri" panose="020F0502020204030204" pitchFamily="34" charset="0"/>
              </a:rPr>
              <a:t>skinte</a:t>
            </a:r>
            <a:r>
              <a:rPr lang="nn-NO" sz="1200" dirty="0">
                <a:solidFill>
                  <a:srgbClr val="000000"/>
                </a:solidFill>
                <a:latin typeface="Calibri" panose="020F0502020204030204" pitchFamily="34" charset="0"/>
              </a:rPr>
              <a:t> på, </a:t>
            </a:r>
          </a:p>
          <a:p>
            <a:pPr eaLnBrk="0" fontAlgn="base" hangingPunct="0">
              <a:spcBef>
                <a:spcPct val="0"/>
              </a:spcBef>
              <a:spcAft>
                <a:spcPct val="0"/>
              </a:spcAft>
            </a:pPr>
            <a:r>
              <a:rPr lang="nn-NO" sz="1200" dirty="0">
                <a:solidFill>
                  <a:srgbClr val="000000"/>
                </a:solidFill>
                <a:latin typeface="Calibri" panose="020F0502020204030204" pitchFamily="34" charset="0"/>
              </a:rPr>
              <a:t>marka og enga og blomster små. </a:t>
            </a:r>
          </a:p>
          <a:p>
            <a:pPr eaLnBrk="0" fontAlgn="base" hangingPunct="0">
              <a:spcBef>
                <a:spcPct val="0"/>
              </a:spcBef>
              <a:spcAft>
                <a:spcPct val="0"/>
              </a:spcAft>
            </a:pPr>
            <a:r>
              <a:rPr lang="nn-NO" sz="1200" dirty="0">
                <a:solidFill>
                  <a:srgbClr val="000000"/>
                </a:solidFill>
                <a:latin typeface="Calibri" panose="020F0502020204030204" pitchFamily="34" charset="0"/>
              </a:rPr>
              <a:t>Pip, pip den sa; </a:t>
            </a:r>
          </a:p>
          <a:p>
            <a:pPr eaLnBrk="0" fontAlgn="base" hangingPunct="0">
              <a:spcBef>
                <a:spcPct val="0"/>
              </a:spcBef>
              <a:spcAft>
                <a:spcPct val="0"/>
              </a:spcAft>
            </a:pPr>
            <a:r>
              <a:rPr lang="nn-NO" sz="1200" dirty="0">
                <a:solidFill>
                  <a:srgbClr val="000000"/>
                </a:solidFill>
                <a:latin typeface="Calibri" panose="020F0502020204030204" pitchFamily="34" charset="0"/>
              </a:rPr>
              <a:t>Eg er så glad. </a:t>
            </a:r>
          </a:p>
          <a:p>
            <a:pPr eaLnBrk="0" fontAlgn="base" hangingPunct="0">
              <a:spcBef>
                <a:spcPct val="0"/>
              </a:spcBef>
              <a:spcAft>
                <a:spcPct val="0"/>
              </a:spcAft>
            </a:pPr>
            <a:r>
              <a:rPr lang="nn-NO" sz="1200" dirty="0" err="1">
                <a:solidFill>
                  <a:srgbClr val="000000"/>
                </a:solidFill>
                <a:latin typeface="Calibri" panose="020F0502020204030204" pitchFamily="34" charset="0"/>
              </a:rPr>
              <a:t>Trangt</a:t>
            </a:r>
            <a:r>
              <a:rPr lang="nn-NO" sz="1200" dirty="0">
                <a:solidFill>
                  <a:srgbClr val="000000"/>
                </a:solidFill>
                <a:latin typeface="Calibri" panose="020F0502020204030204" pitchFamily="34" charset="0"/>
              </a:rPr>
              <a:t> det var i egget, men no er det bra. </a:t>
            </a:r>
          </a:p>
          <a:p>
            <a:pPr marL="0" marR="0" lvl="0" indent="0" defTabSz="457200" eaLnBrk="1" fontAlgn="auto" latinLnBrk="0" hangingPunct="1">
              <a:lnSpc>
                <a:spcPct val="100000"/>
              </a:lnSpc>
              <a:spcBef>
                <a:spcPts val="0"/>
              </a:spcBef>
              <a:spcAft>
                <a:spcPts val="0"/>
              </a:spcAft>
              <a:buClrTx/>
              <a:buSzTx/>
              <a:buFontTx/>
              <a:buNone/>
              <a:tabLst/>
              <a:defRPr/>
            </a:pPr>
            <a:endParaRPr kumimoji="0" lang="nn-NO" sz="1200" b="0" i="0" u="none" strike="noStrike" kern="0" cap="none" spc="0" normalizeH="0" baseline="0" noProof="0" dirty="0">
              <a:ln>
                <a:noFill/>
              </a:ln>
              <a:solidFill>
                <a:prstClr val="black"/>
              </a:solidFill>
              <a:effectLst/>
              <a:uLnTx/>
              <a:uFillTx/>
              <a:latin typeface="Calibri" panose="020F0502020204030204"/>
            </a:endParaRPr>
          </a:p>
        </p:txBody>
      </p:sp>
      <p:sp>
        <p:nvSpPr>
          <p:cNvPr id="21" name="Rektangel 20">
            <a:extLst>
              <a:ext uri="{FF2B5EF4-FFF2-40B4-BE49-F238E27FC236}">
                <a16:creationId xmlns:a16="http://schemas.microsoft.com/office/drawing/2014/main" id="{29C527FF-F743-6588-AE01-C1D0BA52D7AE}"/>
              </a:ext>
            </a:extLst>
          </p:cNvPr>
          <p:cNvSpPr/>
          <p:nvPr/>
        </p:nvSpPr>
        <p:spPr>
          <a:xfrm>
            <a:off x="2105192" y="3932006"/>
            <a:ext cx="1897100" cy="2308324"/>
          </a:xfrm>
          <a:prstGeom prst="rect">
            <a:avLst/>
          </a:prstGeom>
          <a:solidFill>
            <a:schemeClr val="bg2"/>
          </a:solidFill>
          <a:ln>
            <a:solidFill>
              <a:srgbClr val="FFFF99"/>
            </a:solidFill>
            <a:extLst>
              <a:ext uri="{C807C97D-BFC1-408E-A445-0C87EB9F89A2}">
                <ask:lineSketchStyleProps xmlns:ask="http://schemas.microsoft.com/office/drawing/2018/sketchyshapes" sd="4158259612">
                  <a:custGeom>
                    <a:avLst/>
                    <a:gdLst>
                      <a:gd name="connsiteX0" fmla="*/ 0 w 2100738"/>
                      <a:gd name="connsiteY0" fmla="*/ 0 h 1938992"/>
                      <a:gd name="connsiteX1" fmla="*/ 2100738 w 2100738"/>
                      <a:gd name="connsiteY1" fmla="*/ 0 h 1938992"/>
                      <a:gd name="connsiteX2" fmla="*/ 2100738 w 2100738"/>
                      <a:gd name="connsiteY2" fmla="*/ 1938992 h 1938992"/>
                      <a:gd name="connsiteX3" fmla="*/ 0 w 2100738"/>
                      <a:gd name="connsiteY3" fmla="*/ 1938992 h 1938992"/>
                      <a:gd name="connsiteX4" fmla="*/ 0 w 2100738"/>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738" h="1938992" fill="none" extrusionOk="0">
                        <a:moveTo>
                          <a:pt x="0" y="0"/>
                        </a:moveTo>
                        <a:cubicBezTo>
                          <a:pt x="926508" y="35458"/>
                          <a:pt x="1656701" y="156212"/>
                          <a:pt x="2100738" y="0"/>
                        </a:cubicBezTo>
                        <a:cubicBezTo>
                          <a:pt x="2170866" y="441892"/>
                          <a:pt x="2234485" y="1299161"/>
                          <a:pt x="2100738" y="1938992"/>
                        </a:cubicBezTo>
                        <a:cubicBezTo>
                          <a:pt x="1380560" y="1811259"/>
                          <a:pt x="576464" y="2076502"/>
                          <a:pt x="0" y="1938992"/>
                        </a:cubicBezTo>
                        <a:cubicBezTo>
                          <a:pt x="-10028" y="1480197"/>
                          <a:pt x="67713" y="854011"/>
                          <a:pt x="0" y="0"/>
                        </a:cubicBezTo>
                        <a:close/>
                      </a:path>
                      <a:path w="2100738" h="1938992" stroke="0" extrusionOk="0">
                        <a:moveTo>
                          <a:pt x="0" y="0"/>
                        </a:moveTo>
                        <a:cubicBezTo>
                          <a:pt x="837298" y="-65753"/>
                          <a:pt x="1224330" y="-123913"/>
                          <a:pt x="2100738" y="0"/>
                        </a:cubicBezTo>
                        <a:cubicBezTo>
                          <a:pt x="2119061" y="834850"/>
                          <a:pt x="2146826" y="1294853"/>
                          <a:pt x="2100738" y="1938992"/>
                        </a:cubicBezTo>
                        <a:cubicBezTo>
                          <a:pt x="1566635" y="1950299"/>
                          <a:pt x="823740" y="2014617"/>
                          <a:pt x="0" y="1938992"/>
                        </a:cubicBezTo>
                        <a:cubicBezTo>
                          <a:pt x="157133" y="1015239"/>
                          <a:pt x="89416" y="262932"/>
                          <a:pt x="0" y="0"/>
                        </a:cubicBezTo>
                        <a:close/>
                      </a:path>
                    </a:pathLst>
                  </a:custGeom>
                  <ask:type>
                    <ask:lineSketchNone/>
                  </ask:type>
                </ask:lineSketchStyleProps>
              </a:ext>
            </a:extLst>
          </a:ln>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pitchFamily="34" charset="0"/>
              </a:rPr>
              <a:t>Rammeplanen om språk</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pitchFamily="34" charset="0"/>
              </a:rPr>
              <a:t>Personalet skal:</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følgje med på kommunikasjonen og språket til barna og fange opp og</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støtte barn som har ulike former for kommunikasjonsvanskar, er lite</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språkleg aktive eller har sein språkutvikling</a:t>
            </a:r>
            <a:endParaRPr kumimoji="0" lang="nn-NO" sz="1200" b="1" i="0" u="none" strike="noStrike" kern="0" cap="none" spc="0" normalizeH="0" baseline="0" noProof="0">
              <a:ln>
                <a:noFill/>
              </a:ln>
              <a:solidFill>
                <a:prstClr val="black"/>
              </a:solidFill>
              <a:effectLst/>
              <a:uLnTx/>
              <a:uFillTx/>
              <a:latin typeface="Calibri" panose="020F0502020204030204" pitchFamily="34" charset="0"/>
            </a:endParaRPr>
          </a:p>
        </p:txBody>
      </p:sp>
      <p:pic>
        <p:nvPicPr>
          <p:cNvPr id="22" name="Bilde 21">
            <a:extLst>
              <a:ext uri="{FF2B5EF4-FFF2-40B4-BE49-F238E27FC236}">
                <a16:creationId xmlns:a16="http://schemas.microsoft.com/office/drawing/2014/main" id="{6AD50F34-5136-6963-9BE4-DE6742D7C805}"/>
              </a:ext>
            </a:extLst>
          </p:cNvPr>
          <p:cNvPicPr>
            <a:picLocks noChangeAspect="1"/>
          </p:cNvPicPr>
          <p:nvPr/>
        </p:nvPicPr>
        <p:blipFill>
          <a:blip r:embed="rId3"/>
          <a:stretch>
            <a:fillRect/>
          </a:stretch>
        </p:blipFill>
        <p:spPr>
          <a:xfrm>
            <a:off x="8236074" y="1265623"/>
            <a:ext cx="1466285" cy="1128806"/>
          </a:xfrm>
          <a:prstGeom prst="rect">
            <a:avLst/>
          </a:prstGeom>
        </p:spPr>
      </p:pic>
      <p:sp>
        <p:nvSpPr>
          <p:cNvPr id="23" name="TekstSylinder 22">
            <a:extLst>
              <a:ext uri="{FF2B5EF4-FFF2-40B4-BE49-F238E27FC236}">
                <a16:creationId xmlns:a16="http://schemas.microsoft.com/office/drawing/2014/main" id="{3D2F27B4-8196-41BF-38FE-AC0A67921161}"/>
              </a:ext>
            </a:extLst>
          </p:cNvPr>
          <p:cNvSpPr txBox="1"/>
          <p:nvPr/>
        </p:nvSpPr>
        <p:spPr>
          <a:xfrm>
            <a:off x="8115028" y="2452019"/>
            <a:ext cx="1536465" cy="430887"/>
          </a:xfrm>
          <a:prstGeom prst="rect">
            <a:avLst/>
          </a:prstGeom>
          <a:noFill/>
          <a:ln>
            <a:noFill/>
          </a:ln>
        </p:spPr>
        <p:txBody>
          <a:bodyPr wrap="square">
            <a:spAutoFit/>
          </a:bodyPr>
          <a:lstStyle/>
          <a:p>
            <a:pPr defTabSz="457200"/>
            <a:r>
              <a:rPr lang="nb-NO" sz="1100" dirty="0">
                <a:solidFill>
                  <a:prstClr val="black"/>
                </a:solidFill>
                <a:latin typeface="Calibri" panose="020F0502020204030204"/>
              </a:rPr>
              <a:t>Islamsk høgtidsdag </a:t>
            </a:r>
          </a:p>
          <a:p>
            <a:pPr algn="ctr" defTabSz="457200"/>
            <a:r>
              <a:rPr lang="nb-NO" sz="1100" dirty="0">
                <a:solidFill>
                  <a:prstClr val="black"/>
                </a:solidFill>
                <a:latin typeface="Calibri" panose="020F0502020204030204"/>
              </a:rPr>
              <a:t>Id al-</a:t>
            </a:r>
            <a:r>
              <a:rPr lang="nb-NO" sz="1100" dirty="0" err="1">
                <a:solidFill>
                  <a:prstClr val="black"/>
                </a:solidFill>
                <a:latin typeface="Calibri" panose="020F0502020204030204"/>
              </a:rPr>
              <a:t>fitr</a:t>
            </a:r>
            <a:r>
              <a:rPr lang="nb-NO" sz="1100" dirty="0">
                <a:solidFill>
                  <a:prstClr val="black"/>
                </a:solidFill>
                <a:latin typeface="Calibri" panose="020F0502020204030204"/>
              </a:rPr>
              <a:t> 20.mars 2026</a:t>
            </a:r>
          </a:p>
        </p:txBody>
      </p:sp>
      <p:sp>
        <p:nvSpPr>
          <p:cNvPr id="27" name="TekstSylinder 26">
            <a:extLst>
              <a:ext uri="{FF2B5EF4-FFF2-40B4-BE49-F238E27FC236}">
                <a16:creationId xmlns:a16="http://schemas.microsoft.com/office/drawing/2014/main" id="{3E74EF41-9703-4025-BC5E-4B44BFAF10B6}"/>
              </a:ext>
            </a:extLst>
          </p:cNvPr>
          <p:cNvSpPr txBox="1"/>
          <p:nvPr/>
        </p:nvSpPr>
        <p:spPr>
          <a:xfrm>
            <a:off x="4728220" y="512998"/>
            <a:ext cx="2192389" cy="600164"/>
          </a:xfrm>
          <a:prstGeom prst="rect">
            <a:avLst/>
          </a:prstGeom>
          <a:noFill/>
        </p:spPr>
        <p:txBody>
          <a:bodyPr wrap="square">
            <a:spAutoFit/>
          </a:bodyPr>
          <a:lstStyle/>
          <a:p>
            <a:r>
              <a:rPr lang="nn-NO" sz="1100" b="1"/>
              <a:t>Kvar månad har alle avdelingar fokus på lesing i utvalde bøker i små lesegrupper.</a:t>
            </a:r>
          </a:p>
        </p:txBody>
      </p:sp>
      <p:sp>
        <p:nvSpPr>
          <p:cNvPr id="10" name="TekstSylinder 9">
            <a:extLst>
              <a:ext uri="{FF2B5EF4-FFF2-40B4-BE49-F238E27FC236}">
                <a16:creationId xmlns:a16="http://schemas.microsoft.com/office/drawing/2014/main" id="{F143E39B-1B6D-61BB-88C6-6BCE2D15FDA3}"/>
              </a:ext>
            </a:extLst>
          </p:cNvPr>
          <p:cNvSpPr txBox="1"/>
          <p:nvPr/>
        </p:nvSpPr>
        <p:spPr>
          <a:xfrm>
            <a:off x="110129" y="346766"/>
            <a:ext cx="2560606" cy="1277273"/>
          </a:xfrm>
          <a:prstGeom prst="rect">
            <a:avLst/>
          </a:prstGeom>
          <a:noFill/>
          <a:ln>
            <a:solidFill>
              <a:srgbClr val="FFFF99"/>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100" b="1" i="0" u="none" strike="noStrike" kern="0" cap="none" spc="0" normalizeH="0" baseline="0" noProof="0">
                <a:ln>
                  <a:noFill/>
                </a:ln>
                <a:solidFill>
                  <a:srgbClr val="4BACC6">
                    <a:lumMod val="75000"/>
                  </a:srgbClr>
                </a:solidFill>
                <a:effectLst/>
                <a:uLnTx/>
                <a:uFillTx/>
                <a:latin typeface="Calibri" panose="020F0502020204030204" pitchFamily="34" charset="0"/>
              </a:rPr>
              <a:t>Bibelforteljing:</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1" i="0" u="none" strike="noStrike" kern="0" cap="none" spc="0" normalizeH="0" baseline="0" noProof="0">
                <a:ln>
                  <a:noFill/>
                </a:ln>
                <a:solidFill>
                  <a:prstClr val="black"/>
                </a:solidFill>
                <a:effectLst/>
                <a:uLnTx/>
                <a:uFillTx/>
                <a:latin typeface="Calibri" panose="020F0502020204030204" pitchFamily="34" charset="0"/>
              </a:rPr>
              <a:t>Påskehøgtida</a:t>
            </a: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100" b="1"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1" i="0" u="none" strike="noStrike" kern="0" cap="none" spc="0" normalizeH="0" baseline="0" noProof="0">
                <a:ln>
                  <a:noFill/>
                </a:ln>
                <a:solidFill>
                  <a:srgbClr val="4BACC6">
                    <a:lumMod val="75000"/>
                  </a:srgbClr>
                </a:solidFill>
                <a:effectLst/>
                <a:uLnTx/>
                <a:uFillTx/>
                <a:latin typeface="Calibri" panose="020F0502020204030204" pitchFamily="34" charset="0"/>
              </a:rPr>
              <a:t>Fokuspunkt: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1" i="0" u="none" strike="noStrike" kern="0" cap="none" spc="0" normalizeH="0" baseline="0" noProof="0">
                <a:ln>
                  <a:noFill/>
                </a:ln>
                <a:solidFill>
                  <a:prstClr val="black"/>
                </a:solidFill>
                <a:effectLst/>
                <a:uLnTx/>
                <a:uFillTx/>
                <a:latin typeface="Calibri" panose="020F0502020204030204" pitchFamily="34" charset="0"/>
              </a:rPr>
              <a:t>Jesus døde og sto opp </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1" i="0" u="none" strike="noStrike" kern="0" cap="none" spc="0" normalizeH="0" baseline="0" noProof="0">
                <a:ln>
                  <a:noFill/>
                </a:ln>
                <a:solidFill>
                  <a:prstClr val="black"/>
                </a:solidFill>
                <a:effectLst/>
                <a:uLnTx/>
                <a:uFillTx/>
                <a:latin typeface="Calibri" panose="020F0502020204030204" pitchFamily="34" charset="0"/>
              </a:rPr>
              <a:t>igjen for å opne ein veg </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1" i="0" u="none" strike="noStrike" kern="0" cap="none" spc="0" normalizeH="0" baseline="0" noProof="0">
                <a:ln>
                  <a:noFill/>
                </a:ln>
                <a:solidFill>
                  <a:prstClr val="black"/>
                </a:solidFill>
                <a:effectLst/>
                <a:uLnTx/>
                <a:uFillTx/>
                <a:latin typeface="Calibri" panose="020F0502020204030204" pitchFamily="34" charset="0"/>
              </a:rPr>
              <a:t>inn i Himmelen.</a:t>
            </a:r>
          </a:p>
        </p:txBody>
      </p:sp>
      <p:sp>
        <p:nvSpPr>
          <p:cNvPr id="13" name="TekstSylinder 12">
            <a:extLst>
              <a:ext uri="{FF2B5EF4-FFF2-40B4-BE49-F238E27FC236}">
                <a16:creationId xmlns:a16="http://schemas.microsoft.com/office/drawing/2014/main" id="{10B8AC09-06E7-07F3-B6AA-802F199EB9AF}"/>
              </a:ext>
            </a:extLst>
          </p:cNvPr>
          <p:cNvSpPr txBox="1"/>
          <p:nvPr/>
        </p:nvSpPr>
        <p:spPr>
          <a:xfrm>
            <a:off x="2412299" y="1808821"/>
            <a:ext cx="1822899" cy="1938992"/>
          </a:xfrm>
          <a:prstGeom prst="rect">
            <a:avLst/>
          </a:prstGeom>
          <a:solidFill>
            <a:srgbClr val="FFFF99"/>
          </a:solidFill>
          <a:ln>
            <a:solidFill>
              <a:srgbClr val="FFFF99"/>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a:ea typeface="+mn-ea"/>
                <a:cs typeface="+mn-cs"/>
              </a:rPr>
              <a:t>Påske-</a:t>
            </a:r>
            <a:r>
              <a:rPr kumimoji="0" lang="nn-NO" sz="1200" b="1" i="0" u="none" strike="noStrike" kern="0" cap="none" spc="0" normalizeH="0" baseline="0" noProof="0" dirty="0" err="1">
                <a:ln>
                  <a:noFill/>
                </a:ln>
                <a:solidFill>
                  <a:prstClr val="black"/>
                </a:solidFill>
                <a:effectLst/>
                <a:uLnTx/>
                <a:uFillTx/>
                <a:latin typeface="Calibri"/>
                <a:ea typeface="+mn-ea"/>
                <a:cs typeface="+mn-cs"/>
              </a:rPr>
              <a:t>sang</a:t>
            </a:r>
            <a:r>
              <a:rPr kumimoji="0" lang="nn-NO" sz="1200" b="1" i="0" u="none" strike="noStrike" kern="0" cap="none" spc="0" normalizeH="0" baseline="0" noProof="0" dirty="0">
                <a:ln>
                  <a:noFill/>
                </a:ln>
                <a:solidFill>
                  <a:prstClr val="black"/>
                </a:solidFill>
                <a:effectLst/>
                <a:uLnTx/>
                <a:uFillTx/>
                <a:latin typeface="Calibri"/>
                <a:ea typeface="+mn-ea"/>
                <a:cs typeface="+mn-cs"/>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a:ea typeface="+mn-ea"/>
                <a:cs typeface="+mn-cs"/>
              </a:rPr>
              <a:t>På Golgata stod det eit kors. </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a:ea typeface="+mn-ea"/>
                <a:cs typeface="+mn-cs"/>
              </a:rPr>
              <a:t>Jesus hang på det korset.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a:ea typeface="+mn-ea"/>
                <a:cs typeface="+mn-cs"/>
              </a:rPr>
              <a:t>I hagen var det ei grav.</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a:ea typeface="+mn-ea"/>
                <a:cs typeface="+mn-cs"/>
              </a:rPr>
              <a:t>Jesus låg i den grava.</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a:ea typeface="+mn-ea"/>
                <a:cs typeface="+mn-cs"/>
              </a:rPr>
              <a:t>:/:Men korset var tomt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a:ea typeface="+mn-ea"/>
                <a:cs typeface="+mn-cs"/>
              </a:rPr>
              <a:t>Grava var tom.</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a:ea typeface="+mn-ea"/>
                <a:cs typeface="+mn-cs"/>
              </a:rPr>
              <a:t>Jesus stod opp og han lever:/:</a:t>
            </a:r>
            <a:endParaRPr kumimoji="0" lang="nb-NO" sz="1200" b="0" i="0" u="none" strike="noStrike" kern="0" cap="none" spc="0" normalizeH="0" baseline="0" noProof="0" dirty="0">
              <a:ln>
                <a:noFill/>
              </a:ln>
              <a:solidFill>
                <a:prstClr val="black"/>
              </a:solidFill>
              <a:effectLst/>
              <a:uLnTx/>
              <a:uFillTx/>
              <a:latin typeface="Calibri" panose="020F0502020204030204" pitchFamily="34" charset="0"/>
            </a:endParaRPr>
          </a:p>
        </p:txBody>
      </p:sp>
      <p:pic>
        <p:nvPicPr>
          <p:cNvPr id="16" name="Bilde 15">
            <a:extLst>
              <a:ext uri="{FF2B5EF4-FFF2-40B4-BE49-F238E27FC236}">
                <a16:creationId xmlns:a16="http://schemas.microsoft.com/office/drawing/2014/main" id="{F1B59D1C-E488-01D7-BA10-8EA7C0F457D8}"/>
              </a:ext>
            </a:extLst>
          </p:cNvPr>
          <p:cNvPicPr>
            <a:picLocks noChangeAspect="1"/>
          </p:cNvPicPr>
          <p:nvPr/>
        </p:nvPicPr>
        <p:blipFill>
          <a:blip r:embed="rId4"/>
          <a:stretch>
            <a:fillRect/>
          </a:stretch>
        </p:blipFill>
        <p:spPr>
          <a:xfrm>
            <a:off x="1391324" y="16985"/>
            <a:ext cx="1279411" cy="966268"/>
          </a:xfrm>
          <a:prstGeom prst="rect">
            <a:avLst/>
          </a:prstGeom>
        </p:spPr>
      </p:pic>
      <p:sp>
        <p:nvSpPr>
          <p:cNvPr id="12" name="TekstSylinder 11">
            <a:extLst>
              <a:ext uri="{FF2B5EF4-FFF2-40B4-BE49-F238E27FC236}">
                <a16:creationId xmlns:a16="http://schemas.microsoft.com/office/drawing/2014/main" id="{A8BCDD3D-29FC-4F2D-8D23-470914E9DBD8}"/>
              </a:ext>
            </a:extLst>
          </p:cNvPr>
          <p:cNvSpPr txBox="1"/>
          <p:nvPr/>
        </p:nvSpPr>
        <p:spPr>
          <a:xfrm>
            <a:off x="4744495" y="1376994"/>
            <a:ext cx="3061206"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14" name="Bilde 13">
            <a:extLst>
              <a:ext uri="{FF2B5EF4-FFF2-40B4-BE49-F238E27FC236}">
                <a16:creationId xmlns:a16="http://schemas.microsoft.com/office/drawing/2014/main" id="{A17D621E-5F56-51AC-3B2C-50C0C90A0AAB}"/>
              </a:ext>
            </a:extLst>
          </p:cNvPr>
          <p:cNvPicPr>
            <a:picLocks noChangeAspect="1"/>
          </p:cNvPicPr>
          <p:nvPr/>
        </p:nvPicPr>
        <p:blipFill>
          <a:blip r:embed="rId5"/>
          <a:stretch>
            <a:fillRect/>
          </a:stretch>
        </p:blipFill>
        <p:spPr>
          <a:xfrm>
            <a:off x="6946169" y="2308105"/>
            <a:ext cx="825152" cy="793142"/>
          </a:xfrm>
          <a:prstGeom prst="rect">
            <a:avLst/>
          </a:prstGeom>
        </p:spPr>
      </p:pic>
      <p:pic>
        <p:nvPicPr>
          <p:cNvPr id="15" name="Bilde 14">
            <a:extLst>
              <a:ext uri="{FF2B5EF4-FFF2-40B4-BE49-F238E27FC236}">
                <a16:creationId xmlns:a16="http://schemas.microsoft.com/office/drawing/2014/main" id="{A93214C4-7C53-90E9-CD11-3D08869DBC51}"/>
              </a:ext>
            </a:extLst>
          </p:cNvPr>
          <p:cNvPicPr>
            <a:picLocks noChangeAspect="1"/>
          </p:cNvPicPr>
          <p:nvPr/>
        </p:nvPicPr>
        <p:blipFill>
          <a:blip r:embed="rId6"/>
          <a:stretch>
            <a:fillRect/>
          </a:stretch>
        </p:blipFill>
        <p:spPr>
          <a:xfrm>
            <a:off x="5649903" y="2316348"/>
            <a:ext cx="1242589" cy="793142"/>
          </a:xfrm>
          <a:prstGeom prst="rect">
            <a:avLst/>
          </a:prstGeom>
        </p:spPr>
      </p:pic>
      <p:pic>
        <p:nvPicPr>
          <p:cNvPr id="19" name="Bilde 18">
            <a:extLst>
              <a:ext uri="{FF2B5EF4-FFF2-40B4-BE49-F238E27FC236}">
                <a16:creationId xmlns:a16="http://schemas.microsoft.com/office/drawing/2014/main" id="{CAB6B447-AA85-C0D4-8454-271778F3F679}"/>
              </a:ext>
            </a:extLst>
          </p:cNvPr>
          <p:cNvPicPr>
            <a:picLocks noChangeAspect="1"/>
          </p:cNvPicPr>
          <p:nvPr/>
        </p:nvPicPr>
        <p:blipFill>
          <a:blip r:embed="rId7"/>
          <a:stretch>
            <a:fillRect/>
          </a:stretch>
        </p:blipFill>
        <p:spPr>
          <a:xfrm>
            <a:off x="4812850" y="2316348"/>
            <a:ext cx="791454" cy="791454"/>
          </a:xfrm>
          <a:prstGeom prst="rect">
            <a:avLst/>
          </a:prstGeom>
        </p:spPr>
      </p:pic>
      <p:pic>
        <p:nvPicPr>
          <p:cNvPr id="25" name="Bilde 24">
            <a:extLst>
              <a:ext uri="{FF2B5EF4-FFF2-40B4-BE49-F238E27FC236}">
                <a16:creationId xmlns:a16="http://schemas.microsoft.com/office/drawing/2014/main" id="{2C1BA278-71A5-7570-FB20-76CD7FEB86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242" y="6377183"/>
            <a:ext cx="3803336" cy="323455"/>
          </a:xfrm>
          <a:prstGeom prst="rect">
            <a:avLst/>
          </a:prstGeom>
        </p:spPr>
      </p:pic>
    </p:spTree>
    <p:extLst>
      <p:ext uri="{BB962C8B-B14F-4D97-AF65-F5344CB8AC3E}">
        <p14:creationId xmlns:p14="http://schemas.microsoft.com/office/powerpoint/2010/main" val="1194932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17</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3311516166"/>
              </p:ext>
            </p:extLst>
          </p:nvPr>
        </p:nvGraphicFramePr>
        <p:xfrm>
          <a:off x="738909" y="990790"/>
          <a:ext cx="10955048" cy="512572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dirty="0"/>
                        <a:t>9</a:t>
                      </a:r>
                    </a:p>
                  </a:txBody>
                  <a:tcPr/>
                </a:tc>
                <a:tc>
                  <a:txBody>
                    <a:bodyPr/>
                    <a:lstStyle/>
                    <a:p>
                      <a:pPr algn="r"/>
                      <a:endParaRPr lang="nn-NO" dirty="0"/>
                    </a:p>
                    <a:p>
                      <a:pPr algn="r"/>
                      <a:endParaRPr lang="nn-NO" dirty="0"/>
                    </a:p>
                  </a:txBody>
                  <a:tcPr/>
                </a:tc>
                <a:tc>
                  <a:txBody>
                    <a:bodyPr/>
                    <a:lstStyle/>
                    <a:p>
                      <a:pPr algn="r"/>
                      <a:endParaRPr lang="nn-NO" dirty="0"/>
                    </a:p>
                  </a:txBody>
                  <a:tcPr/>
                </a:tc>
                <a:tc>
                  <a:txBody>
                    <a:bodyPr/>
                    <a:lstStyle/>
                    <a:p>
                      <a:pPr algn="r"/>
                      <a:endParaRPr lang="nn-NO" dirty="0"/>
                    </a:p>
                  </a:txBody>
                  <a:tcPr/>
                </a:tc>
                <a:tc>
                  <a:txBody>
                    <a:bodyPr/>
                    <a:lstStyle/>
                    <a:p>
                      <a:pPr algn="r"/>
                      <a:endParaRPr lang="nn-NO" dirty="0"/>
                    </a:p>
                  </a:txBody>
                  <a:tcPr/>
                </a:tc>
                <a:tc>
                  <a:txBody>
                    <a:bodyPr/>
                    <a:lstStyle/>
                    <a:p>
                      <a:pPr algn="r"/>
                      <a:endParaRPr lang="nn-NO" dirty="0"/>
                    </a:p>
                  </a:txBody>
                  <a:tcPr/>
                </a:tc>
                <a:tc>
                  <a:txBody>
                    <a:bodyPr/>
                    <a:lstStyle/>
                    <a:p>
                      <a:pPr algn="r"/>
                      <a:endParaRPr lang="nn-NO" dirty="0"/>
                    </a:p>
                  </a:txBody>
                  <a:tcPr/>
                </a:tc>
                <a:tc>
                  <a:txBody>
                    <a:bodyPr/>
                    <a:lstStyle/>
                    <a:p>
                      <a:pPr algn="r"/>
                      <a:r>
                        <a:rPr lang="nn-NO" dirty="0">
                          <a:solidFill>
                            <a:srgbClr val="FF0000"/>
                          </a:solidFill>
                        </a:rPr>
                        <a:t>1</a:t>
                      </a:r>
                    </a:p>
                  </a:txBody>
                  <a:tcPr/>
                </a:tc>
                <a:extLst>
                  <a:ext uri="{0D108BD9-81ED-4DB2-BD59-A6C34878D82A}">
                    <a16:rowId xmlns:a16="http://schemas.microsoft.com/office/drawing/2014/main" val="1597852842"/>
                  </a:ext>
                </a:extLst>
              </a:tr>
              <a:tr h="370840">
                <a:tc>
                  <a:txBody>
                    <a:bodyPr/>
                    <a:lstStyle/>
                    <a:p>
                      <a:pPr algn="ctr"/>
                      <a:r>
                        <a:rPr lang="nn-NO" sz="2400" b="1"/>
                        <a:t>10</a:t>
                      </a:r>
                    </a:p>
                  </a:txBody>
                  <a:tcPr/>
                </a:tc>
                <a:tc>
                  <a:txBody>
                    <a:bodyPr/>
                    <a:lstStyle/>
                    <a:p>
                      <a:pPr algn="r"/>
                      <a:r>
                        <a:rPr lang="nn-NO"/>
                        <a:t>2</a:t>
                      </a:r>
                    </a:p>
                    <a:p>
                      <a:pPr algn="r"/>
                      <a:endParaRPr lang="nn-NO"/>
                    </a:p>
                  </a:txBody>
                  <a:tcPr/>
                </a:tc>
                <a:tc>
                  <a:txBody>
                    <a:bodyPr/>
                    <a:lstStyle/>
                    <a:p>
                      <a:pPr algn="r"/>
                      <a:r>
                        <a:rPr lang="nn-NO"/>
                        <a:t>3</a:t>
                      </a:r>
                    </a:p>
                  </a:txBody>
                  <a:tcPr/>
                </a:tc>
                <a:tc>
                  <a:txBody>
                    <a:bodyPr/>
                    <a:lstStyle/>
                    <a:p>
                      <a:pPr algn="r"/>
                      <a:r>
                        <a:rPr lang="nn-NO"/>
                        <a:t>4</a:t>
                      </a:r>
                    </a:p>
                  </a:txBody>
                  <a:tcPr/>
                </a:tc>
                <a:tc>
                  <a:txBody>
                    <a:bodyPr/>
                    <a:lstStyle/>
                    <a:p>
                      <a:pPr algn="r"/>
                      <a:r>
                        <a:rPr lang="nn-NO"/>
                        <a:t>5</a:t>
                      </a:r>
                    </a:p>
                  </a:txBody>
                  <a:tcPr/>
                </a:tc>
                <a:tc>
                  <a:txBody>
                    <a:bodyPr/>
                    <a:lstStyle/>
                    <a:p>
                      <a:pPr algn="r"/>
                      <a:r>
                        <a:rPr lang="nn-NO"/>
                        <a:t>6</a:t>
                      </a:r>
                    </a:p>
                  </a:txBody>
                  <a:tcPr/>
                </a:tc>
                <a:tc>
                  <a:txBody>
                    <a:bodyPr/>
                    <a:lstStyle/>
                    <a:p>
                      <a:pPr algn="r"/>
                      <a:r>
                        <a:rPr lang="nn-NO"/>
                        <a:t>7</a:t>
                      </a:r>
                    </a:p>
                  </a:txBody>
                  <a:tcPr/>
                </a:tc>
                <a:tc>
                  <a:txBody>
                    <a:bodyPr/>
                    <a:lstStyle/>
                    <a:p>
                      <a:pPr algn="r"/>
                      <a:r>
                        <a:rPr lang="nn-NO">
                          <a:solidFill>
                            <a:srgbClr val="FF0000"/>
                          </a:solidFill>
                        </a:rPr>
                        <a:t>8</a:t>
                      </a:r>
                    </a:p>
                  </a:txBody>
                  <a:tcPr/>
                </a:tc>
                <a:extLst>
                  <a:ext uri="{0D108BD9-81ED-4DB2-BD59-A6C34878D82A}">
                    <a16:rowId xmlns:a16="http://schemas.microsoft.com/office/drawing/2014/main" val="1309529640"/>
                  </a:ext>
                </a:extLst>
              </a:tr>
              <a:tr h="370840">
                <a:tc>
                  <a:txBody>
                    <a:bodyPr/>
                    <a:lstStyle/>
                    <a:p>
                      <a:pPr algn="ctr"/>
                      <a:r>
                        <a:rPr lang="nn-NO" sz="2400" b="1"/>
                        <a:t>11</a:t>
                      </a:r>
                    </a:p>
                  </a:txBody>
                  <a:tcPr/>
                </a:tc>
                <a:tc>
                  <a:txBody>
                    <a:bodyPr/>
                    <a:lstStyle/>
                    <a:p>
                      <a:pPr algn="r"/>
                      <a:r>
                        <a:rPr lang="nn-NO"/>
                        <a:t>9</a:t>
                      </a:r>
                    </a:p>
                    <a:p>
                      <a:pPr algn="r"/>
                      <a:endParaRPr lang="nn-NO"/>
                    </a:p>
                  </a:txBody>
                  <a:tcPr/>
                </a:tc>
                <a:tc>
                  <a:txBody>
                    <a:bodyPr/>
                    <a:lstStyle/>
                    <a:p>
                      <a:pPr algn="r"/>
                      <a:r>
                        <a:rPr lang="nn-NO"/>
                        <a:t>10</a:t>
                      </a:r>
                    </a:p>
                    <a:p>
                      <a:pPr algn="r"/>
                      <a:r>
                        <a:rPr lang="nn-NO" sz="1200"/>
                        <a:t>Den nasjonale barnehagedagen</a:t>
                      </a:r>
                    </a:p>
                  </a:txBody>
                  <a:tcPr/>
                </a:tc>
                <a:tc>
                  <a:txBody>
                    <a:bodyPr/>
                    <a:lstStyle/>
                    <a:p>
                      <a:pPr algn="r"/>
                      <a:r>
                        <a:rPr lang="nn-NO"/>
                        <a:t>11</a:t>
                      </a:r>
                    </a:p>
                  </a:txBody>
                  <a:tcPr/>
                </a:tc>
                <a:tc>
                  <a:txBody>
                    <a:bodyPr/>
                    <a:lstStyle/>
                    <a:p>
                      <a:pPr algn="r"/>
                      <a:r>
                        <a:rPr lang="nn-NO"/>
                        <a:t>12</a:t>
                      </a:r>
                    </a:p>
                  </a:txBody>
                  <a:tcPr/>
                </a:tc>
                <a:tc>
                  <a:txBody>
                    <a:bodyPr/>
                    <a:lstStyle/>
                    <a:p>
                      <a:pPr algn="r"/>
                      <a:r>
                        <a:rPr lang="nn-NO"/>
                        <a:t>13</a:t>
                      </a:r>
                    </a:p>
                  </a:txBody>
                  <a:tcPr/>
                </a:tc>
                <a:tc>
                  <a:txBody>
                    <a:bodyPr/>
                    <a:lstStyle/>
                    <a:p>
                      <a:pPr algn="r"/>
                      <a:r>
                        <a:rPr lang="nn-NO"/>
                        <a:t>14</a:t>
                      </a:r>
                    </a:p>
                  </a:txBody>
                  <a:tcPr/>
                </a:tc>
                <a:tc>
                  <a:txBody>
                    <a:bodyPr/>
                    <a:lstStyle/>
                    <a:p>
                      <a:pPr algn="r"/>
                      <a:r>
                        <a:rPr lang="nn-NO">
                          <a:solidFill>
                            <a:srgbClr val="FF0000"/>
                          </a:solidFill>
                        </a:rPr>
                        <a:t>15</a:t>
                      </a:r>
                    </a:p>
                  </a:txBody>
                  <a:tcPr/>
                </a:tc>
                <a:extLst>
                  <a:ext uri="{0D108BD9-81ED-4DB2-BD59-A6C34878D82A}">
                    <a16:rowId xmlns:a16="http://schemas.microsoft.com/office/drawing/2014/main" val="4080204416"/>
                  </a:ext>
                </a:extLst>
              </a:tr>
              <a:tr h="370840">
                <a:tc>
                  <a:txBody>
                    <a:bodyPr/>
                    <a:lstStyle/>
                    <a:p>
                      <a:pPr algn="ctr"/>
                      <a:r>
                        <a:rPr lang="nn-NO" sz="2400" b="1"/>
                        <a:t>12</a:t>
                      </a:r>
                    </a:p>
                  </a:txBody>
                  <a:tcPr/>
                </a:tc>
                <a:tc>
                  <a:txBody>
                    <a:bodyPr/>
                    <a:lstStyle/>
                    <a:p>
                      <a:pPr algn="r"/>
                      <a:r>
                        <a:rPr lang="nn-NO"/>
                        <a:t>16</a:t>
                      </a:r>
                    </a:p>
                    <a:p>
                      <a:pPr algn="r"/>
                      <a:endParaRPr lang="nn-NO"/>
                    </a:p>
                  </a:txBody>
                  <a:tcPr/>
                </a:tc>
                <a:tc>
                  <a:txBody>
                    <a:bodyPr/>
                    <a:lstStyle/>
                    <a:p>
                      <a:pPr algn="r"/>
                      <a:r>
                        <a:rPr lang="nn-NO"/>
                        <a:t>17</a:t>
                      </a:r>
                    </a:p>
                  </a:txBody>
                  <a:tcPr/>
                </a:tc>
                <a:tc>
                  <a:txBody>
                    <a:bodyPr/>
                    <a:lstStyle/>
                    <a:p>
                      <a:pPr algn="r"/>
                      <a:r>
                        <a:rPr lang="nn-NO"/>
                        <a:t>18</a:t>
                      </a:r>
                    </a:p>
                  </a:txBody>
                  <a:tcPr/>
                </a:tc>
                <a:tc>
                  <a:txBody>
                    <a:bodyPr/>
                    <a:lstStyle/>
                    <a:p>
                      <a:pPr algn="r"/>
                      <a:r>
                        <a:rPr lang="nn-NO"/>
                        <a:t>19</a:t>
                      </a:r>
                    </a:p>
                  </a:txBody>
                  <a:tcPr/>
                </a:tc>
                <a:tc>
                  <a:txBody>
                    <a:bodyPr/>
                    <a:lstStyle/>
                    <a:p>
                      <a:pPr algn="r"/>
                      <a:r>
                        <a:rPr lang="nn-NO"/>
                        <a:t>20</a:t>
                      </a:r>
                    </a:p>
                  </a:txBody>
                  <a:tcPr/>
                </a:tc>
                <a:tc>
                  <a:txBody>
                    <a:bodyPr/>
                    <a:lstStyle/>
                    <a:p>
                      <a:pPr algn="r"/>
                      <a:r>
                        <a:rPr lang="nn-NO"/>
                        <a:t>21</a:t>
                      </a:r>
                    </a:p>
                  </a:txBody>
                  <a:tcPr/>
                </a:tc>
                <a:tc>
                  <a:txBody>
                    <a:bodyPr/>
                    <a:lstStyle/>
                    <a:p>
                      <a:pPr algn="r"/>
                      <a:r>
                        <a:rPr lang="nn-NO">
                          <a:solidFill>
                            <a:srgbClr val="FF0000"/>
                          </a:solidFill>
                        </a:rPr>
                        <a:t>22</a:t>
                      </a:r>
                    </a:p>
                  </a:txBody>
                  <a:tcPr/>
                </a:tc>
                <a:extLst>
                  <a:ext uri="{0D108BD9-81ED-4DB2-BD59-A6C34878D82A}">
                    <a16:rowId xmlns:a16="http://schemas.microsoft.com/office/drawing/2014/main" val="709284768"/>
                  </a:ext>
                </a:extLst>
              </a:tr>
              <a:tr h="370840">
                <a:tc>
                  <a:txBody>
                    <a:bodyPr/>
                    <a:lstStyle/>
                    <a:p>
                      <a:pPr algn="ctr"/>
                      <a:r>
                        <a:rPr lang="nn-NO" sz="2400" b="1"/>
                        <a:t>13</a:t>
                      </a:r>
                    </a:p>
                  </a:txBody>
                  <a:tcPr/>
                </a:tc>
                <a:tc>
                  <a:txBody>
                    <a:bodyPr/>
                    <a:lstStyle/>
                    <a:p>
                      <a:pPr algn="r"/>
                      <a:r>
                        <a:rPr lang="nn-NO"/>
                        <a:t>23</a:t>
                      </a:r>
                    </a:p>
                    <a:p>
                      <a:pPr algn="r"/>
                      <a:endParaRPr lang="nn-NO"/>
                    </a:p>
                  </a:txBody>
                  <a:tcPr/>
                </a:tc>
                <a:tc>
                  <a:txBody>
                    <a:bodyPr/>
                    <a:lstStyle/>
                    <a:p>
                      <a:pPr algn="r"/>
                      <a:r>
                        <a:rPr lang="nn-NO"/>
                        <a:t>24</a:t>
                      </a:r>
                    </a:p>
                    <a:p>
                      <a:pPr algn="r"/>
                      <a:endParaRPr lang="nn-NO"/>
                    </a:p>
                  </a:txBody>
                  <a:tcPr/>
                </a:tc>
                <a:tc>
                  <a:txBody>
                    <a:bodyPr/>
                    <a:lstStyle/>
                    <a:p>
                      <a:pPr algn="r"/>
                      <a:r>
                        <a:rPr lang="nn-NO" dirty="0"/>
                        <a:t>25</a:t>
                      </a:r>
                    </a:p>
                    <a:p>
                      <a:pPr marL="0" marR="0" lvl="0" indent="0" algn="r" defTabSz="914400" rtl="0" eaLnBrk="1" fontAlgn="auto" latinLnBrk="0" hangingPunct="1">
                        <a:lnSpc>
                          <a:spcPct val="100000"/>
                        </a:lnSpc>
                        <a:spcBef>
                          <a:spcPts val="0"/>
                        </a:spcBef>
                        <a:spcAft>
                          <a:spcPts val="0"/>
                        </a:spcAft>
                        <a:buClrTx/>
                        <a:buSzTx/>
                        <a:buFontTx/>
                        <a:buNone/>
                        <a:tabLst/>
                        <a:defRPr/>
                      </a:pPr>
                      <a:r>
                        <a:rPr lang="nn-NO" sz="1200" dirty="0"/>
                        <a:t>Påskefrukost for foreldre i barnehagen</a:t>
                      </a:r>
                    </a:p>
                  </a:txBody>
                  <a:tcPr/>
                </a:tc>
                <a:tc>
                  <a:txBody>
                    <a:bodyPr/>
                    <a:lstStyle/>
                    <a:p>
                      <a:pPr algn="r"/>
                      <a:r>
                        <a:rPr lang="nn-NO"/>
                        <a:t>26</a:t>
                      </a:r>
                    </a:p>
                  </a:txBody>
                  <a:tcPr/>
                </a:tc>
                <a:tc>
                  <a:txBody>
                    <a:bodyPr/>
                    <a:lstStyle/>
                    <a:p>
                      <a:pPr algn="r"/>
                      <a:r>
                        <a:rPr lang="nn-NO"/>
                        <a:t>27</a:t>
                      </a:r>
                    </a:p>
                  </a:txBody>
                  <a:tcPr/>
                </a:tc>
                <a:tc>
                  <a:txBody>
                    <a:bodyPr/>
                    <a:lstStyle/>
                    <a:p>
                      <a:pPr algn="r"/>
                      <a:r>
                        <a:rPr lang="nn-NO"/>
                        <a:t>28</a:t>
                      </a:r>
                    </a:p>
                  </a:txBody>
                  <a:tcPr/>
                </a:tc>
                <a:tc>
                  <a:txBody>
                    <a:bodyPr/>
                    <a:lstStyle/>
                    <a:p>
                      <a:pPr algn="r"/>
                      <a:r>
                        <a:rPr lang="nn-NO">
                          <a:solidFill>
                            <a:srgbClr val="FF0000"/>
                          </a:solidFill>
                        </a:rPr>
                        <a:t>29</a:t>
                      </a:r>
                    </a:p>
                  </a:txBody>
                  <a:tcPr/>
                </a:tc>
                <a:extLst>
                  <a:ext uri="{0D108BD9-81ED-4DB2-BD59-A6C34878D82A}">
                    <a16:rowId xmlns:a16="http://schemas.microsoft.com/office/drawing/2014/main" val="2229723949"/>
                  </a:ext>
                </a:extLst>
              </a:tr>
              <a:tr h="370840">
                <a:tc>
                  <a:txBody>
                    <a:bodyPr/>
                    <a:lstStyle/>
                    <a:p>
                      <a:pPr algn="ctr"/>
                      <a:r>
                        <a:rPr lang="nn-NO" sz="2400" b="1"/>
                        <a:t>14</a:t>
                      </a:r>
                    </a:p>
                    <a:p>
                      <a:pPr algn="ctr"/>
                      <a:r>
                        <a:rPr lang="nn-NO" sz="1200" b="1"/>
                        <a:t>Påske:</a:t>
                      </a:r>
                    </a:p>
                    <a:p>
                      <a:pPr algn="ctr"/>
                      <a:r>
                        <a:rPr lang="nn-NO" sz="1200" b="0">
                          <a:solidFill>
                            <a:srgbClr val="FF0000"/>
                          </a:solidFill>
                        </a:rPr>
                        <a:t>Barnehagen er stengt heile veka</a:t>
                      </a:r>
                      <a:endParaRPr lang="nn-NO" sz="2400" b="1">
                        <a:solidFill>
                          <a:srgbClr val="FF0000"/>
                        </a:solidFill>
                      </a:endParaRPr>
                    </a:p>
                    <a:p>
                      <a:pPr algn="ctr"/>
                      <a:endParaRPr lang="nn-NO" sz="1200" b="0">
                        <a:solidFill>
                          <a:srgbClr val="FF0000"/>
                        </a:solidFill>
                      </a:endParaRPr>
                    </a:p>
                  </a:txBody>
                  <a:tcPr/>
                </a:tc>
                <a:tc>
                  <a:txBody>
                    <a:bodyPr/>
                    <a:lstStyle/>
                    <a:p>
                      <a:pPr algn="r"/>
                      <a:r>
                        <a:rPr lang="nn-NO"/>
                        <a:t>30</a:t>
                      </a:r>
                    </a:p>
                  </a:txBody>
                  <a:tcPr>
                    <a:solidFill>
                      <a:srgbClr val="FFC000"/>
                    </a:solidFill>
                  </a:tcPr>
                </a:tc>
                <a:tc>
                  <a:txBody>
                    <a:bodyPr/>
                    <a:lstStyle/>
                    <a:p>
                      <a:pPr algn="r"/>
                      <a:r>
                        <a:rPr lang="nn-NO"/>
                        <a:t>31</a:t>
                      </a:r>
                    </a:p>
                  </a:txBody>
                  <a:tcPr>
                    <a:solidFill>
                      <a:srgbClr val="FFC000"/>
                    </a:solidFill>
                  </a:tcPr>
                </a:tc>
                <a:tc>
                  <a:txBody>
                    <a:bodyPr/>
                    <a:lstStyle/>
                    <a:p>
                      <a:pPr algn="r"/>
                      <a:endParaRPr lang="nn-NO"/>
                    </a:p>
                  </a:txBody>
                  <a:tcPr>
                    <a:solidFill>
                      <a:srgbClr val="FFC000"/>
                    </a:solidFill>
                  </a:tcPr>
                </a:tc>
                <a:tc>
                  <a:txBody>
                    <a:bodyPr/>
                    <a:lstStyle/>
                    <a:p>
                      <a:pPr algn="r"/>
                      <a:endParaRPr lang="nn-NO"/>
                    </a:p>
                  </a:txBody>
                  <a:tcPr>
                    <a:solidFill>
                      <a:srgbClr val="FFC000"/>
                    </a:solidFill>
                  </a:tcPr>
                </a:tc>
                <a:tc>
                  <a:txBody>
                    <a:bodyPr/>
                    <a:lstStyle/>
                    <a:p>
                      <a:pPr algn="r"/>
                      <a:endParaRPr lang="nn-NO"/>
                    </a:p>
                  </a:txBody>
                  <a:tcPr>
                    <a:solidFill>
                      <a:srgbClr val="FFC000"/>
                    </a:solidFill>
                  </a:tcPr>
                </a:tc>
                <a:tc>
                  <a:txBody>
                    <a:bodyPr/>
                    <a:lstStyle/>
                    <a:p>
                      <a:pPr algn="r"/>
                      <a:endParaRPr lang="nn-NO"/>
                    </a:p>
                  </a:txBody>
                  <a:tcPr>
                    <a:solidFill>
                      <a:srgbClr val="FFC000"/>
                    </a:solidFill>
                  </a:tcPr>
                </a:tc>
                <a:tc>
                  <a:txBody>
                    <a:bodyPr/>
                    <a:lstStyle/>
                    <a:p>
                      <a:pPr algn="r"/>
                      <a:endParaRPr lang="nn-NO" dirty="0"/>
                    </a:p>
                  </a:txBody>
                  <a:tcPr>
                    <a:solidFill>
                      <a:srgbClr val="FFC000"/>
                    </a:solidFill>
                  </a:tcPr>
                </a:tc>
                <a:extLst>
                  <a:ext uri="{0D108BD9-81ED-4DB2-BD59-A6C34878D82A}">
                    <a16:rowId xmlns:a16="http://schemas.microsoft.com/office/drawing/2014/main" val="3711587658"/>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5085562" y="406015"/>
            <a:ext cx="2020874" cy="584775"/>
          </a:xfrm>
          <a:prstGeom prst="rect">
            <a:avLst/>
          </a:prstGeom>
          <a:noFill/>
        </p:spPr>
        <p:txBody>
          <a:bodyPr wrap="none" rtlCol="0">
            <a:spAutoFit/>
          </a:bodyPr>
          <a:lstStyle/>
          <a:p>
            <a:r>
              <a:rPr lang="nn-NO" sz="3200"/>
              <a:t>Mars 2026</a:t>
            </a:r>
          </a:p>
        </p:txBody>
      </p:sp>
      <p:pic>
        <p:nvPicPr>
          <p:cNvPr id="6" name="Bilde 5">
            <a:extLst>
              <a:ext uri="{FF2B5EF4-FFF2-40B4-BE49-F238E27FC236}">
                <a16:creationId xmlns:a16="http://schemas.microsoft.com/office/drawing/2014/main" id="{524214BB-9119-55C8-5776-975ACB7F3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242" y="6377183"/>
            <a:ext cx="3803336" cy="323455"/>
          </a:xfrm>
          <a:prstGeom prst="rect">
            <a:avLst/>
          </a:prstGeom>
        </p:spPr>
      </p:pic>
    </p:spTree>
    <p:extLst>
      <p:ext uri="{BB962C8B-B14F-4D97-AF65-F5344CB8AC3E}">
        <p14:creationId xmlns:p14="http://schemas.microsoft.com/office/powerpoint/2010/main" val="120791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18</a:t>
            </a:fld>
            <a:endParaRPr lang="nn-NO"/>
          </a:p>
        </p:txBody>
      </p:sp>
      <p:sp>
        <p:nvSpPr>
          <p:cNvPr id="6" name="Ellipse 5">
            <a:extLst>
              <a:ext uri="{FF2B5EF4-FFF2-40B4-BE49-F238E27FC236}">
                <a16:creationId xmlns:a16="http://schemas.microsoft.com/office/drawing/2014/main" id="{EDAEC65A-4868-1A83-6702-6D9629715D0D}"/>
              </a:ext>
            </a:extLst>
          </p:cNvPr>
          <p:cNvSpPr/>
          <p:nvPr/>
        </p:nvSpPr>
        <p:spPr>
          <a:xfrm>
            <a:off x="2997200" y="130446"/>
            <a:ext cx="1910080" cy="1831272"/>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7" name="TekstSylinder 6">
            <a:extLst>
              <a:ext uri="{FF2B5EF4-FFF2-40B4-BE49-F238E27FC236}">
                <a16:creationId xmlns:a16="http://schemas.microsoft.com/office/drawing/2014/main" id="{75AD03AC-0055-B908-BDC9-E2DAC04FC8B4}"/>
              </a:ext>
            </a:extLst>
          </p:cNvPr>
          <p:cNvSpPr txBox="1"/>
          <p:nvPr/>
        </p:nvSpPr>
        <p:spPr>
          <a:xfrm>
            <a:off x="5237431" y="130445"/>
            <a:ext cx="1725152"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April 2026</a:t>
            </a:r>
          </a:p>
        </p:txBody>
      </p:sp>
      <p:sp>
        <p:nvSpPr>
          <p:cNvPr id="8" name="TekstSylinder 7">
            <a:extLst>
              <a:ext uri="{FF2B5EF4-FFF2-40B4-BE49-F238E27FC236}">
                <a16:creationId xmlns:a16="http://schemas.microsoft.com/office/drawing/2014/main" id="{A84B1FF7-0FC9-24C0-91D3-E18165DA3DE4}"/>
              </a:ext>
            </a:extLst>
          </p:cNvPr>
          <p:cNvSpPr txBox="1"/>
          <p:nvPr/>
        </p:nvSpPr>
        <p:spPr>
          <a:xfrm>
            <a:off x="5490668" y="2713820"/>
            <a:ext cx="4010067" cy="3539430"/>
          </a:xfrm>
          <a:prstGeom prst="rect">
            <a:avLst/>
          </a:prstGeom>
          <a:noFill/>
          <a:ln>
            <a:solidFill>
              <a:srgbClr val="FFFF00"/>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2000" b="1" i="0" u="none" strike="noStrike" kern="0" cap="none" spc="0" normalizeH="0" baseline="0" noProof="0">
                <a:ln>
                  <a:noFill/>
                </a:ln>
                <a:solidFill>
                  <a:srgbClr val="4BACC6">
                    <a:lumMod val="75000"/>
                  </a:srgbClr>
                </a:solidFill>
                <a:effectLst/>
                <a:uLnTx/>
                <a:uFillTx/>
                <a:latin typeface="Dreaming Outloud Pro" panose="03050502040302030504" pitchFamily="66" charset="0"/>
                <a:cs typeface="Dreaming Outloud Pro" panose="03050502040302030504" pitchFamily="66" charset="0"/>
              </a:rPr>
              <a:t>Språk, leik og vennskap</a:t>
            </a:r>
            <a:endParaRPr kumimoji="0" lang="nb-NO" sz="1200" b="1"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err="1">
                <a:ln>
                  <a:noFill/>
                </a:ln>
                <a:solidFill>
                  <a:srgbClr val="4BACC6">
                    <a:lumMod val="75000"/>
                  </a:srgbClr>
                </a:solidFill>
                <a:effectLst/>
                <a:uLnTx/>
                <a:uFillTx/>
                <a:latin typeface="Calibri" panose="020F0502020204030204" pitchFamily="34" charset="0"/>
              </a:rPr>
              <a:t>Vaksenrolla</a:t>
            </a: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 </a:t>
            </a:r>
            <a:r>
              <a:rPr kumimoji="0" lang="nb-NO" sz="1200" b="0" i="0" u="none" strike="noStrike" kern="0" cap="none" spc="0" normalizeH="0" baseline="0" noProof="0">
                <a:ln>
                  <a:noFill/>
                </a:ln>
                <a:solidFill>
                  <a:srgbClr val="4BACC6">
                    <a:lumMod val="75000"/>
                  </a:srgbClr>
                </a:solidFill>
                <a:effectLst/>
                <a:uLnTx/>
                <a:uFillTx/>
                <a:latin typeface="Calibri" panose="020F0502020204030204" pitchFamily="34" charset="0"/>
              </a:rPr>
              <a:t> </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Å vente på tur kan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vere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frustrerande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og er ofte ei kilde til konflikt. Med mange barn samla er det å vente på tur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ein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stor del av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kvardagen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Du som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vaksen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må lage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tydelege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avtalar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med barna om kva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reglar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som gjeld kvar gong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ein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må vente på tur.</a:t>
            </a: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Foreldretips:</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Ver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åpen, positiv og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lyttande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a:ln>
                  <a:noFill/>
                </a:ln>
                <a:solidFill>
                  <a:prstClr val="black"/>
                </a:solidFill>
                <a:effectLst/>
                <a:uLnTx/>
                <a:uFillTx/>
                <a:latin typeface="Calibri" panose="020F0502020204030204" pitchFamily="34" charset="0"/>
              </a:rPr>
              <a:t>Det kan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vere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vanskeleg</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fortelje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til andre at barnet ditt er ålene og treng venner. Det kan også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vere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vanskeleg</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vere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åpen om at ditt barn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plagar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eller stenger andre ute. Unngå å bruke ord som «mobber» og «mobbeoffer». Ofte er situasjonen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meir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uklar og komplisert enn vi først trur. Vis at du er åpen og forstår – då blir det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lettare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for andre å fortelle og for deg å hjelpe. Mobbing er handlingsmønstre som kan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endrast</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med støtte og hjelp frå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vaksne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a:t>
            </a:r>
          </a:p>
        </p:txBody>
      </p:sp>
      <p:sp>
        <p:nvSpPr>
          <p:cNvPr id="9" name="TekstSylinder 8">
            <a:extLst>
              <a:ext uri="{FF2B5EF4-FFF2-40B4-BE49-F238E27FC236}">
                <a16:creationId xmlns:a16="http://schemas.microsoft.com/office/drawing/2014/main" id="{6CEA854C-09B8-9F10-D8B2-59B956F01CC8}"/>
              </a:ext>
            </a:extLst>
          </p:cNvPr>
          <p:cNvSpPr txBox="1"/>
          <p:nvPr/>
        </p:nvSpPr>
        <p:spPr>
          <a:xfrm>
            <a:off x="9579486" y="3845379"/>
            <a:ext cx="2421098" cy="1392689"/>
          </a:xfrm>
          <a:prstGeom prst="rect">
            <a:avLst/>
          </a:prstGeom>
          <a:noFill/>
          <a:ln w="76200">
            <a:solidFill>
              <a:srgbClr val="C00000"/>
            </a:solidFill>
          </a:ln>
        </p:spPr>
        <p:txBody>
          <a:bodyPr wrap="square" rtlCol="0">
            <a:spAutoFit/>
          </a:bodyPr>
          <a:lstStyle/>
          <a:p>
            <a:pPr eaLnBrk="0" fontAlgn="base" hangingPunct="0">
              <a:spcBef>
                <a:spcPct val="0"/>
              </a:spcBef>
              <a:spcAft>
                <a:spcPct val="0"/>
              </a:spcAft>
            </a:pPr>
            <a:r>
              <a:rPr lang="nn-NO" sz="1100" b="1" dirty="0">
                <a:solidFill>
                  <a:srgbClr val="C00000"/>
                </a:solidFill>
                <a:latin typeface="Calibri" panose="020F0502020204030204" pitchFamily="34" charset="0"/>
              </a:rPr>
              <a:t>Viktig informasjon i april:</a:t>
            </a:r>
          </a:p>
          <a:p>
            <a:pPr marL="171450" indent="-171450" eaLnBrk="0" fontAlgn="base" hangingPunct="0">
              <a:spcBef>
                <a:spcPct val="0"/>
              </a:spcBef>
              <a:spcAft>
                <a:spcPct val="0"/>
              </a:spcAft>
              <a:buFont typeface="Arial" panose="020B0604020202020204" pitchFamily="34" charset="0"/>
              <a:buChar char="•"/>
            </a:pPr>
            <a:r>
              <a:rPr lang="nn-NO" sz="1050" dirty="0">
                <a:solidFill>
                  <a:prstClr val="black"/>
                </a:solidFill>
                <a:latin typeface="Calibri" panose="020F0502020204030204" pitchFamily="34" charset="0"/>
              </a:rPr>
              <a:t>9. april – Barnehageleirdag for Friskus på Vestheim leirstad på Vestnes</a:t>
            </a:r>
          </a:p>
          <a:p>
            <a:pPr marL="171450" indent="-171450" eaLnBrk="0" fontAlgn="base" hangingPunct="0">
              <a:spcBef>
                <a:spcPct val="0"/>
              </a:spcBef>
              <a:spcAft>
                <a:spcPct val="0"/>
              </a:spcAft>
              <a:buFont typeface="Arial" panose="020B0604020202020204" pitchFamily="34" charset="0"/>
              <a:buChar char="•"/>
            </a:pPr>
            <a:r>
              <a:rPr lang="nn-NO" sz="1050" dirty="0">
                <a:solidFill>
                  <a:prstClr val="black"/>
                </a:solidFill>
                <a:latin typeface="Calibri" panose="020F0502020204030204" pitchFamily="34" charset="0"/>
              </a:rPr>
              <a:t>Innan 1. mai – gi beskjed når barnet ditt skal ha </a:t>
            </a:r>
            <a:r>
              <a:rPr lang="nn-NO" sz="1050" dirty="0" err="1">
                <a:solidFill>
                  <a:prstClr val="black"/>
                </a:solidFill>
                <a:latin typeface="Calibri" panose="020F0502020204030204" pitchFamily="34" charset="0"/>
              </a:rPr>
              <a:t>sommerferie</a:t>
            </a:r>
            <a:r>
              <a:rPr lang="nn-NO" sz="1050" dirty="0">
                <a:solidFill>
                  <a:prstClr val="black"/>
                </a:solidFill>
                <a:latin typeface="Calibri" panose="020F0502020204030204" pitchFamily="34" charset="0"/>
              </a:rPr>
              <a:t>. Barna skal ha 3 samanhengande veker i løpet av barnehageåret.</a:t>
            </a:r>
          </a:p>
          <a:p>
            <a:pPr marL="171450" indent="-171450" eaLnBrk="0" fontAlgn="base" hangingPunct="0">
              <a:spcBef>
                <a:spcPct val="0"/>
              </a:spcBef>
              <a:spcAft>
                <a:spcPct val="0"/>
              </a:spcAft>
              <a:buFont typeface="Arial" panose="020B0604020202020204" pitchFamily="34" charset="0"/>
              <a:buChar char="•"/>
            </a:pPr>
            <a:endParaRPr lang="nn-NO" sz="1050" dirty="0">
              <a:solidFill>
                <a:prstClr val="black"/>
              </a:solidFill>
              <a:latin typeface="Calibri" panose="020F0502020204030204" pitchFamily="34" charset="0"/>
            </a:endParaRPr>
          </a:p>
        </p:txBody>
      </p:sp>
      <p:sp>
        <p:nvSpPr>
          <p:cNvPr id="10" name="Tittel 4">
            <a:extLst>
              <a:ext uri="{FF2B5EF4-FFF2-40B4-BE49-F238E27FC236}">
                <a16:creationId xmlns:a16="http://schemas.microsoft.com/office/drawing/2014/main" id="{9ED7F578-A97B-9FFC-40CE-9F5560F8EABE}"/>
              </a:ext>
            </a:extLst>
          </p:cNvPr>
          <p:cNvSpPr txBox="1">
            <a:spLocks/>
          </p:cNvSpPr>
          <p:nvPr/>
        </p:nvSpPr>
        <p:spPr>
          <a:xfrm>
            <a:off x="10126929" y="111407"/>
            <a:ext cx="1897101" cy="1697030"/>
          </a:xfrm>
          <a:prstGeom prst="heart">
            <a:avLst/>
          </a:prstGeom>
          <a:solidFill>
            <a:srgbClr val="C00000"/>
          </a:solidFill>
          <a:ln w="12700" cap="flat" cmpd="sng" algn="ctr">
            <a:solidFill>
              <a:srgbClr val="5B9BD5">
                <a:shade val="50000"/>
              </a:srgbClr>
            </a:solidFill>
            <a:prstDash val="solid"/>
            <a:miter lim="800000"/>
          </a:ln>
          <a:effectLst/>
        </p:spPr>
        <p:txBody>
          <a:bodyPr vert="horz" lIns="91440" tIns="45720" rIns="91440" bIns="45720" rtlCol="0" anchor="ctr">
            <a:normAutofit fontScale="52500" lnSpcReduction="20000"/>
          </a:bodyPr>
          <a:lstStyle>
            <a:lvl1pPr algn="l" defTabSz="514350" rtl="0" eaLnBrk="1" latinLnBrk="0" hangingPunct="1">
              <a:lnSpc>
                <a:spcPct val="90000"/>
              </a:lnSpc>
              <a:spcBef>
                <a:spcPct val="0"/>
              </a:spcBef>
              <a:buNone/>
              <a:defRPr sz="247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nn-NO" sz="1600" b="1">
                <a:solidFill>
                  <a:sysClr val="window" lastClr="FFFFFF"/>
                </a:solidFill>
                <a:latin typeface="Calibri" panose="020F0502020204030204"/>
              </a:rPr>
              <a:t>Mål:</a:t>
            </a:r>
            <a:br>
              <a:rPr lang="nn-NO" sz="1600" b="1">
                <a:solidFill>
                  <a:sysClr val="window" lastClr="FFFFFF"/>
                </a:solidFill>
                <a:latin typeface="Calibri" panose="020F0502020204030204"/>
              </a:rPr>
            </a:br>
            <a:r>
              <a:rPr lang="nn-NO" sz="1600" b="1">
                <a:solidFill>
                  <a:sysClr val="window" lastClr="FFFFFF"/>
                </a:solidFill>
                <a:latin typeface="Calibri" panose="020F0502020204030204"/>
              </a:rPr>
              <a:t>Barna skal få øving i </a:t>
            </a:r>
            <a:r>
              <a:rPr lang="nn-NO" sz="1600" b="1" err="1">
                <a:solidFill>
                  <a:sysClr val="window" lastClr="FFFFFF"/>
                </a:solidFill>
                <a:latin typeface="Calibri" panose="020F0502020204030204"/>
              </a:rPr>
              <a:t>postive</a:t>
            </a:r>
            <a:r>
              <a:rPr lang="nn-NO" sz="1600" b="1">
                <a:solidFill>
                  <a:sysClr val="window" lastClr="FFFFFF"/>
                </a:solidFill>
                <a:latin typeface="Calibri" panose="020F0502020204030204"/>
              </a:rPr>
              <a:t> former for samhandling og kjennskap til nokre sosiale reglar.</a:t>
            </a:r>
          </a:p>
        </p:txBody>
      </p:sp>
      <p:sp>
        <p:nvSpPr>
          <p:cNvPr id="11" name="Hjerte 10">
            <a:extLst>
              <a:ext uri="{FF2B5EF4-FFF2-40B4-BE49-F238E27FC236}">
                <a16:creationId xmlns:a16="http://schemas.microsoft.com/office/drawing/2014/main" id="{2DEFCFF3-A965-A7E0-48FF-494A015DED88}"/>
              </a:ext>
            </a:extLst>
          </p:cNvPr>
          <p:cNvSpPr/>
          <p:nvPr/>
        </p:nvSpPr>
        <p:spPr>
          <a:xfrm>
            <a:off x="9736832" y="1135689"/>
            <a:ext cx="914400" cy="914400"/>
          </a:xfrm>
          <a:prstGeom prst="heart">
            <a:avLst/>
          </a:prstGeom>
          <a:solidFill>
            <a:srgbClr val="FF0000"/>
          </a:solidFill>
          <a:ln w="25400" cap="flat" cmpd="sng" algn="ctr">
            <a:solidFill>
              <a:srgbClr val="FFFF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white"/>
                </a:solidFill>
                <a:effectLst/>
                <a:uLnTx/>
                <a:uFillTx/>
                <a:latin typeface="Calibri"/>
                <a:ea typeface="+mn-ea"/>
                <a:cs typeface="+mn-cs"/>
              </a:rPr>
              <a:t>VI</a:t>
            </a:r>
          </a:p>
        </p:txBody>
      </p:sp>
      <p:sp>
        <p:nvSpPr>
          <p:cNvPr id="12" name="TekstSylinder 11">
            <a:extLst>
              <a:ext uri="{FF2B5EF4-FFF2-40B4-BE49-F238E27FC236}">
                <a16:creationId xmlns:a16="http://schemas.microsoft.com/office/drawing/2014/main" id="{5C42855B-545C-F59F-30EF-2A9BC850150A}"/>
              </a:ext>
            </a:extLst>
          </p:cNvPr>
          <p:cNvSpPr txBox="1"/>
          <p:nvPr/>
        </p:nvSpPr>
        <p:spPr>
          <a:xfrm>
            <a:off x="10391930" y="2723077"/>
            <a:ext cx="1625022" cy="1015663"/>
          </a:xfrm>
          <a:prstGeom prst="rect">
            <a:avLst/>
          </a:prstGeom>
          <a:solidFill>
            <a:schemeClr val="bg2"/>
          </a:solidFill>
          <a:ln w="38100">
            <a:solidFill>
              <a:srgbClr val="FFFF00"/>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pitchFamily="34" charset="0"/>
              </a:rPr>
              <a:t>Fokusord m/teikn</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pitchFamily="34" charset="0"/>
              </a:rPr>
              <a:t>Ja, nei, kan eg få?, ferdig, stopp</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pitchFamily="34" charset="0"/>
              </a:rPr>
              <a:t>Vår, kors, spire bygge, høgt, lavt, tur</a:t>
            </a:r>
          </a:p>
        </p:txBody>
      </p:sp>
      <p:sp>
        <p:nvSpPr>
          <p:cNvPr id="13" name="TekstSylinder 12">
            <a:extLst>
              <a:ext uri="{FF2B5EF4-FFF2-40B4-BE49-F238E27FC236}">
                <a16:creationId xmlns:a16="http://schemas.microsoft.com/office/drawing/2014/main" id="{1D49BE79-CFC5-5D97-15D7-D4D164AE955E}"/>
              </a:ext>
            </a:extLst>
          </p:cNvPr>
          <p:cNvSpPr txBox="1"/>
          <p:nvPr/>
        </p:nvSpPr>
        <p:spPr>
          <a:xfrm>
            <a:off x="141424" y="54027"/>
            <a:ext cx="2618076" cy="1738938"/>
          </a:xfrm>
          <a:prstGeom prst="rect">
            <a:avLst/>
          </a:prstGeom>
          <a:noFill/>
          <a:ln>
            <a:solidFill>
              <a:srgbClr val="FFFF00"/>
            </a:solidFill>
          </a:ln>
        </p:spPr>
        <p:txBody>
          <a:bodyPr wrap="square" rtlCol="0">
            <a:spAutoFit/>
          </a:bodyPr>
          <a:lstStyle/>
          <a:p>
            <a:r>
              <a:rPr lang="nn-NO" sz="1200" b="1"/>
              <a:t>Bibelforteljing</a:t>
            </a:r>
          </a:p>
          <a:p>
            <a:r>
              <a:rPr lang="nn-NO" sz="1200"/>
              <a:t>Den bortkomne </a:t>
            </a:r>
            <a:r>
              <a:rPr lang="nn-NO" sz="1200" err="1"/>
              <a:t>sønnen</a:t>
            </a:r>
            <a:r>
              <a:rPr lang="nn-NO" sz="1200"/>
              <a:t> </a:t>
            </a:r>
          </a:p>
          <a:p>
            <a:endParaRPr lang="nn-NO" sz="1200"/>
          </a:p>
          <a:p>
            <a:r>
              <a:rPr lang="nn-NO" sz="1200"/>
              <a:t>Fokuspunkt:</a:t>
            </a:r>
          </a:p>
          <a:p>
            <a:pPr marL="171450" indent="-171450">
              <a:buFontTx/>
              <a:buChar char="-"/>
            </a:pPr>
            <a:r>
              <a:rPr lang="nn-NO" sz="1100"/>
              <a:t>Vi skal ha respekt for </a:t>
            </a:r>
            <a:r>
              <a:rPr lang="nn-NO" sz="1100" err="1"/>
              <a:t>hverandre</a:t>
            </a:r>
            <a:endParaRPr lang="nn-NO" sz="1100"/>
          </a:p>
          <a:p>
            <a:pPr marL="171450" indent="-171450">
              <a:buFontTx/>
              <a:buChar char="-"/>
            </a:pPr>
            <a:r>
              <a:rPr kumimoji="0" lang="nn-NO" sz="1200" i="0" u="none" strike="noStrike" kern="0" cap="none" spc="0" normalizeH="0" baseline="0" noProof="0">
                <a:ln>
                  <a:noFill/>
                </a:ln>
                <a:solidFill>
                  <a:prstClr val="black"/>
                </a:solidFill>
                <a:effectLst/>
                <a:uLnTx/>
                <a:uFillTx/>
                <a:latin typeface="Calibri" panose="020F0502020204030204" pitchFamily="34" charset="0"/>
              </a:rPr>
              <a:t>Vi tilgir </a:t>
            </a:r>
            <a:r>
              <a:rPr kumimoji="0" lang="nn-NO" sz="1200" i="0" u="none" strike="noStrike" kern="0" cap="none" spc="0" normalizeH="0" baseline="0" noProof="0" err="1">
                <a:ln>
                  <a:noFill/>
                </a:ln>
                <a:solidFill>
                  <a:prstClr val="black"/>
                </a:solidFill>
                <a:effectLst/>
                <a:uLnTx/>
                <a:uFillTx/>
                <a:latin typeface="Calibri" panose="020F0502020204030204" pitchFamily="34" charset="0"/>
              </a:rPr>
              <a:t>hverandre</a:t>
            </a:r>
            <a:endParaRPr kumimoji="0" lang="nn-NO" sz="1200" i="0" u="none" strike="noStrike" kern="0" cap="none" spc="0" normalizeH="0" baseline="0" noProof="0">
              <a:ln>
                <a:noFill/>
              </a:ln>
              <a:solidFill>
                <a:prstClr val="black"/>
              </a:solidFill>
              <a:effectLst/>
              <a:uLnTx/>
              <a:uFillTx/>
              <a:latin typeface="Calibri" panose="020F0502020204030204" pitchFamily="34" charset="0"/>
            </a:endParaRPr>
          </a:p>
          <a:p>
            <a:pPr marL="171450" indent="-171450">
              <a:buFontTx/>
              <a:buChar char="-"/>
            </a:pPr>
            <a:r>
              <a:rPr lang="nn-NO" sz="1200" kern="0">
                <a:solidFill>
                  <a:prstClr val="black"/>
                </a:solidFill>
                <a:latin typeface="Calibri" panose="020F0502020204030204" pitchFamily="34" charset="0"/>
              </a:rPr>
              <a:t>Alle kan </a:t>
            </a:r>
            <a:r>
              <a:rPr lang="nn-NO" sz="1200" kern="0" err="1">
                <a:solidFill>
                  <a:prstClr val="black"/>
                </a:solidFill>
                <a:latin typeface="Calibri" panose="020F0502020204030204" pitchFamily="34" charset="0"/>
              </a:rPr>
              <a:t>gjøre</a:t>
            </a:r>
            <a:r>
              <a:rPr lang="nn-NO" sz="1200" kern="0">
                <a:solidFill>
                  <a:prstClr val="black"/>
                </a:solidFill>
                <a:latin typeface="Calibri" panose="020F0502020204030204" pitchFamily="34" charset="0"/>
              </a:rPr>
              <a:t> dumme val, men alle skal få en ny sjanse</a:t>
            </a:r>
          </a:p>
          <a:p>
            <a:pPr marL="171450" indent="-171450">
              <a:buFontTx/>
              <a:buChar char="-"/>
            </a:pPr>
            <a:r>
              <a:rPr kumimoji="0" lang="nn-NO" sz="1200" i="0" u="none" strike="noStrike" kern="0" cap="none" spc="0" normalizeH="0" baseline="0" noProof="0">
                <a:ln>
                  <a:noFill/>
                </a:ln>
                <a:solidFill>
                  <a:prstClr val="black"/>
                </a:solidFill>
                <a:effectLst/>
                <a:uLnTx/>
                <a:uFillTx/>
                <a:latin typeface="Calibri" panose="020F0502020204030204" pitchFamily="34" charset="0"/>
              </a:rPr>
              <a:t>Sjalusi og </a:t>
            </a:r>
            <a:r>
              <a:rPr kumimoji="0" lang="nn-NO" sz="1200" i="0" u="none" strike="noStrike" kern="0" cap="none" spc="0" normalizeH="0" baseline="0" noProof="0" err="1">
                <a:ln>
                  <a:noFill/>
                </a:ln>
                <a:solidFill>
                  <a:prstClr val="black"/>
                </a:solidFill>
                <a:effectLst/>
                <a:uLnTx/>
                <a:uFillTx/>
                <a:latin typeface="Calibri" panose="020F0502020204030204" pitchFamily="34" charset="0"/>
              </a:rPr>
              <a:t>misunnelse</a:t>
            </a:r>
            <a:r>
              <a:rPr kumimoji="0" lang="nn-NO" sz="1200" i="0" u="none" strike="noStrike" kern="0" cap="none" spc="0" normalizeH="0" baseline="0" noProof="0">
                <a:ln>
                  <a:noFill/>
                </a:ln>
                <a:solidFill>
                  <a:prstClr val="black"/>
                </a:solidFill>
                <a:effectLst/>
                <a:uLnTx/>
                <a:uFillTx/>
                <a:latin typeface="Calibri" panose="020F0502020204030204" pitchFamily="34" charset="0"/>
              </a:rPr>
              <a:t> </a:t>
            </a:r>
            <a:r>
              <a:rPr kumimoji="0" lang="nn-NO" sz="1200" i="0" u="none" strike="noStrike" kern="0" cap="none" spc="0" normalizeH="0" baseline="0" noProof="0" err="1">
                <a:ln>
                  <a:noFill/>
                </a:ln>
                <a:solidFill>
                  <a:prstClr val="black"/>
                </a:solidFill>
                <a:effectLst/>
                <a:uLnTx/>
                <a:uFillTx/>
                <a:latin typeface="Calibri" panose="020F0502020204030204" pitchFamily="34" charset="0"/>
              </a:rPr>
              <a:t>ødelegger</a:t>
            </a:r>
            <a:endParaRPr kumimoji="0" lang="nn-NO" sz="120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15" name="Rektangel 14">
            <a:extLst>
              <a:ext uri="{FF2B5EF4-FFF2-40B4-BE49-F238E27FC236}">
                <a16:creationId xmlns:a16="http://schemas.microsoft.com/office/drawing/2014/main" id="{FE23BB6A-E635-F05E-8021-3417695503EC}"/>
              </a:ext>
            </a:extLst>
          </p:cNvPr>
          <p:cNvSpPr/>
          <p:nvPr/>
        </p:nvSpPr>
        <p:spPr>
          <a:xfrm>
            <a:off x="1902850" y="2014533"/>
            <a:ext cx="2193840" cy="1384995"/>
          </a:xfrm>
          <a:prstGeom prst="rect">
            <a:avLst/>
          </a:prstGeom>
          <a:solidFill>
            <a:srgbClr val="FFFF99"/>
          </a:solidFill>
          <a:ln w="9525" cap="flat" cmpd="sng" algn="ctr">
            <a:solidFill>
              <a:srgbClr val="FFFF00"/>
            </a:solid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dirty="0">
                <a:ln>
                  <a:noFill/>
                </a:ln>
                <a:solidFill>
                  <a:prstClr val="black"/>
                </a:solidFill>
                <a:effectLst/>
                <a:uLnTx/>
                <a:uFillTx/>
                <a:latin typeface="Calibri" panose="020F0502020204030204" pitchFamily="34" charset="0"/>
              </a:rPr>
              <a:t>Bjørnen sover - Leik</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Bjørnen sover, bjørnen sover</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I sitt lune i</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Den er ikke farlig, bare man går varlig</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Men man kan jo, men man kan jo, aldri være trygg</a:t>
            </a:r>
            <a:endParaRPr kumimoji="0" lang="nn-NO"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16" name="TekstSylinder 15">
            <a:extLst>
              <a:ext uri="{FF2B5EF4-FFF2-40B4-BE49-F238E27FC236}">
                <a16:creationId xmlns:a16="http://schemas.microsoft.com/office/drawing/2014/main" id="{F1D2DCFA-6913-29B4-0136-CB6B010AB919}"/>
              </a:ext>
            </a:extLst>
          </p:cNvPr>
          <p:cNvSpPr txBox="1"/>
          <p:nvPr/>
        </p:nvSpPr>
        <p:spPr>
          <a:xfrm>
            <a:off x="58114" y="4407071"/>
            <a:ext cx="3237847" cy="1831271"/>
          </a:xfrm>
          <a:prstGeom prst="rect">
            <a:avLst/>
          </a:prstGeom>
          <a:noFill/>
          <a:ln w="38100">
            <a:solidFill>
              <a:srgbClr val="FFFF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400" b="1" i="0" u="none" strike="noStrike" kern="0" cap="none" spc="0" normalizeH="0" baseline="0" noProof="0">
                <a:ln>
                  <a:noFill/>
                </a:ln>
                <a:solidFill>
                  <a:prstClr val="black"/>
                </a:solidFill>
                <a:effectLst/>
                <a:uLnTx/>
                <a:uFillTx/>
                <a:latin typeface="Calibri Light" panose="020F0302020204030204"/>
              </a:rPr>
              <a:t>Rammeplanen om språk</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a:ln>
                  <a:noFill/>
                </a:ln>
                <a:solidFill>
                  <a:prstClr val="black"/>
                </a:solidFill>
                <a:effectLst/>
                <a:uLnTx/>
                <a:uFillTx/>
                <a:latin typeface="Calibri Light" panose="020F0302020204030204"/>
              </a:rPr>
              <a:t>Gjennom arbeid med fagområdet skal barnehagen bidra til at barna får utforske og utvikle språkforståinga, språkkompetansen og eit mangfald av kommunikasjonsformer. I barnehagen skal barna møte ulike språk, språk former og dialektar gjennom rim, regler, songar, litteratur og tekstar frå notid og fortid. Barnehagen skal bidra til at barn leiker med språk, symbol og tekst, og stimulere til språkleg nysgjerrigheit, bevisstheit og utvikling.</a:t>
            </a:r>
          </a:p>
        </p:txBody>
      </p:sp>
      <p:pic>
        <p:nvPicPr>
          <p:cNvPr id="18" name="Bilde 17">
            <a:extLst>
              <a:ext uri="{FF2B5EF4-FFF2-40B4-BE49-F238E27FC236}">
                <a16:creationId xmlns:a16="http://schemas.microsoft.com/office/drawing/2014/main" id="{E578426B-7499-0179-401C-45BBB85E0736}"/>
              </a:ext>
            </a:extLst>
          </p:cNvPr>
          <p:cNvPicPr>
            <a:picLocks noChangeAspect="1"/>
          </p:cNvPicPr>
          <p:nvPr/>
        </p:nvPicPr>
        <p:blipFill rotWithShape="1">
          <a:blip r:embed="rId3"/>
          <a:srcRect t="35569"/>
          <a:stretch/>
        </p:blipFill>
        <p:spPr>
          <a:xfrm>
            <a:off x="141424" y="2986278"/>
            <a:ext cx="1616464" cy="1128522"/>
          </a:xfrm>
          <a:prstGeom prst="rect">
            <a:avLst/>
          </a:prstGeom>
        </p:spPr>
      </p:pic>
      <p:sp>
        <p:nvSpPr>
          <p:cNvPr id="19" name="TekstSylinder 18">
            <a:extLst>
              <a:ext uri="{FF2B5EF4-FFF2-40B4-BE49-F238E27FC236}">
                <a16:creationId xmlns:a16="http://schemas.microsoft.com/office/drawing/2014/main" id="{A220FF57-C6FA-1DBF-60C1-F51958FF641D}"/>
              </a:ext>
            </a:extLst>
          </p:cNvPr>
          <p:cNvSpPr txBox="1"/>
          <p:nvPr/>
        </p:nvSpPr>
        <p:spPr>
          <a:xfrm>
            <a:off x="262360" y="4126910"/>
            <a:ext cx="1331227" cy="261610"/>
          </a:xfrm>
          <a:prstGeom prst="rect">
            <a:avLst/>
          </a:prstGeom>
          <a:noFill/>
        </p:spPr>
        <p:txBody>
          <a:bodyPr wrap="square" rtlCol="0">
            <a:spAutoFit/>
          </a:bodyPr>
          <a:lstStyle/>
          <a:p>
            <a:pPr eaLnBrk="0" fontAlgn="base" hangingPunct="0">
              <a:spcBef>
                <a:spcPct val="0"/>
              </a:spcBef>
              <a:spcAft>
                <a:spcPct val="0"/>
              </a:spcAft>
            </a:pPr>
            <a:r>
              <a:rPr lang="nn-NO" sz="1100">
                <a:solidFill>
                  <a:prstClr val="black"/>
                </a:solidFill>
                <a:latin typeface="Calibri" panose="020F0502020204030204" pitchFamily="34" charset="0"/>
              </a:rPr>
              <a:t>Vi ser etter vårteikn</a:t>
            </a:r>
          </a:p>
        </p:txBody>
      </p:sp>
      <p:sp>
        <p:nvSpPr>
          <p:cNvPr id="20" name="Tekstfelt 10">
            <a:extLst>
              <a:ext uri="{FF2B5EF4-FFF2-40B4-BE49-F238E27FC236}">
                <a16:creationId xmlns:a16="http://schemas.microsoft.com/office/drawing/2014/main" id="{8AC90EFC-3D08-DC9B-567F-7DBF2FC40090}"/>
              </a:ext>
            </a:extLst>
          </p:cNvPr>
          <p:cNvSpPr txBox="1"/>
          <p:nvPr/>
        </p:nvSpPr>
        <p:spPr>
          <a:xfrm>
            <a:off x="3423980" y="4101301"/>
            <a:ext cx="2066688" cy="2123658"/>
          </a:xfrm>
          <a:prstGeom prst="rect">
            <a:avLst/>
          </a:prstGeom>
          <a:solidFill>
            <a:srgbClr val="FFFF99"/>
          </a:solidFill>
          <a:ln>
            <a:solidFill>
              <a:srgbClr val="FFFF00"/>
            </a:solidFill>
          </a:ln>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EN RING AV GULL (regle)</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En ring av gull,</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En riktig stor</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Med plass til alle hender.</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Der ingen er størst,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Der ingen er minst,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Der ingen er først,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Der ingen er sist.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Vi holder fast så alle kjenner</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At ringen er smidd av gode venner.</a:t>
            </a:r>
          </a:p>
        </p:txBody>
      </p:sp>
      <p:sp>
        <p:nvSpPr>
          <p:cNvPr id="14" name="TekstSylinder 13">
            <a:extLst>
              <a:ext uri="{FF2B5EF4-FFF2-40B4-BE49-F238E27FC236}">
                <a16:creationId xmlns:a16="http://schemas.microsoft.com/office/drawing/2014/main" id="{4397C0EA-7913-A2CF-909F-1D8D847DB099}"/>
              </a:ext>
            </a:extLst>
          </p:cNvPr>
          <p:cNvSpPr txBox="1"/>
          <p:nvPr/>
        </p:nvSpPr>
        <p:spPr>
          <a:xfrm>
            <a:off x="5291983" y="873518"/>
            <a:ext cx="3318617"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17" name="Bilde 16">
            <a:extLst>
              <a:ext uri="{FF2B5EF4-FFF2-40B4-BE49-F238E27FC236}">
                <a16:creationId xmlns:a16="http://schemas.microsoft.com/office/drawing/2014/main" id="{0AC60837-AD5E-7084-F94C-F88CD5CC5A59}"/>
              </a:ext>
            </a:extLst>
          </p:cNvPr>
          <p:cNvPicPr>
            <a:picLocks noChangeAspect="1"/>
          </p:cNvPicPr>
          <p:nvPr/>
        </p:nvPicPr>
        <p:blipFill>
          <a:blip r:embed="rId4"/>
          <a:stretch>
            <a:fillRect/>
          </a:stretch>
        </p:blipFill>
        <p:spPr>
          <a:xfrm>
            <a:off x="7652813" y="1808437"/>
            <a:ext cx="825152" cy="793142"/>
          </a:xfrm>
          <a:prstGeom prst="rect">
            <a:avLst/>
          </a:prstGeom>
        </p:spPr>
      </p:pic>
      <p:pic>
        <p:nvPicPr>
          <p:cNvPr id="21" name="Bilde 20">
            <a:extLst>
              <a:ext uri="{FF2B5EF4-FFF2-40B4-BE49-F238E27FC236}">
                <a16:creationId xmlns:a16="http://schemas.microsoft.com/office/drawing/2014/main" id="{E50D2CEE-12F7-4BB9-E6F4-0157C14447BE}"/>
              </a:ext>
            </a:extLst>
          </p:cNvPr>
          <p:cNvPicPr>
            <a:picLocks noChangeAspect="1"/>
          </p:cNvPicPr>
          <p:nvPr/>
        </p:nvPicPr>
        <p:blipFill>
          <a:blip r:embed="rId5"/>
          <a:stretch>
            <a:fillRect/>
          </a:stretch>
        </p:blipFill>
        <p:spPr>
          <a:xfrm>
            <a:off x="6253112" y="1794109"/>
            <a:ext cx="1242589" cy="793142"/>
          </a:xfrm>
          <a:prstGeom prst="rect">
            <a:avLst/>
          </a:prstGeom>
        </p:spPr>
      </p:pic>
      <p:pic>
        <p:nvPicPr>
          <p:cNvPr id="22" name="Bilde 21">
            <a:extLst>
              <a:ext uri="{FF2B5EF4-FFF2-40B4-BE49-F238E27FC236}">
                <a16:creationId xmlns:a16="http://schemas.microsoft.com/office/drawing/2014/main" id="{D406C705-1EA6-0915-54B6-08B3162741D1}"/>
              </a:ext>
            </a:extLst>
          </p:cNvPr>
          <p:cNvPicPr>
            <a:picLocks noChangeAspect="1"/>
          </p:cNvPicPr>
          <p:nvPr/>
        </p:nvPicPr>
        <p:blipFill>
          <a:blip r:embed="rId6"/>
          <a:stretch>
            <a:fillRect/>
          </a:stretch>
        </p:blipFill>
        <p:spPr>
          <a:xfrm>
            <a:off x="5304546" y="1819266"/>
            <a:ext cx="791454" cy="791454"/>
          </a:xfrm>
          <a:prstGeom prst="rect">
            <a:avLst/>
          </a:prstGeom>
        </p:spPr>
      </p:pic>
      <p:pic>
        <p:nvPicPr>
          <p:cNvPr id="23" name="Bilde 22">
            <a:extLst>
              <a:ext uri="{FF2B5EF4-FFF2-40B4-BE49-F238E27FC236}">
                <a16:creationId xmlns:a16="http://schemas.microsoft.com/office/drawing/2014/main" id="{0A912546-5445-91C1-E91D-6B98AC6F73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901" y="6398020"/>
            <a:ext cx="3803336" cy="323455"/>
          </a:xfrm>
          <a:prstGeom prst="rect">
            <a:avLst/>
          </a:prstGeom>
        </p:spPr>
      </p:pic>
    </p:spTree>
    <p:extLst>
      <p:ext uri="{BB962C8B-B14F-4D97-AF65-F5344CB8AC3E}">
        <p14:creationId xmlns:p14="http://schemas.microsoft.com/office/powerpoint/2010/main" val="2384620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19</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3018901098"/>
              </p:ext>
            </p:extLst>
          </p:nvPr>
        </p:nvGraphicFramePr>
        <p:xfrm>
          <a:off x="618475" y="990790"/>
          <a:ext cx="10955048" cy="475996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dirty="0"/>
                        <a:t>14</a:t>
                      </a:r>
                    </a:p>
                    <a:p>
                      <a:pPr algn="ctr"/>
                      <a:r>
                        <a:rPr lang="nn-NO" sz="1200" b="1" dirty="0"/>
                        <a:t>Påske:</a:t>
                      </a:r>
                    </a:p>
                    <a:p>
                      <a:pPr algn="ctr"/>
                      <a:r>
                        <a:rPr lang="nn-NO" sz="1200" b="0" dirty="0">
                          <a:solidFill>
                            <a:srgbClr val="FF0000"/>
                          </a:solidFill>
                        </a:rPr>
                        <a:t>Barnehagen er stengt heile veka</a:t>
                      </a:r>
                    </a:p>
                  </a:txBody>
                  <a:tcPr>
                    <a:solidFill>
                      <a:schemeClr val="bg1">
                        <a:lumMod val="75000"/>
                      </a:schemeClr>
                    </a:solidFill>
                  </a:tcPr>
                </a:tc>
                <a:tc>
                  <a:txBody>
                    <a:bodyPr/>
                    <a:lstStyle/>
                    <a:p>
                      <a:pPr algn="r"/>
                      <a:endParaRPr lang="nn-NO"/>
                    </a:p>
                    <a:p>
                      <a:pPr algn="r"/>
                      <a:endParaRPr lang="nn-NO"/>
                    </a:p>
                    <a:p>
                      <a:pPr algn="r"/>
                      <a:endParaRPr lang="nn-NO"/>
                    </a:p>
                  </a:txBody>
                  <a:tcPr>
                    <a:solidFill>
                      <a:srgbClr val="FFC000"/>
                    </a:solidFill>
                  </a:tcPr>
                </a:tc>
                <a:tc>
                  <a:txBody>
                    <a:bodyPr/>
                    <a:lstStyle/>
                    <a:p>
                      <a:pPr algn="r"/>
                      <a:endParaRPr lang="nn-NO"/>
                    </a:p>
                  </a:txBody>
                  <a:tcPr>
                    <a:solidFill>
                      <a:srgbClr val="FFC000"/>
                    </a:solidFill>
                  </a:tcPr>
                </a:tc>
                <a:tc>
                  <a:txBody>
                    <a:bodyPr/>
                    <a:lstStyle/>
                    <a:p>
                      <a:pPr algn="r"/>
                      <a:r>
                        <a:rPr lang="nn-NO"/>
                        <a:t>1</a:t>
                      </a:r>
                    </a:p>
                  </a:txBody>
                  <a:tcPr>
                    <a:solidFill>
                      <a:srgbClr val="FFC000"/>
                    </a:solidFill>
                  </a:tcPr>
                </a:tc>
                <a:tc>
                  <a:txBody>
                    <a:bodyPr/>
                    <a:lstStyle/>
                    <a:p>
                      <a:pPr algn="r"/>
                      <a:r>
                        <a:rPr lang="nn-NO">
                          <a:solidFill>
                            <a:srgbClr val="FF0000"/>
                          </a:solidFill>
                        </a:rPr>
                        <a:t>2</a:t>
                      </a:r>
                    </a:p>
                  </a:txBody>
                  <a:tcPr>
                    <a:solidFill>
                      <a:srgbClr val="FFC000"/>
                    </a:solidFill>
                  </a:tcPr>
                </a:tc>
                <a:tc>
                  <a:txBody>
                    <a:bodyPr/>
                    <a:lstStyle/>
                    <a:p>
                      <a:pPr algn="r"/>
                      <a:r>
                        <a:rPr lang="nn-NO">
                          <a:solidFill>
                            <a:srgbClr val="FF0000"/>
                          </a:solidFill>
                        </a:rPr>
                        <a:t>3</a:t>
                      </a:r>
                    </a:p>
                  </a:txBody>
                  <a:tcPr>
                    <a:solidFill>
                      <a:srgbClr val="FFC000"/>
                    </a:solidFill>
                  </a:tcPr>
                </a:tc>
                <a:tc>
                  <a:txBody>
                    <a:bodyPr/>
                    <a:lstStyle/>
                    <a:p>
                      <a:pPr algn="r"/>
                      <a:r>
                        <a:rPr lang="nn-NO"/>
                        <a:t>4</a:t>
                      </a:r>
                    </a:p>
                  </a:txBody>
                  <a:tcPr>
                    <a:solidFill>
                      <a:srgbClr val="FFC000"/>
                    </a:solidFill>
                  </a:tcPr>
                </a:tc>
                <a:tc>
                  <a:txBody>
                    <a:bodyPr/>
                    <a:lstStyle/>
                    <a:p>
                      <a:pPr algn="r"/>
                      <a:r>
                        <a:rPr lang="nn-NO">
                          <a:solidFill>
                            <a:srgbClr val="FF0000"/>
                          </a:solidFill>
                        </a:rPr>
                        <a:t>5</a:t>
                      </a:r>
                    </a:p>
                  </a:txBody>
                  <a:tcPr>
                    <a:solidFill>
                      <a:srgbClr val="FFC000"/>
                    </a:solidFill>
                  </a:tcPr>
                </a:tc>
                <a:extLst>
                  <a:ext uri="{0D108BD9-81ED-4DB2-BD59-A6C34878D82A}">
                    <a16:rowId xmlns:a16="http://schemas.microsoft.com/office/drawing/2014/main" val="1597852842"/>
                  </a:ext>
                </a:extLst>
              </a:tr>
              <a:tr h="370840">
                <a:tc>
                  <a:txBody>
                    <a:bodyPr/>
                    <a:lstStyle/>
                    <a:p>
                      <a:pPr algn="ctr"/>
                      <a:r>
                        <a:rPr lang="nn-NO" sz="2400" b="1"/>
                        <a:t>15</a:t>
                      </a:r>
                    </a:p>
                  </a:txBody>
                  <a:tcPr/>
                </a:tc>
                <a:tc>
                  <a:txBody>
                    <a:bodyPr/>
                    <a:lstStyle/>
                    <a:p>
                      <a:pPr algn="r"/>
                      <a:r>
                        <a:rPr lang="nn-NO" dirty="0">
                          <a:solidFill>
                            <a:srgbClr val="FF0000"/>
                          </a:solidFill>
                        </a:rPr>
                        <a:t>6</a:t>
                      </a:r>
                    </a:p>
                    <a:p>
                      <a:pPr algn="r"/>
                      <a:r>
                        <a:rPr lang="nn-NO" sz="1200" dirty="0">
                          <a:solidFill>
                            <a:srgbClr val="FF0000"/>
                          </a:solidFill>
                        </a:rPr>
                        <a:t>2.Påskedag – barnehagen stengt</a:t>
                      </a:r>
                    </a:p>
                  </a:txBody>
                  <a:tcPr>
                    <a:solidFill>
                      <a:srgbClr val="FFC000"/>
                    </a:solidFill>
                  </a:tcPr>
                </a:tc>
                <a:tc>
                  <a:txBody>
                    <a:bodyPr/>
                    <a:lstStyle/>
                    <a:p>
                      <a:pPr algn="r"/>
                      <a:r>
                        <a:rPr lang="nn-NO"/>
                        <a:t>7</a:t>
                      </a:r>
                    </a:p>
                  </a:txBody>
                  <a:tcPr/>
                </a:tc>
                <a:tc>
                  <a:txBody>
                    <a:bodyPr/>
                    <a:lstStyle/>
                    <a:p>
                      <a:pPr algn="r"/>
                      <a:r>
                        <a:rPr lang="nn-NO"/>
                        <a:t>8</a:t>
                      </a:r>
                    </a:p>
                  </a:txBody>
                  <a:tcPr/>
                </a:tc>
                <a:tc>
                  <a:txBody>
                    <a:bodyPr/>
                    <a:lstStyle/>
                    <a:p>
                      <a:pPr algn="r"/>
                      <a:r>
                        <a:rPr lang="nn-NO"/>
                        <a:t>9</a:t>
                      </a:r>
                    </a:p>
                    <a:p>
                      <a:pPr algn="r"/>
                      <a:r>
                        <a:rPr lang="nn-NO" sz="1200"/>
                        <a:t>Friskus på barnehageleir</a:t>
                      </a:r>
                    </a:p>
                  </a:txBody>
                  <a:tcPr/>
                </a:tc>
                <a:tc>
                  <a:txBody>
                    <a:bodyPr/>
                    <a:lstStyle/>
                    <a:p>
                      <a:pPr algn="r"/>
                      <a:r>
                        <a:rPr lang="nn-NO"/>
                        <a:t>10</a:t>
                      </a:r>
                    </a:p>
                  </a:txBody>
                  <a:tcPr/>
                </a:tc>
                <a:tc>
                  <a:txBody>
                    <a:bodyPr/>
                    <a:lstStyle/>
                    <a:p>
                      <a:pPr algn="r"/>
                      <a:r>
                        <a:rPr lang="nn-NO"/>
                        <a:t>11</a:t>
                      </a:r>
                    </a:p>
                  </a:txBody>
                  <a:tcPr/>
                </a:tc>
                <a:tc>
                  <a:txBody>
                    <a:bodyPr/>
                    <a:lstStyle/>
                    <a:p>
                      <a:pPr algn="r"/>
                      <a:r>
                        <a:rPr lang="nn-NO">
                          <a:solidFill>
                            <a:srgbClr val="FF0000"/>
                          </a:solidFill>
                        </a:rPr>
                        <a:t>12</a:t>
                      </a:r>
                    </a:p>
                  </a:txBody>
                  <a:tcPr/>
                </a:tc>
                <a:extLst>
                  <a:ext uri="{0D108BD9-81ED-4DB2-BD59-A6C34878D82A}">
                    <a16:rowId xmlns:a16="http://schemas.microsoft.com/office/drawing/2014/main" val="1309529640"/>
                  </a:ext>
                </a:extLst>
              </a:tr>
              <a:tr h="370840">
                <a:tc>
                  <a:txBody>
                    <a:bodyPr/>
                    <a:lstStyle/>
                    <a:p>
                      <a:pPr algn="ctr"/>
                      <a:r>
                        <a:rPr lang="nn-NO" sz="2400" b="1"/>
                        <a:t>16</a:t>
                      </a:r>
                    </a:p>
                  </a:txBody>
                  <a:tcPr>
                    <a:solidFill>
                      <a:schemeClr val="bg1">
                        <a:lumMod val="75000"/>
                      </a:schemeClr>
                    </a:solidFill>
                  </a:tcPr>
                </a:tc>
                <a:tc>
                  <a:txBody>
                    <a:bodyPr/>
                    <a:lstStyle/>
                    <a:p>
                      <a:pPr algn="r"/>
                      <a:r>
                        <a:rPr lang="nn-NO"/>
                        <a:t>13</a:t>
                      </a:r>
                    </a:p>
                    <a:p>
                      <a:pPr algn="r"/>
                      <a:r>
                        <a:rPr lang="nn-NO" sz="1200"/>
                        <a:t>Planleggingsdag – barnehagen stengt!</a:t>
                      </a:r>
                    </a:p>
                    <a:p>
                      <a:pPr algn="r"/>
                      <a:endParaRPr lang="nn-NO"/>
                    </a:p>
                  </a:txBody>
                  <a:tcPr>
                    <a:solidFill>
                      <a:schemeClr val="bg1">
                        <a:lumMod val="75000"/>
                      </a:schemeClr>
                    </a:solidFill>
                  </a:tcPr>
                </a:tc>
                <a:tc>
                  <a:txBody>
                    <a:bodyPr/>
                    <a:lstStyle/>
                    <a:p>
                      <a:pPr algn="r"/>
                      <a:r>
                        <a:rPr lang="nn-NO"/>
                        <a:t>14</a:t>
                      </a:r>
                    </a:p>
                  </a:txBody>
                  <a:tcPr>
                    <a:solidFill>
                      <a:schemeClr val="bg1">
                        <a:lumMod val="75000"/>
                      </a:schemeClr>
                    </a:solidFill>
                  </a:tcPr>
                </a:tc>
                <a:tc>
                  <a:txBody>
                    <a:bodyPr/>
                    <a:lstStyle/>
                    <a:p>
                      <a:pPr algn="r"/>
                      <a:r>
                        <a:rPr lang="nn-NO"/>
                        <a:t>15</a:t>
                      </a:r>
                    </a:p>
                  </a:txBody>
                  <a:tcPr>
                    <a:solidFill>
                      <a:schemeClr val="bg1">
                        <a:lumMod val="75000"/>
                      </a:schemeClr>
                    </a:solidFill>
                  </a:tcPr>
                </a:tc>
                <a:tc>
                  <a:txBody>
                    <a:bodyPr/>
                    <a:lstStyle/>
                    <a:p>
                      <a:pPr algn="r"/>
                      <a:r>
                        <a:rPr lang="nn-NO">
                          <a:solidFill>
                            <a:schemeClr val="tx1"/>
                          </a:solidFill>
                        </a:rPr>
                        <a:t>16</a:t>
                      </a:r>
                    </a:p>
                  </a:txBody>
                  <a:tcPr>
                    <a:solidFill>
                      <a:schemeClr val="bg1">
                        <a:lumMod val="75000"/>
                      </a:schemeClr>
                    </a:solidFill>
                  </a:tcPr>
                </a:tc>
                <a:tc>
                  <a:txBody>
                    <a:bodyPr/>
                    <a:lstStyle/>
                    <a:p>
                      <a:pPr algn="r"/>
                      <a:r>
                        <a:rPr lang="nn-NO">
                          <a:solidFill>
                            <a:schemeClr val="tx1"/>
                          </a:solidFill>
                        </a:rPr>
                        <a:t>17</a:t>
                      </a:r>
                    </a:p>
                  </a:txBody>
                  <a:tcPr>
                    <a:solidFill>
                      <a:schemeClr val="bg1">
                        <a:lumMod val="75000"/>
                      </a:schemeClr>
                    </a:solidFill>
                  </a:tcPr>
                </a:tc>
                <a:tc>
                  <a:txBody>
                    <a:bodyPr/>
                    <a:lstStyle/>
                    <a:p>
                      <a:pPr algn="r"/>
                      <a:r>
                        <a:rPr lang="nn-NO"/>
                        <a:t>18</a:t>
                      </a:r>
                    </a:p>
                  </a:txBody>
                  <a:tcPr>
                    <a:solidFill>
                      <a:schemeClr val="bg1">
                        <a:lumMod val="75000"/>
                      </a:schemeClr>
                    </a:solidFill>
                  </a:tcPr>
                </a:tc>
                <a:tc>
                  <a:txBody>
                    <a:bodyPr/>
                    <a:lstStyle/>
                    <a:p>
                      <a:pPr algn="r"/>
                      <a:r>
                        <a:rPr lang="nn-NO">
                          <a:solidFill>
                            <a:srgbClr val="FF0000"/>
                          </a:solidFill>
                        </a:rPr>
                        <a:t>19</a:t>
                      </a:r>
                    </a:p>
                  </a:txBody>
                  <a:tcPr>
                    <a:solidFill>
                      <a:schemeClr val="bg1">
                        <a:lumMod val="75000"/>
                      </a:schemeClr>
                    </a:solidFill>
                  </a:tcPr>
                </a:tc>
                <a:extLst>
                  <a:ext uri="{0D108BD9-81ED-4DB2-BD59-A6C34878D82A}">
                    <a16:rowId xmlns:a16="http://schemas.microsoft.com/office/drawing/2014/main" val="4080204416"/>
                  </a:ext>
                </a:extLst>
              </a:tr>
              <a:tr h="370840">
                <a:tc>
                  <a:txBody>
                    <a:bodyPr/>
                    <a:lstStyle/>
                    <a:p>
                      <a:pPr algn="ctr"/>
                      <a:r>
                        <a:rPr lang="nn-NO" sz="2400" b="1"/>
                        <a:t>17</a:t>
                      </a:r>
                    </a:p>
                  </a:txBody>
                  <a:tcPr/>
                </a:tc>
                <a:tc>
                  <a:txBody>
                    <a:bodyPr/>
                    <a:lstStyle/>
                    <a:p>
                      <a:pPr algn="r"/>
                      <a:r>
                        <a:rPr lang="nn-NO">
                          <a:solidFill>
                            <a:schemeClr val="tx1"/>
                          </a:solidFill>
                        </a:rPr>
                        <a:t>20</a:t>
                      </a:r>
                    </a:p>
                    <a:p>
                      <a:pPr algn="r"/>
                      <a:endParaRPr lang="nn-NO"/>
                    </a:p>
                  </a:txBody>
                  <a:tcPr>
                    <a:solidFill>
                      <a:schemeClr val="bg2"/>
                    </a:solidFill>
                  </a:tcPr>
                </a:tc>
                <a:tc>
                  <a:txBody>
                    <a:bodyPr/>
                    <a:lstStyle/>
                    <a:p>
                      <a:pPr algn="r"/>
                      <a:r>
                        <a:rPr lang="nn-NO"/>
                        <a:t>21</a:t>
                      </a:r>
                    </a:p>
                  </a:txBody>
                  <a:tcPr/>
                </a:tc>
                <a:tc>
                  <a:txBody>
                    <a:bodyPr/>
                    <a:lstStyle/>
                    <a:p>
                      <a:pPr algn="r"/>
                      <a:r>
                        <a:rPr lang="nn-NO"/>
                        <a:t>22</a:t>
                      </a:r>
                    </a:p>
                  </a:txBody>
                  <a:tcPr/>
                </a:tc>
                <a:tc>
                  <a:txBody>
                    <a:bodyPr/>
                    <a:lstStyle/>
                    <a:p>
                      <a:pPr algn="r"/>
                      <a:r>
                        <a:rPr lang="nn-NO"/>
                        <a:t>23</a:t>
                      </a:r>
                    </a:p>
                  </a:txBody>
                  <a:tcPr/>
                </a:tc>
                <a:tc>
                  <a:txBody>
                    <a:bodyPr/>
                    <a:lstStyle/>
                    <a:p>
                      <a:pPr algn="r"/>
                      <a:r>
                        <a:rPr lang="nn-NO"/>
                        <a:t>24</a:t>
                      </a:r>
                    </a:p>
                  </a:txBody>
                  <a:tcPr/>
                </a:tc>
                <a:tc>
                  <a:txBody>
                    <a:bodyPr/>
                    <a:lstStyle/>
                    <a:p>
                      <a:pPr algn="r"/>
                      <a:r>
                        <a:rPr lang="nn-NO"/>
                        <a:t>25</a:t>
                      </a:r>
                    </a:p>
                  </a:txBody>
                  <a:tcPr/>
                </a:tc>
                <a:tc>
                  <a:txBody>
                    <a:bodyPr/>
                    <a:lstStyle/>
                    <a:p>
                      <a:pPr algn="r"/>
                      <a:r>
                        <a:rPr lang="nn-NO">
                          <a:solidFill>
                            <a:srgbClr val="FF0000"/>
                          </a:solidFill>
                        </a:rPr>
                        <a:t>26</a:t>
                      </a:r>
                    </a:p>
                  </a:txBody>
                  <a:tcPr/>
                </a:tc>
                <a:extLst>
                  <a:ext uri="{0D108BD9-81ED-4DB2-BD59-A6C34878D82A}">
                    <a16:rowId xmlns:a16="http://schemas.microsoft.com/office/drawing/2014/main" val="709284768"/>
                  </a:ext>
                </a:extLst>
              </a:tr>
              <a:tr h="370840">
                <a:tc>
                  <a:txBody>
                    <a:bodyPr/>
                    <a:lstStyle/>
                    <a:p>
                      <a:pPr algn="ctr"/>
                      <a:r>
                        <a:rPr lang="nn-NO" sz="2400" b="1"/>
                        <a:t>18</a:t>
                      </a:r>
                    </a:p>
                  </a:txBody>
                  <a:tcPr>
                    <a:solidFill>
                      <a:schemeClr val="bg1">
                        <a:lumMod val="75000"/>
                      </a:schemeClr>
                    </a:solidFill>
                  </a:tcPr>
                </a:tc>
                <a:tc>
                  <a:txBody>
                    <a:bodyPr/>
                    <a:lstStyle/>
                    <a:p>
                      <a:pPr algn="r"/>
                      <a:r>
                        <a:rPr lang="nn-NO"/>
                        <a:t>27</a:t>
                      </a:r>
                    </a:p>
                    <a:p>
                      <a:pPr algn="r"/>
                      <a:endParaRPr lang="nn-NO"/>
                    </a:p>
                  </a:txBody>
                  <a:tcPr>
                    <a:solidFill>
                      <a:schemeClr val="bg1">
                        <a:lumMod val="75000"/>
                      </a:schemeClr>
                    </a:solidFill>
                  </a:tcPr>
                </a:tc>
                <a:tc>
                  <a:txBody>
                    <a:bodyPr/>
                    <a:lstStyle/>
                    <a:p>
                      <a:pPr algn="r"/>
                      <a:r>
                        <a:rPr lang="nn-NO"/>
                        <a:t>28</a:t>
                      </a:r>
                    </a:p>
                    <a:p>
                      <a:pPr algn="r"/>
                      <a:endParaRPr lang="nn-NO"/>
                    </a:p>
                  </a:txBody>
                  <a:tcPr>
                    <a:solidFill>
                      <a:schemeClr val="bg1">
                        <a:lumMod val="75000"/>
                      </a:schemeClr>
                    </a:solidFill>
                  </a:tcPr>
                </a:tc>
                <a:tc>
                  <a:txBody>
                    <a:bodyPr/>
                    <a:lstStyle/>
                    <a:p>
                      <a:pPr algn="r"/>
                      <a:r>
                        <a:rPr lang="nn-NO"/>
                        <a:t>29</a:t>
                      </a:r>
                    </a:p>
                  </a:txBody>
                  <a:tcPr>
                    <a:solidFill>
                      <a:schemeClr val="bg1">
                        <a:lumMod val="75000"/>
                      </a:schemeClr>
                    </a:solidFill>
                  </a:tcPr>
                </a:tc>
                <a:tc>
                  <a:txBody>
                    <a:bodyPr/>
                    <a:lstStyle/>
                    <a:p>
                      <a:pPr algn="r"/>
                      <a:r>
                        <a:rPr lang="nn-NO"/>
                        <a:t>30</a:t>
                      </a:r>
                    </a:p>
                  </a:txBody>
                  <a:tcPr>
                    <a:solidFill>
                      <a:schemeClr val="bg1">
                        <a:lumMod val="75000"/>
                      </a:schemeClr>
                    </a:solidFill>
                  </a:tcPr>
                </a:tc>
                <a:tc>
                  <a:txBody>
                    <a:bodyPr/>
                    <a:lstStyle/>
                    <a:p>
                      <a:pPr algn="r"/>
                      <a:endParaRPr lang="nn-NO"/>
                    </a:p>
                  </a:txBody>
                  <a:tcPr>
                    <a:solidFill>
                      <a:schemeClr val="bg1">
                        <a:lumMod val="75000"/>
                      </a:schemeClr>
                    </a:solidFill>
                  </a:tcPr>
                </a:tc>
                <a:tc>
                  <a:txBody>
                    <a:bodyPr/>
                    <a:lstStyle/>
                    <a:p>
                      <a:pPr algn="r"/>
                      <a:endParaRPr lang="nn-NO"/>
                    </a:p>
                  </a:txBody>
                  <a:tcPr>
                    <a:solidFill>
                      <a:schemeClr val="bg1">
                        <a:lumMod val="75000"/>
                      </a:schemeClr>
                    </a:solidFill>
                  </a:tcPr>
                </a:tc>
                <a:tc>
                  <a:txBody>
                    <a:bodyPr/>
                    <a:lstStyle/>
                    <a:p>
                      <a:pPr algn="r"/>
                      <a:endParaRPr lang="nn-NO" dirty="0"/>
                    </a:p>
                  </a:txBody>
                  <a:tcPr>
                    <a:solidFill>
                      <a:schemeClr val="bg1">
                        <a:lumMod val="75000"/>
                      </a:schemeClr>
                    </a:solidFill>
                  </a:tcPr>
                </a:tc>
                <a:extLst>
                  <a:ext uri="{0D108BD9-81ED-4DB2-BD59-A6C34878D82A}">
                    <a16:rowId xmlns:a16="http://schemas.microsoft.com/office/drawing/2014/main" val="2229723949"/>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5114800" y="339595"/>
            <a:ext cx="1962397" cy="584775"/>
          </a:xfrm>
          <a:prstGeom prst="rect">
            <a:avLst/>
          </a:prstGeom>
          <a:noFill/>
        </p:spPr>
        <p:txBody>
          <a:bodyPr wrap="none" rtlCol="0">
            <a:spAutoFit/>
          </a:bodyPr>
          <a:lstStyle/>
          <a:p>
            <a:r>
              <a:rPr lang="nn-NO" sz="3200"/>
              <a:t>April 2026</a:t>
            </a:r>
          </a:p>
        </p:txBody>
      </p:sp>
      <p:pic>
        <p:nvPicPr>
          <p:cNvPr id="6" name="Bilde 5">
            <a:extLst>
              <a:ext uri="{FF2B5EF4-FFF2-40B4-BE49-F238E27FC236}">
                <a16:creationId xmlns:a16="http://schemas.microsoft.com/office/drawing/2014/main" id="{95EAE866-268D-6CD9-9785-F7D217B53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01" y="6234087"/>
            <a:ext cx="3803336" cy="323455"/>
          </a:xfrm>
          <a:prstGeom prst="rect">
            <a:avLst/>
          </a:prstGeom>
        </p:spPr>
      </p:pic>
    </p:spTree>
    <p:extLst>
      <p:ext uri="{BB962C8B-B14F-4D97-AF65-F5344CB8AC3E}">
        <p14:creationId xmlns:p14="http://schemas.microsoft.com/office/powerpoint/2010/main" val="352145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alpha val="10000"/>
          </a:srgb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2</a:t>
            </a:fld>
            <a:endParaRPr lang="nn-NO"/>
          </a:p>
        </p:txBody>
      </p:sp>
      <p:sp>
        <p:nvSpPr>
          <p:cNvPr id="6" name="TekstSylinder 5">
            <a:extLst>
              <a:ext uri="{FF2B5EF4-FFF2-40B4-BE49-F238E27FC236}">
                <a16:creationId xmlns:a16="http://schemas.microsoft.com/office/drawing/2014/main" id="{CEC261FB-E995-B022-FD92-61A8437C6D55}"/>
              </a:ext>
            </a:extLst>
          </p:cNvPr>
          <p:cNvSpPr txBox="1"/>
          <p:nvPr/>
        </p:nvSpPr>
        <p:spPr>
          <a:xfrm>
            <a:off x="4755678" y="136525"/>
            <a:ext cx="2178802"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August</a:t>
            </a:r>
            <a:r>
              <a:rPr lang="nb-NO" sz="2800" b="1">
                <a:solidFill>
                  <a:srgbClr val="1A669A"/>
                </a:solidFill>
                <a:latin typeface="Fairwater Script" panose="02000507000000020003" pitchFamily="2" charset="0"/>
              </a:rPr>
              <a:t> 2025</a:t>
            </a:r>
          </a:p>
        </p:txBody>
      </p:sp>
      <p:sp>
        <p:nvSpPr>
          <p:cNvPr id="7" name="TekstSylinder 6">
            <a:extLst>
              <a:ext uri="{FF2B5EF4-FFF2-40B4-BE49-F238E27FC236}">
                <a16:creationId xmlns:a16="http://schemas.microsoft.com/office/drawing/2014/main" id="{64849E59-01B7-1691-D22E-C99BCE4C4D6B}"/>
              </a:ext>
            </a:extLst>
          </p:cNvPr>
          <p:cNvSpPr txBox="1"/>
          <p:nvPr/>
        </p:nvSpPr>
        <p:spPr>
          <a:xfrm>
            <a:off x="64197" y="112621"/>
            <a:ext cx="2860203" cy="3677930"/>
          </a:xfrm>
          <a:prstGeom prst="rect">
            <a:avLst/>
          </a:prstGeom>
          <a:solidFill>
            <a:srgbClr val="EAEAEA"/>
          </a:solidFill>
          <a:ln>
            <a:solidFill>
              <a:srgbClr val="1A669A"/>
            </a:solidFill>
          </a:ln>
        </p:spPr>
        <p:txBody>
          <a:bodyPr wrap="square">
            <a:spAutoFit/>
          </a:bodyPr>
          <a:lstStyle/>
          <a:p>
            <a:pPr defTabSz="457200">
              <a:defRPr/>
            </a:pPr>
            <a:r>
              <a:rPr lang="nn-NO" sz="1200" u="sng">
                <a:solidFill>
                  <a:srgbClr val="C00000"/>
                </a:solidFill>
                <a:latin typeface="Arial" panose="020B0604020202020204" pitchFamily="34" charset="0"/>
                <a:cs typeface="Arial" panose="020B0604020202020204" pitchFamily="34" charset="0"/>
              </a:rPr>
              <a:t>Dette MÅ barna ha i barnehagen  kvar dag </a:t>
            </a:r>
            <a:endParaRPr lang="nn-NO" sz="1100" u="sng">
              <a:solidFill>
                <a:srgbClr val="C00000"/>
              </a:solidFill>
              <a:latin typeface="Arial" panose="020B0604020202020204" pitchFamily="34" charset="0"/>
              <a:cs typeface="Arial" panose="020B0604020202020204" pitchFamily="34" charset="0"/>
            </a:endParaRPr>
          </a:p>
          <a:p>
            <a:pPr defTabSz="457200">
              <a:defRPr/>
            </a:pPr>
            <a:r>
              <a:rPr lang="nn-NO" sz="1100">
                <a:solidFill>
                  <a:prstClr val="black"/>
                </a:solidFill>
                <a:latin typeface="Arial" panose="020B0604020202020204" pitchFamily="34" charset="0"/>
                <a:cs typeface="Arial" panose="020B0604020202020204" pitchFamily="34" charset="0"/>
              </a:rPr>
              <a:t>Huskeliste klede og utstyr – Til barnets beste</a:t>
            </a:r>
            <a:r>
              <a:rPr lang="nn-NO" sz="1100">
                <a:solidFill>
                  <a:prstClr val="black"/>
                </a:solidFill>
                <a:latin typeface="Arial" panose="020B0604020202020204" pitchFamily="34" charset="0"/>
                <a:cs typeface="Arial" panose="020B0604020202020204" pitchFamily="34" charset="0"/>
                <a:sym typeface="Wingdings" panose="05000000000000000000" pitchFamily="2" charset="2"/>
              </a:rPr>
              <a:t></a:t>
            </a:r>
            <a:endParaRPr lang="nn-NO" sz="1100">
              <a:solidFill>
                <a:prstClr val="black"/>
              </a:solidFill>
              <a:latin typeface="Arial" panose="020B0604020202020204" pitchFamily="34" charset="0"/>
              <a:cs typeface="Arial" panose="020B0604020202020204" pitchFamily="34" charset="0"/>
            </a:endParaRPr>
          </a:p>
          <a:p>
            <a:pPr marL="285750" indent="-285750" defTabSz="457200">
              <a:buFont typeface="Wingdings" panose="05000000000000000000" pitchFamily="2" charset="2"/>
              <a:buChar char="v"/>
              <a:defRPr/>
            </a:pPr>
            <a:r>
              <a:rPr lang="nn-NO" sz="1100">
                <a:solidFill>
                  <a:prstClr val="black"/>
                </a:solidFill>
                <a:latin typeface="Arial" panose="020B0604020202020204" pitchFamily="34" charset="0"/>
                <a:cs typeface="Arial" panose="020B0604020202020204" pitchFamily="34" charset="0"/>
              </a:rPr>
              <a:t>Regnklede ( 2 regnbukser)</a:t>
            </a:r>
          </a:p>
          <a:p>
            <a:pPr marL="285750" indent="-285750" defTabSz="457200">
              <a:buFont typeface="Wingdings" panose="05000000000000000000" pitchFamily="2" charset="2"/>
              <a:buChar char="v"/>
              <a:defRPr/>
            </a:pPr>
            <a:r>
              <a:rPr lang="nn-NO" sz="1100">
                <a:solidFill>
                  <a:prstClr val="black"/>
                </a:solidFill>
                <a:latin typeface="Arial" panose="020B0604020202020204" pitchFamily="34" charset="0"/>
                <a:cs typeface="Arial" panose="020B0604020202020204" pitchFamily="34" charset="0"/>
              </a:rPr>
              <a:t>Støvlar/</a:t>
            </a:r>
            <a:r>
              <a:rPr lang="nn-NO" sz="1100" err="1">
                <a:solidFill>
                  <a:prstClr val="black"/>
                </a:solidFill>
                <a:latin typeface="Arial" panose="020B0604020202020204" pitchFamily="34" charset="0"/>
                <a:cs typeface="Arial" panose="020B0604020202020204" pitchFamily="34" charset="0"/>
              </a:rPr>
              <a:t>cherrox</a:t>
            </a:r>
            <a:r>
              <a:rPr lang="nn-NO" sz="1100">
                <a:solidFill>
                  <a:prstClr val="black"/>
                </a:solidFill>
                <a:latin typeface="Arial" panose="020B0604020202020204" pitchFamily="34" charset="0"/>
                <a:cs typeface="Arial" panose="020B0604020202020204" pitchFamily="34" charset="0"/>
              </a:rPr>
              <a:t>  m/fòr (frå oktober-april)</a:t>
            </a:r>
          </a:p>
          <a:p>
            <a:pPr marL="285750" indent="-285750" defTabSz="457200">
              <a:buFont typeface="Wingdings" panose="05000000000000000000" pitchFamily="2" charset="2"/>
              <a:buChar char="v"/>
              <a:defRPr/>
            </a:pPr>
            <a:r>
              <a:rPr lang="nn-NO" sz="1100">
                <a:solidFill>
                  <a:prstClr val="black"/>
                </a:solidFill>
                <a:latin typeface="Arial" panose="020B0604020202020204" pitchFamily="34" charset="0"/>
                <a:cs typeface="Arial" panose="020B0604020202020204" pitchFamily="34" charset="0"/>
              </a:rPr>
              <a:t>Regnvottar </a:t>
            </a:r>
          </a:p>
          <a:p>
            <a:pPr marL="285750" indent="-285750" defTabSz="457200">
              <a:buFont typeface="Wingdings" panose="05000000000000000000" pitchFamily="2" charset="2"/>
              <a:buChar char="v"/>
              <a:defRPr/>
            </a:pPr>
            <a:r>
              <a:rPr lang="nn-NO" sz="1100">
                <a:solidFill>
                  <a:prstClr val="black"/>
                </a:solidFill>
                <a:latin typeface="Arial" panose="020B0604020202020204" pitchFamily="34" charset="0"/>
                <a:cs typeface="Arial" panose="020B0604020202020204" pitchFamily="34" charset="0"/>
              </a:rPr>
              <a:t>Tjukk genser (</a:t>
            </a:r>
            <a:r>
              <a:rPr lang="nn-NO" sz="1100" err="1">
                <a:solidFill>
                  <a:prstClr val="black"/>
                </a:solidFill>
                <a:latin typeface="Arial" panose="020B0604020202020204" pitchFamily="34" charset="0"/>
                <a:cs typeface="Arial" panose="020B0604020202020204" pitchFamily="34" charset="0"/>
              </a:rPr>
              <a:t>fleece</a:t>
            </a:r>
            <a:r>
              <a:rPr lang="nn-NO" sz="1100">
                <a:solidFill>
                  <a:prstClr val="black"/>
                </a:solidFill>
                <a:latin typeface="Arial" panose="020B0604020202020204" pitchFamily="34" charset="0"/>
                <a:cs typeface="Arial" panose="020B0604020202020204" pitchFamily="34" charset="0"/>
              </a:rPr>
              <a:t>/strikka)</a:t>
            </a:r>
          </a:p>
          <a:p>
            <a:pPr marL="285750" indent="-285750" defTabSz="457200">
              <a:buFont typeface="Wingdings" panose="05000000000000000000" pitchFamily="2" charset="2"/>
              <a:buChar char="v"/>
              <a:defRPr/>
            </a:pPr>
            <a:r>
              <a:rPr lang="nn-NO" sz="1100">
                <a:solidFill>
                  <a:prstClr val="black"/>
                </a:solidFill>
                <a:latin typeface="Arial" panose="020B0604020202020204" pitchFamily="34" charset="0"/>
                <a:cs typeface="Arial" panose="020B0604020202020204" pitchFamily="34" charset="0"/>
              </a:rPr>
              <a:t>Tjukk buske (</a:t>
            </a:r>
            <a:r>
              <a:rPr lang="nn-NO" sz="1100" err="1">
                <a:solidFill>
                  <a:prstClr val="black"/>
                </a:solidFill>
                <a:latin typeface="Arial" panose="020B0604020202020204" pitchFamily="34" charset="0"/>
                <a:cs typeface="Arial" panose="020B0604020202020204" pitchFamily="34" charset="0"/>
              </a:rPr>
              <a:t>fleece</a:t>
            </a:r>
            <a:r>
              <a:rPr lang="nn-NO" sz="1100">
                <a:solidFill>
                  <a:prstClr val="black"/>
                </a:solidFill>
                <a:latin typeface="Arial" panose="020B0604020202020204" pitchFamily="34" charset="0"/>
                <a:cs typeface="Arial" panose="020B0604020202020204" pitchFamily="34" charset="0"/>
              </a:rPr>
              <a:t>/strikka)</a:t>
            </a:r>
          </a:p>
          <a:p>
            <a:pPr marL="285750" indent="-285750" defTabSz="457200">
              <a:buFont typeface="Wingdings" panose="05000000000000000000" pitchFamily="2" charset="2"/>
              <a:buChar char="v"/>
              <a:defRPr/>
            </a:pPr>
            <a:r>
              <a:rPr lang="nn-NO" sz="1100">
                <a:solidFill>
                  <a:prstClr val="black"/>
                </a:solidFill>
                <a:latin typeface="Arial" panose="020B0604020202020204" pitchFamily="34" charset="0"/>
                <a:cs typeface="Arial" panose="020B0604020202020204" pitchFamily="34" charset="0"/>
              </a:rPr>
              <a:t>Ull-undertøy (stillongs og genser)(september-mai)</a:t>
            </a:r>
          </a:p>
          <a:p>
            <a:pPr marL="285750" indent="-285750" defTabSz="457200">
              <a:buFont typeface="Wingdings" panose="05000000000000000000" pitchFamily="2" charset="2"/>
              <a:buChar char="v"/>
              <a:defRPr/>
            </a:pPr>
            <a:r>
              <a:rPr lang="nn-NO" sz="1100" err="1">
                <a:solidFill>
                  <a:prstClr val="black"/>
                </a:solidFill>
                <a:latin typeface="Arial" panose="020B0604020202020204" pitchFamily="34" charset="0"/>
                <a:cs typeface="Arial" panose="020B0604020202020204" pitchFamily="34" charset="0"/>
              </a:rPr>
              <a:t>Vanntett</a:t>
            </a:r>
            <a:r>
              <a:rPr lang="nn-NO" sz="1100">
                <a:solidFill>
                  <a:prstClr val="black"/>
                </a:solidFill>
                <a:latin typeface="Arial" panose="020B0604020202020204" pitchFamily="34" charset="0"/>
                <a:cs typeface="Arial" panose="020B0604020202020204" pitchFamily="34" charset="0"/>
              </a:rPr>
              <a:t> </a:t>
            </a:r>
            <a:r>
              <a:rPr lang="nn-NO" sz="1100" err="1">
                <a:solidFill>
                  <a:prstClr val="black"/>
                </a:solidFill>
                <a:latin typeface="Arial" panose="020B0604020202020204" pitchFamily="34" charset="0"/>
                <a:cs typeface="Arial" panose="020B0604020202020204" pitchFamily="34" charset="0"/>
              </a:rPr>
              <a:t>utedress</a:t>
            </a:r>
            <a:r>
              <a:rPr lang="nn-NO" sz="1100">
                <a:solidFill>
                  <a:prstClr val="black"/>
                </a:solidFill>
                <a:latin typeface="Arial" panose="020B0604020202020204" pitchFamily="34" charset="0"/>
                <a:cs typeface="Arial" panose="020B0604020202020204" pitchFamily="34" charset="0"/>
              </a:rPr>
              <a:t>  m/fòr (frå september-mai)</a:t>
            </a:r>
          </a:p>
          <a:p>
            <a:pPr marL="285750" indent="-285750" defTabSz="457200">
              <a:buFont typeface="Wingdings" panose="05000000000000000000" pitchFamily="2" charset="2"/>
              <a:buChar char="v"/>
              <a:defRPr/>
            </a:pPr>
            <a:r>
              <a:rPr lang="nn-NO" sz="1100">
                <a:solidFill>
                  <a:prstClr val="black"/>
                </a:solidFill>
                <a:latin typeface="Arial" panose="020B0604020202020204" pitchFamily="34" charset="0"/>
                <a:cs typeface="Arial" panose="020B0604020202020204" pitchFamily="34" charset="0"/>
              </a:rPr>
              <a:t>Byttekle i korga – bukse, genser, sokkar, truser, ullsokkar</a:t>
            </a:r>
          </a:p>
          <a:p>
            <a:pPr marL="285750" indent="-285750" defTabSz="457200">
              <a:buFont typeface="Wingdings" panose="05000000000000000000" pitchFamily="2" charset="2"/>
              <a:buChar char="v"/>
              <a:defRPr/>
            </a:pPr>
            <a:r>
              <a:rPr lang="nn-NO" sz="1100">
                <a:solidFill>
                  <a:prstClr val="black"/>
                </a:solidFill>
                <a:latin typeface="Arial" panose="020B0604020202020204" pitchFamily="34" charset="0"/>
                <a:cs typeface="Arial" panose="020B0604020202020204" pitchFamily="34" charset="0"/>
              </a:rPr>
              <a:t>Lue</a:t>
            </a:r>
          </a:p>
          <a:p>
            <a:pPr defTabSz="457200">
              <a:defRPr/>
            </a:pPr>
            <a:r>
              <a:rPr lang="nn-NO" sz="1100">
                <a:solidFill>
                  <a:prstClr val="black"/>
                </a:solidFill>
                <a:latin typeface="Arial" panose="020B0604020202020204" pitchFamily="34" charset="0"/>
                <a:cs typeface="Arial" panose="020B0604020202020204" pitchFamily="34" charset="0"/>
              </a:rPr>
              <a:t>Om barnet manglar noko ein dag det er behov for det – </a:t>
            </a:r>
          </a:p>
          <a:p>
            <a:pPr defTabSz="457200">
              <a:defRPr/>
            </a:pPr>
            <a:r>
              <a:rPr lang="nn-NO" sz="1100">
                <a:solidFill>
                  <a:prstClr val="black"/>
                </a:solidFill>
                <a:latin typeface="Arial" panose="020B0604020202020204" pitchFamily="34" charset="0"/>
                <a:cs typeface="Arial" panose="020B0604020202020204" pitchFamily="34" charset="0"/>
              </a:rPr>
              <a:t>ringer vi slik de må komme med utstyret! </a:t>
            </a:r>
          </a:p>
          <a:p>
            <a:pPr defTabSz="457200">
              <a:defRPr/>
            </a:pPr>
            <a:r>
              <a:rPr lang="nn-NO" sz="1100">
                <a:solidFill>
                  <a:prstClr val="black"/>
                </a:solidFill>
                <a:latin typeface="Arial" panose="020B0604020202020204" pitchFamily="34" charset="0"/>
                <a:cs typeface="Arial" panose="020B0604020202020204" pitchFamily="34" charset="0"/>
              </a:rPr>
              <a:t>Husk å sjekke korga kvar dag!</a:t>
            </a:r>
          </a:p>
        </p:txBody>
      </p:sp>
      <p:sp>
        <p:nvSpPr>
          <p:cNvPr id="8" name="TekstSylinder 7">
            <a:extLst>
              <a:ext uri="{FF2B5EF4-FFF2-40B4-BE49-F238E27FC236}">
                <a16:creationId xmlns:a16="http://schemas.microsoft.com/office/drawing/2014/main" id="{B81BAF6B-427A-5906-B04C-C8B3022F4FF6}"/>
              </a:ext>
            </a:extLst>
          </p:cNvPr>
          <p:cNvSpPr txBox="1"/>
          <p:nvPr/>
        </p:nvSpPr>
        <p:spPr>
          <a:xfrm>
            <a:off x="3022371" y="3482949"/>
            <a:ext cx="4868975" cy="2616101"/>
          </a:xfrm>
          <a:prstGeom prst="rect">
            <a:avLst/>
          </a:prstGeom>
          <a:noFill/>
          <a:ln>
            <a:solidFill>
              <a:srgbClr val="FFFF99"/>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2000" b="1" i="0" u="none" strike="noStrike" kern="0" cap="none" spc="0" normalizeH="0" baseline="0" noProof="0">
                <a:ln>
                  <a:noFill/>
                </a:ln>
                <a:solidFill>
                  <a:srgbClr val="1A669A"/>
                </a:solidFill>
                <a:effectLst/>
                <a:uLnTx/>
                <a:uFillTx/>
                <a:latin typeface="Dreaming Outloud Pro" panose="03050502040302030504" pitchFamily="66" charset="0"/>
                <a:cs typeface="Dreaming Outloud Pro" panose="03050502040302030504" pitchFamily="66" charset="0"/>
              </a:rPr>
              <a:t>Språk, leik og vennskap</a:t>
            </a:r>
            <a:endParaRPr kumimoji="0" lang="nb-NO" sz="1200" b="0" i="0" u="none" strike="noStrike" kern="0" cap="none" spc="0" normalizeH="0" baseline="0" noProof="0">
              <a:ln>
                <a:noFill/>
              </a:ln>
              <a:solidFill>
                <a:srgbClr val="1A669A"/>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err="1">
                <a:ln>
                  <a:noFill/>
                </a:ln>
                <a:solidFill>
                  <a:srgbClr val="1A669A"/>
                </a:solidFill>
                <a:effectLst/>
                <a:uLnTx/>
                <a:uFillTx/>
                <a:latin typeface="Calibri" panose="020F0502020204030204" pitchFamily="34" charset="0"/>
              </a:rPr>
              <a:t>Vaksenrolla</a:t>
            </a:r>
            <a:r>
              <a:rPr kumimoji="0" lang="nb-NO" sz="1200" b="0" i="0" u="none" strike="noStrike" kern="0" cap="none" spc="0" normalizeH="0" baseline="0" noProof="0">
                <a:ln>
                  <a:noFill/>
                </a:ln>
                <a:solidFill>
                  <a:srgbClr val="1A669A"/>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vere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trygge, nære og gode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primærvaksne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i tilvenning og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overgangar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til nye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avdelingar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0"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srgbClr val="1A669A"/>
                </a:solidFill>
                <a:effectLst/>
                <a:uLnTx/>
                <a:uFillTx/>
                <a:latin typeface="Calibri" panose="020F0502020204030204" pitchFamily="34" charset="0"/>
              </a:rPr>
              <a:t>Foreldretips:</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a:ln>
                  <a:noFill/>
                </a:ln>
                <a:solidFill>
                  <a:prstClr val="black"/>
                </a:solidFill>
                <a:effectLst/>
                <a:uLnTx/>
                <a:uFillTx/>
                <a:latin typeface="Calibri" panose="020F0502020204030204" pitchFamily="34" charset="0"/>
              </a:rPr>
              <a:t>Snakk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hyggeleg</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heime</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a:ln>
                  <a:noFill/>
                </a:ln>
                <a:solidFill>
                  <a:prstClr val="black"/>
                </a:solidFill>
                <a:effectLst/>
                <a:uLnTx/>
                <a:uFillTx/>
                <a:latin typeface="Calibri" panose="020F0502020204030204" pitchFamily="34" charset="0"/>
              </a:rPr>
              <a:t>Foreldre er barnas viktigste rollemodell. Korleis vi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snakkar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saman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heime, er med på å forme barna si oppfatning av kva som er greit og ikke greit. Når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noko</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er vanskelig eller vondt, trøst og gi barnet ditt støtte. Forsøk å spørre og gå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djupare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for å forstå kva som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eigentleg</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har skjedd.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Ikkje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snakk negativt om andre barn, om foreldra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deira</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om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læraren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eller om barnehagen. Bekymring bør heller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takast</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opp direkte med barnehagen.</a:t>
            </a:r>
          </a:p>
        </p:txBody>
      </p:sp>
      <p:sp>
        <p:nvSpPr>
          <p:cNvPr id="9" name="Ellipse 8">
            <a:extLst>
              <a:ext uri="{FF2B5EF4-FFF2-40B4-BE49-F238E27FC236}">
                <a16:creationId xmlns:a16="http://schemas.microsoft.com/office/drawing/2014/main" id="{657D5AD3-917E-5034-02D0-5DA3F7F6B14B}"/>
              </a:ext>
            </a:extLst>
          </p:cNvPr>
          <p:cNvSpPr/>
          <p:nvPr/>
        </p:nvSpPr>
        <p:spPr>
          <a:xfrm>
            <a:off x="2623139" y="362483"/>
            <a:ext cx="2539102" cy="1849021"/>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nn-NO" sz="3600" b="0" i="0" u="none" strike="noStrike" kern="0" cap="none" spc="0" normalizeH="0" baseline="0" noProof="0">
              <a:ln>
                <a:noFill/>
              </a:ln>
              <a:solidFill>
                <a:prstClr val="white"/>
              </a:solidFill>
              <a:effectLst/>
              <a:uLnTx/>
              <a:uFillTx/>
              <a:latin typeface="Calibri" panose="020F0502020204030204"/>
            </a:endParaRPr>
          </a:p>
        </p:txBody>
      </p:sp>
      <p:sp>
        <p:nvSpPr>
          <p:cNvPr id="10" name="Hjerte 9">
            <a:extLst>
              <a:ext uri="{FF2B5EF4-FFF2-40B4-BE49-F238E27FC236}">
                <a16:creationId xmlns:a16="http://schemas.microsoft.com/office/drawing/2014/main" id="{0FCB19BE-DC9D-2AE6-06DC-503F7694B14C}"/>
              </a:ext>
            </a:extLst>
          </p:cNvPr>
          <p:cNvSpPr/>
          <p:nvPr/>
        </p:nvSpPr>
        <p:spPr>
          <a:xfrm>
            <a:off x="9944404" y="112621"/>
            <a:ext cx="2073992" cy="1933134"/>
          </a:xfrm>
          <a:prstGeom prst="heart">
            <a:avLst/>
          </a:prstGeom>
          <a:solidFill>
            <a:srgbClr val="C00000"/>
          </a:solidFill>
          <a:ln w="12700" cap="flat" cmpd="sng" algn="ctr">
            <a:solidFill>
              <a:srgbClr val="5B9BD5">
                <a:shade val="50000"/>
              </a:srgbClr>
            </a:solidFill>
            <a:prstDash val="solid"/>
            <a:miter lim="800000"/>
          </a:ln>
          <a:effectLst/>
        </p:spPr>
        <p:txBody>
          <a:bodyPr rtlCol="0" anchor="ctr"/>
          <a:lstStyle/>
          <a:p>
            <a:pPr algn="ctr" defTabSz="457200">
              <a:defRPr/>
            </a:pPr>
            <a:endParaRPr lang="nn-NO" kern="0">
              <a:solidFill>
                <a:prstClr val="white"/>
              </a:solidFill>
              <a:latin typeface="Calibri" panose="020F0502020204030204"/>
            </a:endParaRPr>
          </a:p>
          <a:p>
            <a:pPr algn="ctr" defTabSz="457200">
              <a:defRPr/>
            </a:pPr>
            <a:r>
              <a:rPr lang="nn-NO" sz="1200" kern="0">
                <a:solidFill>
                  <a:prstClr val="white"/>
                </a:solidFill>
                <a:latin typeface="Calibri" panose="020F0502020204030204"/>
              </a:rPr>
              <a:t>Mål:</a:t>
            </a:r>
          </a:p>
          <a:p>
            <a:pPr algn="ctr" defTabSz="457200">
              <a:defRPr/>
            </a:pPr>
            <a:r>
              <a:rPr lang="nn-NO" sz="1200" kern="0">
                <a:solidFill>
                  <a:prstClr val="white"/>
                </a:solidFill>
                <a:latin typeface="Calibri" panose="020F0502020204030204"/>
              </a:rPr>
              <a:t>Å styrke kvart barn sin følelse av eigenverd, og</a:t>
            </a:r>
          </a:p>
          <a:p>
            <a:pPr algn="ctr" defTabSz="457200">
              <a:defRPr/>
            </a:pPr>
            <a:r>
              <a:rPr lang="nn-NO" sz="1200" kern="0">
                <a:solidFill>
                  <a:prstClr val="white"/>
                </a:solidFill>
                <a:latin typeface="Calibri" panose="020F0502020204030204"/>
              </a:rPr>
              <a:t>å gi dei ei oppleving av å vere unike.</a:t>
            </a:r>
          </a:p>
        </p:txBody>
      </p:sp>
      <p:sp>
        <p:nvSpPr>
          <p:cNvPr id="11" name="Hjerte 10">
            <a:extLst>
              <a:ext uri="{FF2B5EF4-FFF2-40B4-BE49-F238E27FC236}">
                <a16:creationId xmlns:a16="http://schemas.microsoft.com/office/drawing/2014/main" id="{C55A677E-2A17-FBAE-F821-173EF4A3C9B5}"/>
              </a:ext>
            </a:extLst>
          </p:cNvPr>
          <p:cNvSpPr/>
          <p:nvPr/>
        </p:nvSpPr>
        <p:spPr>
          <a:xfrm>
            <a:off x="9831603" y="121603"/>
            <a:ext cx="720080" cy="729734"/>
          </a:xfrm>
          <a:prstGeom prst="heart">
            <a:avLst/>
          </a:prstGeom>
          <a:solidFill>
            <a:srgbClr val="FF0000"/>
          </a:solidFill>
          <a:ln w="12700" cap="flat" cmpd="sng" algn="ctr">
            <a:solidFill>
              <a:srgbClr val="5B9BD5">
                <a:shade val="50000"/>
              </a:srgbClr>
            </a:solidFill>
            <a:prstDash val="solid"/>
            <a:miter lim="800000"/>
          </a:ln>
          <a:effectLst/>
        </p:spPr>
        <p:txBody>
          <a:bodyPr rtlCol="0" anchor="ctr"/>
          <a:lstStyle/>
          <a:p>
            <a:pPr algn="ctr" defTabSz="457200">
              <a:defRPr/>
            </a:pPr>
            <a:r>
              <a:rPr lang="nn-NO" kern="0">
                <a:solidFill>
                  <a:prstClr val="white"/>
                </a:solidFill>
                <a:latin typeface="Calibri" panose="020F0502020204030204"/>
              </a:rPr>
              <a:t>EG</a:t>
            </a:r>
          </a:p>
        </p:txBody>
      </p:sp>
      <p:sp>
        <p:nvSpPr>
          <p:cNvPr id="12" name="TekstSylinder 11">
            <a:extLst>
              <a:ext uri="{FF2B5EF4-FFF2-40B4-BE49-F238E27FC236}">
                <a16:creationId xmlns:a16="http://schemas.microsoft.com/office/drawing/2014/main" id="{D0D50EA3-3EC9-3585-C7E7-0A4E4C1CFD18}"/>
              </a:ext>
            </a:extLst>
          </p:cNvPr>
          <p:cNvSpPr txBox="1"/>
          <p:nvPr/>
        </p:nvSpPr>
        <p:spPr>
          <a:xfrm>
            <a:off x="3113303" y="2339395"/>
            <a:ext cx="1723501" cy="1015663"/>
          </a:xfrm>
          <a:prstGeom prst="rect">
            <a:avLst/>
          </a:prstGeom>
          <a:solidFill>
            <a:srgbClr val="EAEAEA"/>
          </a:solidFill>
          <a:ln w="28575">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Fokusord m/teikn:</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Ja, nei, kan eg få?, ferdig, stopp</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Eg, venn, takk, velkommen, skatt</a:t>
            </a:r>
            <a:endParaRPr kumimoji="0" lang="nn-NO" sz="1200" b="0" i="0" u="none" strike="noStrike" kern="0" cap="none" spc="0" normalizeH="0" baseline="0" noProof="0">
              <a:ln>
                <a:noFill/>
              </a:ln>
              <a:solidFill>
                <a:prstClr val="black"/>
              </a:solidFill>
              <a:effectLst/>
              <a:uLnTx/>
              <a:uFillTx/>
              <a:latin typeface="Calibri" panose="020F0502020204030204"/>
            </a:endParaRPr>
          </a:p>
        </p:txBody>
      </p:sp>
      <p:sp>
        <p:nvSpPr>
          <p:cNvPr id="13" name="TekstSylinder 12">
            <a:extLst>
              <a:ext uri="{FF2B5EF4-FFF2-40B4-BE49-F238E27FC236}">
                <a16:creationId xmlns:a16="http://schemas.microsoft.com/office/drawing/2014/main" id="{D92A7A60-F5C2-65BC-9A20-A238020A19AF}"/>
              </a:ext>
            </a:extLst>
          </p:cNvPr>
          <p:cNvSpPr txBox="1"/>
          <p:nvPr/>
        </p:nvSpPr>
        <p:spPr>
          <a:xfrm>
            <a:off x="8717464" y="4925970"/>
            <a:ext cx="2948357" cy="1107996"/>
          </a:xfrm>
          <a:prstGeom prst="rect">
            <a:avLst/>
          </a:prstGeom>
          <a:noFill/>
          <a:ln w="76200">
            <a:solidFill>
              <a:srgbClr val="C00000"/>
            </a:solidFill>
          </a:ln>
        </p:spPr>
        <p:txBody>
          <a:bodyPr wrap="square" rtlCol="0">
            <a:spAutoFit/>
          </a:bodyPr>
          <a:lstStyle/>
          <a:p>
            <a:pPr defTabSz="457200"/>
            <a:r>
              <a:rPr lang="nn-NO" b="1">
                <a:solidFill>
                  <a:prstClr val="black"/>
                </a:solidFill>
                <a:latin typeface="Calibri" panose="020F0502020204030204"/>
              </a:rPr>
              <a:t>Viktig informasjon i august:</a:t>
            </a:r>
          </a:p>
          <a:p>
            <a:pPr marL="171450" indent="-171450" defTabSz="457200">
              <a:buFont typeface="Arial" panose="020B0604020202020204" pitchFamily="34" charset="0"/>
              <a:buChar char="•"/>
            </a:pPr>
            <a:r>
              <a:rPr lang="nn-NO" sz="1200">
                <a:solidFill>
                  <a:prstClr val="black"/>
                </a:solidFill>
                <a:latin typeface="Calibri" panose="020F0502020204030204"/>
              </a:rPr>
              <a:t>Nytt barnehageår </a:t>
            </a:r>
            <a:r>
              <a:rPr lang="nn-NO" sz="1200" err="1">
                <a:solidFill>
                  <a:prstClr val="black"/>
                </a:solidFill>
                <a:latin typeface="Calibri" panose="020F0502020204030204"/>
              </a:rPr>
              <a:t>starter</a:t>
            </a:r>
            <a:r>
              <a:rPr lang="nn-NO" sz="1200">
                <a:solidFill>
                  <a:prstClr val="black"/>
                </a:solidFill>
                <a:latin typeface="Calibri" panose="020F0502020204030204"/>
              </a:rPr>
              <a:t> 1. august</a:t>
            </a:r>
          </a:p>
          <a:p>
            <a:pPr marL="171450" indent="-171450" defTabSz="457200">
              <a:buFont typeface="Arial" panose="020B0604020202020204" pitchFamily="34" charset="0"/>
              <a:buChar char="•"/>
            </a:pPr>
            <a:r>
              <a:rPr lang="nn-NO" sz="1200">
                <a:solidFill>
                  <a:prstClr val="black"/>
                </a:solidFill>
                <a:latin typeface="Calibri" panose="020F0502020204030204"/>
              </a:rPr>
              <a:t>Opprett avtalegiro på foreldrebetalinga</a:t>
            </a:r>
          </a:p>
          <a:p>
            <a:pPr marL="171450" indent="-171450" defTabSz="457200">
              <a:buFont typeface="Arial" panose="020B0604020202020204" pitchFamily="34" charset="0"/>
              <a:buChar char="•"/>
            </a:pPr>
            <a:r>
              <a:rPr lang="nn-NO" sz="1200" b="1">
                <a:solidFill>
                  <a:srgbClr val="FF0000"/>
                </a:solidFill>
                <a:latin typeface="Calibri" panose="020F0502020204030204"/>
              </a:rPr>
              <a:t>Planleggingsdag fredag 15. august – barnehagen stengd.</a:t>
            </a:r>
          </a:p>
        </p:txBody>
      </p:sp>
      <p:sp>
        <p:nvSpPr>
          <p:cNvPr id="14" name="TekstSylinder 13">
            <a:extLst>
              <a:ext uri="{FF2B5EF4-FFF2-40B4-BE49-F238E27FC236}">
                <a16:creationId xmlns:a16="http://schemas.microsoft.com/office/drawing/2014/main" id="{239DF28A-FD2C-F0F6-DE6C-33542FEA97DE}"/>
              </a:ext>
            </a:extLst>
          </p:cNvPr>
          <p:cNvSpPr txBox="1"/>
          <p:nvPr/>
        </p:nvSpPr>
        <p:spPr>
          <a:xfrm>
            <a:off x="43101" y="3961212"/>
            <a:ext cx="2872915" cy="1954381"/>
          </a:xfrm>
          <a:prstGeom prst="rect">
            <a:avLst/>
          </a:prstGeom>
          <a:solidFill>
            <a:srgbClr val="EAEAEA"/>
          </a:solidFill>
          <a:ln>
            <a:solidFill>
              <a:srgbClr val="1A669A"/>
            </a:solidFill>
          </a:ln>
        </p:spPr>
        <p:txBody>
          <a:bodyPr wrap="square">
            <a:spAutoFit/>
          </a:bodyPr>
          <a:lstStyle/>
          <a:p>
            <a:pPr eaLnBrk="0" fontAlgn="base" hangingPunct="0">
              <a:spcBef>
                <a:spcPct val="0"/>
              </a:spcBef>
              <a:spcAft>
                <a:spcPct val="0"/>
              </a:spcAft>
            </a:pP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I august er det tid for </a:t>
            </a:r>
            <a:r>
              <a:rPr lang="nb-NO" sz="1100" b="1" i="0">
                <a:solidFill>
                  <a:schemeClr val="tx2">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tilvenning</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i barnehagen. Frå og med i år har vi innført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ein</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ny tilvenningsmodell,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ein</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foreldreaktiv tilvenning der foreldre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deltek</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aktivt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saman</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med barnet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dei</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første fem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dagane</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I tillegg inviterer vi til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fleire</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besøksdagar</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i forkant av oppstart, slik at både barn og foreldre kan bli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kjende</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med miljøet, personalet og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dei</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andre barna. Vi legg stor vekt på å skape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ein</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trygg og god start for alle. Det vil også </a:t>
            </a:r>
            <a:r>
              <a:rPr lang="nb-NO" sz="1100" b="0" i="0" err="1">
                <a:solidFill>
                  <a:srgbClr val="080809"/>
                </a:solidFill>
                <a:effectLst/>
                <a:latin typeface="Calibri" panose="020F0502020204030204" pitchFamily="34" charset="0"/>
                <a:ea typeface="Calibri" panose="020F0502020204030204" pitchFamily="34" charset="0"/>
                <a:cs typeface="Calibri" panose="020F0502020204030204" pitchFamily="34" charset="0"/>
              </a:rPr>
              <a:t>vere</a:t>
            </a:r>
            <a:r>
              <a:rPr lang="nb-NO" sz="1100" b="0" i="0">
                <a:solidFill>
                  <a:srgbClr val="080809"/>
                </a:solidFill>
                <a:effectLst/>
                <a:latin typeface="Calibri" panose="020F0502020204030204" pitchFamily="34" charset="0"/>
                <a:ea typeface="Calibri" panose="020F0502020204030204" pitchFamily="34" charset="0"/>
                <a:cs typeface="Calibri" panose="020F0502020204030204" pitchFamily="34" charset="0"/>
              </a:rPr>
              <a:t> ei form for tilvenning for barn som byter avdeling.</a:t>
            </a:r>
            <a:endParaRPr lang="nb-NO" sz="11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kstSylinder 14">
            <a:extLst>
              <a:ext uri="{FF2B5EF4-FFF2-40B4-BE49-F238E27FC236}">
                <a16:creationId xmlns:a16="http://schemas.microsoft.com/office/drawing/2014/main" id="{6569BDC4-2EF1-8C0A-4976-E7653C35EC02}"/>
              </a:ext>
            </a:extLst>
          </p:cNvPr>
          <p:cNvSpPr txBox="1"/>
          <p:nvPr/>
        </p:nvSpPr>
        <p:spPr>
          <a:xfrm>
            <a:off x="8471217" y="1153816"/>
            <a:ext cx="1287103" cy="1569660"/>
          </a:xfrm>
          <a:prstGeom prst="rect">
            <a:avLst/>
          </a:prstGeom>
          <a:solidFill>
            <a:srgbClr val="EAEAEA"/>
          </a:solidFill>
          <a:ln>
            <a:solidFill>
              <a:srgbClr val="FFFF99"/>
            </a:solidFill>
          </a:ln>
        </p:spPr>
        <p:txBody>
          <a:bodyPr wrap="square">
            <a:spAutoFit/>
          </a:bodyPr>
          <a:lstStyle/>
          <a:p>
            <a:pPr eaLnBrk="0" fontAlgn="base" hangingPunct="0">
              <a:spcBef>
                <a:spcPct val="0"/>
              </a:spcBef>
              <a:spcAft>
                <a:spcPct val="0"/>
              </a:spcAft>
            </a:pPr>
            <a:r>
              <a:rPr lang="nb-NO" sz="1200" b="1" dirty="0" err="1">
                <a:solidFill>
                  <a:srgbClr val="1A669A"/>
                </a:solidFill>
                <a:latin typeface="Calibri" panose="020F0502020204030204" pitchFamily="34" charset="0"/>
              </a:rPr>
              <a:t>Bibelforteljing</a:t>
            </a:r>
            <a:endParaRPr lang="nb-NO" sz="1200" b="1" dirty="0">
              <a:solidFill>
                <a:srgbClr val="1A669A"/>
              </a:solidFill>
              <a:latin typeface="Calibri" panose="020F0502020204030204" pitchFamily="34" charset="0"/>
            </a:endParaRPr>
          </a:p>
          <a:p>
            <a:pPr eaLnBrk="0" fontAlgn="base" hangingPunct="0">
              <a:spcBef>
                <a:spcPct val="0"/>
              </a:spcBef>
              <a:spcAft>
                <a:spcPct val="0"/>
              </a:spcAft>
            </a:pPr>
            <a:r>
              <a:rPr lang="nb-NO" sz="1200" dirty="0">
                <a:solidFill>
                  <a:prstClr val="black"/>
                </a:solidFill>
                <a:latin typeface="Calibri" panose="020F0502020204030204" pitchFamily="34" charset="0"/>
              </a:rPr>
              <a:t>Skapelsen </a:t>
            </a:r>
          </a:p>
          <a:p>
            <a:pPr eaLnBrk="0" fontAlgn="base" hangingPunct="0">
              <a:spcBef>
                <a:spcPct val="0"/>
              </a:spcBef>
              <a:spcAft>
                <a:spcPct val="0"/>
              </a:spcAft>
            </a:pPr>
            <a:endParaRPr lang="nb-NO" sz="1200" dirty="0">
              <a:solidFill>
                <a:prstClr val="black"/>
              </a:solidFill>
              <a:latin typeface="Calibri" panose="020F0502020204030204" pitchFamily="34" charset="0"/>
            </a:endParaRPr>
          </a:p>
          <a:p>
            <a:pPr eaLnBrk="0" fontAlgn="base" hangingPunct="0">
              <a:spcBef>
                <a:spcPct val="0"/>
              </a:spcBef>
              <a:spcAft>
                <a:spcPct val="0"/>
              </a:spcAft>
            </a:pPr>
            <a:r>
              <a:rPr lang="nb-NO" sz="1200" b="1" dirty="0">
                <a:solidFill>
                  <a:srgbClr val="1A669A"/>
                </a:solidFill>
                <a:latin typeface="Calibri" panose="020F0502020204030204" pitchFamily="34" charset="0"/>
              </a:rPr>
              <a:t>Fokuspunkt:</a:t>
            </a:r>
          </a:p>
          <a:p>
            <a:pPr eaLnBrk="0" fontAlgn="base" hangingPunct="0">
              <a:spcBef>
                <a:spcPct val="0"/>
              </a:spcBef>
              <a:spcAft>
                <a:spcPct val="0"/>
              </a:spcAft>
            </a:pPr>
            <a:r>
              <a:rPr lang="nb-NO" sz="1200" dirty="0" err="1">
                <a:solidFill>
                  <a:prstClr val="black"/>
                </a:solidFill>
                <a:latin typeface="Calibri" panose="020F0502020204030204" pitchFamily="34" charset="0"/>
              </a:rPr>
              <a:t>Eg</a:t>
            </a:r>
            <a:r>
              <a:rPr lang="nb-NO" sz="1200" dirty="0">
                <a:solidFill>
                  <a:prstClr val="black"/>
                </a:solidFill>
                <a:latin typeface="Calibri" panose="020F0502020204030204" pitchFamily="34" charset="0"/>
              </a:rPr>
              <a:t> er skapt i Gud sitt bilde</a:t>
            </a:r>
          </a:p>
          <a:p>
            <a:pPr eaLnBrk="0" fontAlgn="base" hangingPunct="0">
              <a:spcBef>
                <a:spcPct val="0"/>
              </a:spcBef>
              <a:spcAft>
                <a:spcPct val="0"/>
              </a:spcAft>
            </a:pPr>
            <a:r>
              <a:rPr lang="nb-NO" sz="1200" dirty="0" err="1">
                <a:solidFill>
                  <a:prstClr val="black"/>
                </a:solidFill>
                <a:latin typeface="Calibri" panose="020F0502020204030204" pitchFamily="34" charset="0"/>
              </a:rPr>
              <a:t>Eg</a:t>
            </a:r>
            <a:r>
              <a:rPr lang="nb-NO" sz="1200" dirty="0">
                <a:solidFill>
                  <a:prstClr val="black"/>
                </a:solidFill>
                <a:latin typeface="Calibri" panose="020F0502020204030204" pitchFamily="34" charset="0"/>
              </a:rPr>
              <a:t> er </a:t>
            </a:r>
            <a:r>
              <a:rPr lang="nb-NO" sz="1200" dirty="0" err="1">
                <a:solidFill>
                  <a:prstClr val="black"/>
                </a:solidFill>
                <a:latin typeface="Calibri" panose="020F0502020204030204" pitchFamily="34" charset="0"/>
              </a:rPr>
              <a:t>ein</a:t>
            </a:r>
            <a:r>
              <a:rPr lang="nb-NO" sz="1200" dirty="0">
                <a:solidFill>
                  <a:prstClr val="black"/>
                </a:solidFill>
                <a:latin typeface="Calibri" panose="020F0502020204030204" pitchFamily="34" charset="0"/>
              </a:rPr>
              <a:t> verdifull skatt</a:t>
            </a:r>
          </a:p>
        </p:txBody>
      </p:sp>
      <p:sp>
        <p:nvSpPr>
          <p:cNvPr id="16" name="TekstSylinder 15">
            <a:extLst>
              <a:ext uri="{FF2B5EF4-FFF2-40B4-BE49-F238E27FC236}">
                <a16:creationId xmlns:a16="http://schemas.microsoft.com/office/drawing/2014/main" id="{EDC1FF93-BF98-0894-86C8-9AB6F1DDA923}"/>
              </a:ext>
            </a:extLst>
          </p:cNvPr>
          <p:cNvSpPr txBox="1"/>
          <p:nvPr/>
        </p:nvSpPr>
        <p:spPr>
          <a:xfrm>
            <a:off x="9944404" y="2339395"/>
            <a:ext cx="2073992" cy="2292935"/>
          </a:xfrm>
          <a:prstGeom prst="rect">
            <a:avLst/>
          </a:prstGeom>
          <a:solidFill>
            <a:srgbClr val="FFFF99"/>
          </a:solidFill>
          <a:ln w="38100">
            <a:solidFill>
              <a:srgbClr val="FFFF99"/>
            </a:solidFill>
            <a:extLst>
              <a:ext uri="{C807C97D-BFC1-408E-A445-0C87EB9F89A2}">
                <ask:lineSketchStyleProps xmlns:ask="http://schemas.microsoft.com/office/drawing/2018/sketchyshapes" sd="2788129057">
                  <a:custGeom>
                    <a:avLst/>
                    <a:gdLst>
                      <a:gd name="connsiteX0" fmla="*/ 0 w 2181904"/>
                      <a:gd name="connsiteY0" fmla="*/ 0 h 2123658"/>
                      <a:gd name="connsiteX1" fmla="*/ 589114 w 2181904"/>
                      <a:gd name="connsiteY1" fmla="*/ 0 h 2123658"/>
                      <a:gd name="connsiteX2" fmla="*/ 1156409 w 2181904"/>
                      <a:gd name="connsiteY2" fmla="*/ 0 h 2123658"/>
                      <a:gd name="connsiteX3" fmla="*/ 1636428 w 2181904"/>
                      <a:gd name="connsiteY3" fmla="*/ 0 h 2123658"/>
                      <a:gd name="connsiteX4" fmla="*/ 2181904 w 2181904"/>
                      <a:gd name="connsiteY4" fmla="*/ 0 h 2123658"/>
                      <a:gd name="connsiteX5" fmla="*/ 2181904 w 2181904"/>
                      <a:gd name="connsiteY5" fmla="*/ 509678 h 2123658"/>
                      <a:gd name="connsiteX6" fmla="*/ 2181904 w 2181904"/>
                      <a:gd name="connsiteY6" fmla="*/ 1083066 h 2123658"/>
                      <a:gd name="connsiteX7" fmla="*/ 2181904 w 2181904"/>
                      <a:gd name="connsiteY7" fmla="*/ 1550270 h 2123658"/>
                      <a:gd name="connsiteX8" fmla="*/ 2181904 w 2181904"/>
                      <a:gd name="connsiteY8" fmla="*/ 2123658 h 2123658"/>
                      <a:gd name="connsiteX9" fmla="*/ 1636428 w 2181904"/>
                      <a:gd name="connsiteY9" fmla="*/ 2123658 h 2123658"/>
                      <a:gd name="connsiteX10" fmla="*/ 1156409 w 2181904"/>
                      <a:gd name="connsiteY10" fmla="*/ 2123658 h 2123658"/>
                      <a:gd name="connsiteX11" fmla="*/ 654571 w 2181904"/>
                      <a:gd name="connsiteY11" fmla="*/ 2123658 h 2123658"/>
                      <a:gd name="connsiteX12" fmla="*/ 0 w 2181904"/>
                      <a:gd name="connsiteY12" fmla="*/ 2123658 h 2123658"/>
                      <a:gd name="connsiteX13" fmla="*/ 0 w 2181904"/>
                      <a:gd name="connsiteY13" fmla="*/ 1592744 h 2123658"/>
                      <a:gd name="connsiteX14" fmla="*/ 0 w 2181904"/>
                      <a:gd name="connsiteY14" fmla="*/ 1125539 h 2123658"/>
                      <a:gd name="connsiteX15" fmla="*/ 0 w 2181904"/>
                      <a:gd name="connsiteY15" fmla="*/ 615861 h 2123658"/>
                      <a:gd name="connsiteX16" fmla="*/ 0 w 2181904"/>
                      <a:gd name="connsiteY16" fmla="*/ 0 h 212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1904" h="2123658" fill="none" extrusionOk="0">
                        <a:moveTo>
                          <a:pt x="0" y="0"/>
                        </a:moveTo>
                        <a:cubicBezTo>
                          <a:pt x="245741" y="-34726"/>
                          <a:pt x="384814" y="51664"/>
                          <a:pt x="589114" y="0"/>
                        </a:cubicBezTo>
                        <a:cubicBezTo>
                          <a:pt x="793414" y="-51664"/>
                          <a:pt x="940718" y="22198"/>
                          <a:pt x="1156409" y="0"/>
                        </a:cubicBezTo>
                        <a:cubicBezTo>
                          <a:pt x="1372101" y="-22198"/>
                          <a:pt x="1448244" y="47201"/>
                          <a:pt x="1636428" y="0"/>
                        </a:cubicBezTo>
                        <a:cubicBezTo>
                          <a:pt x="1824612" y="-47201"/>
                          <a:pt x="1936872" y="15227"/>
                          <a:pt x="2181904" y="0"/>
                        </a:cubicBezTo>
                        <a:cubicBezTo>
                          <a:pt x="2240637" y="148176"/>
                          <a:pt x="2127845" y="262249"/>
                          <a:pt x="2181904" y="509678"/>
                        </a:cubicBezTo>
                        <a:cubicBezTo>
                          <a:pt x="2235963" y="757107"/>
                          <a:pt x="2178481" y="878610"/>
                          <a:pt x="2181904" y="1083066"/>
                        </a:cubicBezTo>
                        <a:cubicBezTo>
                          <a:pt x="2185327" y="1287522"/>
                          <a:pt x="2150265" y="1447194"/>
                          <a:pt x="2181904" y="1550270"/>
                        </a:cubicBezTo>
                        <a:cubicBezTo>
                          <a:pt x="2213543" y="1653346"/>
                          <a:pt x="2113423" y="1851064"/>
                          <a:pt x="2181904" y="2123658"/>
                        </a:cubicBezTo>
                        <a:cubicBezTo>
                          <a:pt x="2007011" y="2168543"/>
                          <a:pt x="1835014" y="2085629"/>
                          <a:pt x="1636428" y="2123658"/>
                        </a:cubicBezTo>
                        <a:cubicBezTo>
                          <a:pt x="1437842" y="2161687"/>
                          <a:pt x="1273333" y="2094894"/>
                          <a:pt x="1156409" y="2123658"/>
                        </a:cubicBezTo>
                        <a:cubicBezTo>
                          <a:pt x="1039485" y="2152422"/>
                          <a:pt x="847815" y="2100989"/>
                          <a:pt x="654571" y="2123658"/>
                        </a:cubicBezTo>
                        <a:cubicBezTo>
                          <a:pt x="461327" y="2146327"/>
                          <a:pt x="186292" y="2060588"/>
                          <a:pt x="0" y="2123658"/>
                        </a:cubicBezTo>
                        <a:cubicBezTo>
                          <a:pt x="-48729" y="1941073"/>
                          <a:pt x="45961" y="1699782"/>
                          <a:pt x="0" y="1592744"/>
                        </a:cubicBezTo>
                        <a:cubicBezTo>
                          <a:pt x="-45961" y="1485706"/>
                          <a:pt x="45097" y="1316205"/>
                          <a:pt x="0" y="1125539"/>
                        </a:cubicBezTo>
                        <a:cubicBezTo>
                          <a:pt x="-45097" y="934874"/>
                          <a:pt x="56730" y="743271"/>
                          <a:pt x="0" y="615861"/>
                        </a:cubicBezTo>
                        <a:cubicBezTo>
                          <a:pt x="-56730" y="488451"/>
                          <a:pt x="66573" y="125458"/>
                          <a:pt x="0" y="0"/>
                        </a:cubicBezTo>
                        <a:close/>
                      </a:path>
                      <a:path w="2181904" h="2123658" stroke="0" extrusionOk="0">
                        <a:moveTo>
                          <a:pt x="0" y="0"/>
                        </a:moveTo>
                        <a:cubicBezTo>
                          <a:pt x="232141" y="-1629"/>
                          <a:pt x="287306" y="15539"/>
                          <a:pt x="523657" y="0"/>
                        </a:cubicBezTo>
                        <a:cubicBezTo>
                          <a:pt x="760008" y="-15539"/>
                          <a:pt x="897607" y="18258"/>
                          <a:pt x="1025495" y="0"/>
                        </a:cubicBezTo>
                        <a:cubicBezTo>
                          <a:pt x="1153383" y="-18258"/>
                          <a:pt x="1405311" y="32541"/>
                          <a:pt x="1592790" y="0"/>
                        </a:cubicBezTo>
                        <a:cubicBezTo>
                          <a:pt x="1780270" y="-32541"/>
                          <a:pt x="1994911" y="20075"/>
                          <a:pt x="2181904" y="0"/>
                        </a:cubicBezTo>
                        <a:cubicBezTo>
                          <a:pt x="2232946" y="142824"/>
                          <a:pt x="2155169" y="253623"/>
                          <a:pt x="2181904" y="467205"/>
                        </a:cubicBezTo>
                        <a:cubicBezTo>
                          <a:pt x="2208639" y="680788"/>
                          <a:pt x="2135454" y="812487"/>
                          <a:pt x="2181904" y="976883"/>
                        </a:cubicBezTo>
                        <a:cubicBezTo>
                          <a:pt x="2228354" y="1141279"/>
                          <a:pt x="2143306" y="1235327"/>
                          <a:pt x="2181904" y="1486561"/>
                        </a:cubicBezTo>
                        <a:cubicBezTo>
                          <a:pt x="2220502" y="1737795"/>
                          <a:pt x="2156325" y="1987915"/>
                          <a:pt x="2181904" y="2123658"/>
                        </a:cubicBezTo>
                        <a:cubicBezTo>
                          <a:pt x="1999951" y="2166155"/>
                          <a:pt x="1903605" y="2082216"/>
                          <a:pt x="1636428" y="2123658"/>
                        </a:cubicBezTo>
                        <a:cubicBezTo>
                          <a:pt x="1369251" y="2165100"/>
                          <a:pt x="1350280" y="2101809"/>
                          <a:pt x="1156409" y="2123658"/>
                        </a:cubicBezTo>
                        <a:cubicBezTo>
                          <a:pt x="962538" y="2145507"/>
                          <a:pt x="878394" y="2114291"/>
                          <a:pt x="676390" y="2123658"/>
                        </a:cubicBezTo>
                        <a:cubicBezTo>
                          <a:pt x="474386" y="2133025"/>
                          <a:pt x="167425" y="2100349"/>
                          <a:pt x="0" y="2123658"/>
                        </a:cubicBezTo>
                        <a:cubicBezTo>
                          <a:pt x="-24586" y="1964376"/>
                          <a:pt x="32864" y="1876137"/>
                          <a:pt x="0" y="1635217"/>
                        </a:cubicBezTo>
                        <a:cubicBezTo>
                          <a:pt x="-32864" y="1394297"/>
                          <a:pt x="26825" y="1315187"/>
                          <a:pt x="0" y="1146775"/>
                        </a:cubicBezTo>
                        <a:cubicBezTo>
                          <a:pt x="-26825" y="978363"/>
                          <a:pt x="44197" y="836084"/>
                          <a:pt x="0" y="637097"/>
                        </a:cubicBezTo>
                        <a:cubicBezTo>
                          <a:pt x="-44197" y="438110"/>
                          <a:pt x="53614" y="242844"/>
                          <a:pt x="0" y="0"/>
                        </a:cubicBezTo>
                        <a:close/>
                      </a:path>
                    </a:pathLst>
                  </a:custGeom>
                  <ask:type>
                    <ask:lineSketchNone/>
                  </ask:type>
                </ask:lineSketchStyleProps>
              </a:ext>
            </a:extLst>
          </a:ln>
        </p:spPr>
        <p:txBody>
          <a:bodyPr wrap="square" rtlCol="0">
            <a:spAutoFit/>
          </a:bodyPr>
          <a:lstStyle/>
          <a:p>
            <a:r>
              <a:rPr lang="nn-NO" sz="1100" b="1" dirty="0" err="1"/>
              <a:t>Sang</a:t>
            </a:r>
            <a:br>
              <a:rPr lang="nn-NO" sz="1100" dirty="0"/>
            </a:br>
            <a:r>
              <a:rPr lang="nn-NO" sz="1100" dirty="0"/>
              <a:t>Kven har skapt alle blomstrane, </a:t>
            </a:r>
          </a:p>
          <a:p>
            <a:r>
              <a:rPr lang="nn-NO" sz="1100" dirty="0"/>
              <a:t>Blomstrane, blomstrane</a:t>
            </a:r>
          </a:p>
          <a:p>
            <a:r>
              <a:rPr lang="nn-NO" sz="1100" dirty="0"/>
              <a:t>Kven har skapt alle blomstrane?</a:t>
            </a:r>
          </a:p>
          <a:p>
            <a:r>
              <a:rPr lang="nn-NO" sz="1100" dirty="0"/>
              <a:t>Jo, Gud i himmelen</a:t>
            </a:r>
          </a:p>
          <a:p>
            <a:endParaRPr lang="nn-NO" sz="1100" dirty="0"/>
          </a:p>
          <a:p>
            <a:r>
              <a:rPr lang="nn-NO" sz="1100" dirty="0"/>
              <a:t>Kven har skapt alle fuglane?...</a:t>
            </a:r>
          </a:p>
          <a:p>
            <a:r>
              <a:rPr lang="nn-NO" sz="1100" dirty="0"/>
              <a:t>Kven har skapt alle stjernene?...</a:t>
            </a:r>
          </a:p>
          <a:p>
            <a:pPr defTabSz="457200"/>
            <a:r>
              <a:rPr lang="nn-NO" sz="1100" dirty="0"/>
              <a:t>Kven har skapt både deg og meg?..</a:t>
            </a:r>
            <a:endParaRPr lang="nn-NO" sz="1100" dirty="0">
              <a:solidFill>
                <a:prstClr val="black"/>
              </a:solidFill>
              <a:latin typeface="Calibri" panose="020F0502020204030204"/>
            </a:endParaRPr>
          </a:p>
        </p:txBody>
      </p:sp>
      <p:sp>
        <p:nvSpPr>
          <p:cNvPr id="18" name="TekstSylinder 17">
            <a:extLst>
              <a:ext uri="{FF2B5EF4-FFF2-40B4-BE49-F238E27FC236}">
                <a16:creationId xmlns:a16="http://schemas.microsoft.com/office/drawing/2014/main" id="{8A8F6F3C-E23E-F3BF-207F-D6D8D00C3CE3}"/>
              </a:ext>
            </a:extLst>
          </p:cNvPr>
          <p:cNvSpPr txBox="1"/>
          <p:nvPr/>
        </p:nvSpPr>
        <p:spPr>
          <a:xfrm>
            <a:off x="2918137" y="738318"/>
            <a:ext cx="2180251" cy="830997"/>
          </a:xfrm>
          <a:prstGeom prst="rect">
            <a:avLst/>
          </a:prstGeom>
          <a:noFill/>
        </p:spPr>
        <p:txBody>
          <a:bodyPr wrap="square" rtlCol="0">
            <a:spAutoFit/>
          </a:bodyPr>
          <a:lstStyle/>
          <a:p>
            <a:r>
              <a:rPr lang="nn-NO" sz="1200">
                <a:solidFill>
                  <a:schemeClr val="bg1"/>
                </a:solidFill>
              </a:rPr>
              <a:t>Fokus: Lesing i barnehagen</a:t>
            </a:r>
          </a:p>
          <a:p>
            <a:endParaRPr lang="nn-NO" sz="1200">
              <a:solidFill>
                <a:schemeClr val="bg1"/>
              </a:solidFill>
            </a:endParaRPr>
          </a:p>
          <a:p>
            <a:r>
              <a:rPr lang="nn-NO" sz="1200">
                <a:solidFill>
                  <a:schemeClr val="bg1"/>
                </a:solidFill>
              </a:rPr>
              <a:t>Prosjekt: Korleis  kan lesing  inspirere til god leik?</a:t>
            </a:r>
          </a:p>
        </p:txBody>
      </p:sp>
      <p:sp>
        <p:nvSpPr>
          <p:cNvPr id="20" name="TekstSylinder 19">
            <a:extLst>
              <a:ext uri="{FF2B5EF4-FFF2-40B4-BE49-F238E27FC236}">
                <a16:creationId xmlns:a16="http://schemas.microsoft.com/office/drawing/2014/main" id="{FB6F5D51-0674-E34B-84E2-AF15166D5BBB}"/>
              </a:ext>
            </a:extLst>
          </p:cNvPr>
          <p:cNvSpPr txBox="1"/>
          <p:nvPr/>
        </p:nvSpPr>
        <p:spPr>
          <a:xfrm>
            <a:off x="5616029" y="666833"/>
            <a:ext cx="3232136" cy="461665"/>
          </a:xfrm>
          <a:prstGeom prst="rect">
            <a:avLst/>
          </a:prstGeom>
          <a:noFill/>
          <a:ln>
            <a:solidFill>
              <a:srgbClr val="EAEAEA"/>
            </a:solidFill>
          </a:ln>
        </p:spPr>
        <p:txBody>
          <a:bodyPr wrap="square" rtlCol="0">
            <a:spAutoFit/>
          </a:bodyPr>
          <a:lstStyle/>
          <a:p>
            <a:r>
              <a:rPr lang="nn-NO" sz="1200"/>
              <a:t>Kvar månad skal alle avdelingar ha fokus på lesing i utvalde bøker. </a:t>
            </a:r>
          </a:p>
        </p:txBody>
      </p:sp>
      <p:sp>
        <p:nvSpPr>
          <p:cNvPr id="17" name="TekstSylinder 16">
            <a:extLst>
              <a:ext uri="{FF2B5EF4-FFF2-40B4-BE49-F238E27FC236}">
                <a16:creationId xmlns:a16="http://schemas.microsoft.com/office/drawing/2014/main" id="{91D62712-F9C2-FC89-F6E2-10C80D602C56}"/>
              </a:ext>
            </a:extLst>
          </p:cNvPr>
          <p:cNvSpPr txBox="1"/>
          <p:nvPr/>
        </p:nvSpPr>
        <p:spPr>
          <a:xfrm>
            <a:off x="5170858" y="1259870"/>
            <a:ext cx="3114275"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19" name="Bilde 18">
            <a:extLst>
              <a:ext uri="{FF2B5EF4-FFF2-40B4-BE49-F238E27FC236}">
                <a16:creationId xmlns:a16="http://schemas.microsoft.com/office/drawing/2014/main" id="{A3F0FF8A-722D-6617-7E1E-65EEDFFED99E}"/>
              </a:ext>
            </a:extLst>
          </p:cNvPr>
          <p:cNvPicPr>
            <a:picLocks noChangeAspect="1"/>
          </p:cNvPicPr>
          <p:nvPr/>
        </p:nvPicPr>
        <p:blipFill>
          <a:blip r:embed="rId3"/>
          <a:stretch>
            <a:fillRect/>
          </a:stretch>
        </p:blipFill>
        <p:spPr>
          <a:xfrm>
            <a:off x="7361045" y="2211196"/>
            <a:ext cx="825152" cy="793142"/>
          </a:xfrm>
          <a:prstGeom prst="rect">
            <a:avLst/>
          </a:prstGeom>
        </p:spPr>
      </p:pic>
      <p:pic>
        <p:nvPicPr>
          <p:cNvPr id="21" name="Bilde 20">
            <a:extLst>
              <a:ext uri="{FF2B5EF4-FFF2-40B4-BE49-F238E27FC236}">
                <a16:creationId xmlns:a16="http://schemas.microsoft.com/office/drawing/2014/main" id="{D6354B2A-5E87-20AA-24B4-B15DBADC435E}"/>
              </a:ext>
            </a:extLst>
          </p:cNvPr>
          <p:cNvPicPr>
            <a:picLocks noChangeAspect="1"/>
          </p:cNvPicPr>
          <p:nvPr/>
        </p:nvPicPr>
        <p:blipFill>
          <a:blip r:embed="rId4"/>
          <a:stretch>
            <a:fillRect/>
          </a:stretch>
        </p:blipFill>
        <p:spPr>
          <a:xfrm>
            <a:off x="6050365" y="2211196"/>
            <a:ext cx="1242589" cy="793142"/>
          </a:xfrm>
          <a:prstGeom prst="rect">
            <a:avLst/>
          </a:prstGeom>
        </p:spPr>
      </p:pic>
      <p:pic>
        <p:nvPicPr>
          <p:cNvPr id="22" name="Bilde 21">
            <a:extLst>
              <a:ext uri="{FF2B5EF4-FFF2-40B4-BE49-F238E27FC236}">
                <a16:creationId xmlns:a16="http://schemas.microsoft.com/office/drawing/2014/main" id="{8ABE1EBF-A38E-F10B-0912-F0894487AB15}"/>
              </a:ext>
            </a:extLst>
          </p:cNvPr>
          <p:cNvPicPr>
            <a:picLocks noChangeAspect="1"/>
          </p:cNvPicPr>
          <p:nvPr/>
        </p:nvPicPr>
        <p:blipFill>
          <a:blip r:embed="rId5"/>
          <a:stretch>
            <a:fillRect/>
          </a:stretch>
        </p:blipFill>
        <p:spPr>
          <a:xfrm>
            <a:off x="5190820" y="2212040"/>
            <a:ext cx="791454" cy="791454"/>
          </a:xfrm>
          <a:prstGeom prst="rect">
            <a:avLst/>
          </a:prstGeom>
        </p:spPr>
      </p:pic>
      <p:sp>
        <p:nvSpPr>
          <p:cNvPr id="4" name="TekstSylinder 3">
            <a:extLst>
              <a:ext uri="{FF2B5EF4-FFF2-40B4-BE49-F238E27FC236}">
                <a16:creationId xmlns:a16="http://schemas.microsoft.com/office/drawing/2014/main" id="{4ED8B177-064C-0D0E-0BD9-5FDC408E0BA7}"/>
              </a:ext>
            </a:extLst>
          </p:cNvPr>
          <p:cNvSpPr txBox="1"/>
          <p:nvPr/>
        </p:nvSpPr>
        <p:spPr>
          <a:xfrm>
            <a:off x="7794171" y="3022942"/>
            <a:ext cx="2150233" cy="1831271"/>
          </a:xfrm>
          <a:prstGeom prst="rect">
            <a:avLst/>
          </a:prstGeom>
          <a:solidFill>
            <a:srgbClr val="FFFF99"/>
          </a:solidFill>
        </p:spPr>
        <p:txBody>
          <a:bodyPr wrap="square" rtlCol="0">
            <a:spAutoFit/>
          </a:bodyPr>
          <a:lstStyle/>
          <a:p>
            <a:pPr defTabSz="457200"/>
            <a:r>
              <a:rPr lang="nn-NO" sz="1400" b="1" dirty="0" err="1">
                <a:solidFill>
                  <a:prstClr val="black"/>
                </a:solidFill>
                <a:latin typeface="Calibri" panose="020F0502020204030204"/>
              </a:rPr>
              <a:t>Sang</a:t>
            </a:r>
            <a:endParaRPr lang="nn-NO" sz="1400" b="1" dirty="0">
              <a:solidFill>
                <a:prstClr val="black"/>
              </a:solidFill>
              <a:latin typeface="Calibri" panose="020F0502020204030204"/>
            </a:endParaRPr>
          </a:p>
          <a:p>
            <a:pPr defTabSz="457200"/>
            <a:r>
              <a:rPr lang="nb-NO" sz="1100" dirty="0">
                <a:solidFill>
                  <a:prstClr val="black"/>
                </a:solidFill>
                <a:latin typeface="Calibri" panose="020F0502020204030204"/>
              </a:rPr>
              <a:t>Er du veldig glad og veit det, ja så klapp (klapp, klapp)</a:t>
            </a:r>
          </a:p>
          <a:p>
            <a:pPr defTabSz="457200"/>
            <a:r>
              <a:rPr lang="nb-NO" sz="1100" dirty="0">
                <a:solidFill>
                  <a:prstClr val="black"/>
                </a:solidFill>
                <a:latin typeface="Calibri" panose="020F0502020204030204"/>
              </a:rPr>
              <a:t>Er du veldig glad og veit det, ja så klapp (klapp, klapp)</a:t>
            </a:r>
          </a:p>
          <a:p>
            <a:pPr defTabSz="457200"/>
            <a:r>
              <a:rPr lang="nb-NO" sz="1100" dirty="0">
                <a:solidFill>
                  <a:prstClr val="black"/>
                </a:solidFill>
                <a:latin typeface="Calibri" panose="020F0502020204030204"/>
              </a:rPr>
              <a:t>Er du veldig glad og veit det</a:t>
            </a:r>
          </a:p>
          <a:p>
            <a:pPr defTabSz="457200"/>
            <a:r>
              <a:rPr lang="nb-NO" sz="1100" dirty="0">
                <a:solidFill>
                  <a:prstClr val="black"/>
                </a:solidFill>
                <a:latin typeface="Calibri" panose="020F0502020204030204"/>
              </a:rPr>
              <a:t>Så la alle mennesker sjå det</a:t>
            </a:r>
          </a:p>
          <a:p>
            <a:pPr defTabSz="457200"/>
            <a:r>
              <a:rPr lang="nb-NO" sz="1100" dirty="0">
                <a:solidFill>
                  <a:prstClr val="black"/>
                </a:solidFill>
                <a:latin typeface="Calibri" panose="020F0502020204030204"/>
              </a:rPr>
              <a:t>Er du veldig glad og veit det, ja så klapp… </a:t>
            </a:r>
            <a:r>
              <a:rPr lang="nb-NO" sz="1100" dirty="0" err="1">
                <a:solidFill>
                  <a:prstClr val="black"/>
                </a:solidFill>
                <a:latin typeface="Calibri" panose="020F0502020204030204"/>
              </a:rPr>
              <a:t>Tramp..Vink..Knips..Hopp</a:t>
            </a:r>
            <a:r>
              <a:rPr lang="nb-NO" sz="1100" dirty="0">
                <a:solidFill>
                  <a:prstClr val="black"/>
                </a:solidFill>
                <a:latin typeface="Calibri" panose="020F0502020204030204"/>
              </a:rPr>
              <a:t>..</a:t>
            </a:r>
          </a:p>
          <a:p>
            <a:pPr defTabSz="457200"/>
            <a:r>
              <a:rPr lang="nb-NO" sz="1100" dirty="0">
                <a:solidFill>
                  <a:prstClr val="black"/>
                </a:solidFill>
                <a:latin typeface="Calibri" panose="020F0502020204030204"/>
              </a:rPr>
              <a:t>Sei Hei…</a:t>
            </a:r>
          </a:p>
        </p:txBody>
      </p:sp>
      <p:pic>
        <p:nvPicPr>
          <p:cNvPr id="23" name="Bilde 22">
            <a:extLst>
              <a:ext uri="{FF2B5EF4-FFF2-40B4-BE49-F238E27FC236}">
                <a16:creationId xmlns:a16="http://schemas.microsoft.com/office/drawing/2014/main" id="{36D4D74B-190F-9794-09FE-A4FC4A2937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2690" y="6333789"/>
            <a:ext cx="3803336" cy="323455"/>
          </a:xfrm>
          <a:prstGeom prst="rect">
            <a:avLst/>
          </a:prstGeom>
        </p:spPr>
      </p:pic>
    </p:spTree>
    <p:extLst>
      <p:ext uri="{BB962C8B-B14F-4D97-AF65-F5344CB8AC3E}">
        <p14:creationId xmlns:p14="http://schemas.microsoft.com/office/powerpoint/2010/main" val="3774159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20</a:t>
            </a:fld>
            <a:endParaRPr lang="nn-NO"/>
          </a:p>
        </p:txBody>
      </p:sp>
      <p:sp>
        <p:nvSpPr>
          <p:cNvPr id="6" name="Ellipse 5">
            <a:extLst>
              <a:ext uri="{FF2B5EF4-FFF2-40B4-BE49-F238E27FC236}">
                <a16:creationId xmlns:a16="http://schemas.microsoft.com/office/drawing/2014/main" id="{EDAEC65A-4868-1A83-6702-6D9629715D0D}"/>
              </a:ext>
            </a:extLst>
          </p:cNvPr>
          <p:cNvSpPr/>
          <p:nvPr/>
        </p:nvSpPr>
        <p:spPr>
          <a:xfrm>
            <a:off x="3097137" y="198664"/>
            <a:ext cx="1897100"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10" name="Tittel 4">
            <a:extLst>
              <a:ext uri="{FF2B5EF4-FFF2-40B4-BE49-F238E27FC236}">
                <a16:creationId xmlns:a16="http://schemas.microsoft.com/office/drawing/2014/main" id="{791441AA-0D12-9460-2742-EE9A63359CDB}"/>
              </a:ext>
            </a:extLst>
          </p:cNvPr>
          <p:cNvSpPr txBox="1">
            <a:spLocks/>
          </p:cNvSpPr>
          <p:nvPr/>
        </p:nvSpPr>
        <p:spPr>
          <a:xfrm>
            <a:off x="9749192" y="35097"/>
            <a:ext cx="2331408" cy="1947378"/>
          </a:xfrm>
          <a:prstGeom prst="heart">
            <a:avLst/>
          </a:prstGeom>
          <a:solidFill>
            <a:srgbClr val="C00000"/>
          </a:solidFill>
          <a:ln w="12700" cap="flat" cmpd="sng" algn="ctr">
            <a:solidFill>
              <a:srgbClr val="5B9BD5">
                <a:shade val="50000"/>
              </a:srgbClr>
            </a:solidFill>
            <a:prstDash val="solid"/>
            <a:miter lim="800000"/>
          </a:ln>
          <a:effectLst/>
        </p:spPr>
        <p:txBody>
          <a:bodyPr vert="horz" lIns="91440" tIns="45720" rIns="91440" bIns="45720" rtlCol="0" anchor="ctr">
            <a:normAutofit fontScale="92500" lnSpcReduction="20000"/>
          </a:bodyPr>
          <a:lstStyle>
            <a:lvl1pPr algn="l" defTabSz="514350" rtl="0" eaLnBrk="1" latinLnBrk="0" hangingPunct="1">
              <a:lnSpc>
                <a:spcPct val="90000"/>
              </a:lnSpc>
              <a:spcBef>
                <a:spcPct val="0"/>
              </a:spcBef>
              <a:buNone/>
              <a:defRPr sz="247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nn-NO" sz="1600" b="1">
                <a:solidFill>
                  <a:sysClr val="window" lastClr="FFFFFF"/>
                </a:solidFill>
                <a:latin typeface="Calibri" panose="020F0502020204030204"/>
              </a:rPr>
              <a:t>Mål:</a:t>
            </a:r>
            <a:br>
              <a:rPr lang="nn-NO" sz="1600" b="1">
                <a:solidFill>
                  <a:sysClr val="window" lastClr="FFFFFF"/>
                </a:solidFill>
                <a:latin typeface="Calibri" panose="020F0502020204030204"/>
              </a:rPr>
            </a:br>
            <a:r>
              <a:rPr lang="nn-NO" sz="1600" b="1">
                <a:solidFill>
                  <a:sysClr val="window" lastClr="FFFFFF"/>
                </a:solidFill>
                <a:latin typeface="Calibri" panose="020F0502020204030204"/>
              </a:rPr>
              <a:t>Barna skal oppleve glede og </a:t>
            </a:r>
            <a:r>
              <a:rPr lang="nn-NO" sz="1600" b="1" err="1">
                <a:solidFill>
                  <a:sysClr val="window" lastClr="FFFFFF"/>
                </a:solidFill>
                <a:latin typeface="Calibri" panose="020F0502020204030204"/>
              </a:rPr>
              <a:t>mestring</a:t>
            </a:r>
            <a:r>
              <a:rPr lang="nn-NO" sz="1600" b="1">
                <a:solidFill>
                  <a:sysClr val="window" lastClr="FFFFFF"/>
                </a:solidFill>
                <a:latin typeface="Calibri" panose="020F0502020204030204"/>
              </a:rPr>
              <a:t> i lag</a:t>
            </a:r>
          </a:p>
        </p:txBody>
      </p:sp>
      <p:sp>
        <p:nvSpPr>
          <p:cNvPr id="11" name="Hjerte 10">
            <a:extLst>
              <a:ext uri="{FF2B5EF4-FFF2-40B4-BE49-F238E27FC236}">
                <a16:creationId xmlns:a16="http://schemas.microsoft.com/office/drawing/2014/main" id="{43F8AC5B-9207-ED7F-0D79-52681971539F}"/>
              </a:ext>
            </a:extLst>
          </p:cNvPr>
          <p:cNvSpPr/>
          <p:nvPr/>
        </p:nvSpPr>
        <p:spPr>
          <a:xfrm>
            <a:off x="9180592" y="198664"/>
            <a:ext cx="914400" cy="914400"/>
          </a:xfrm>
          <a:prstGeom prst="heart">
            <a:avLst/>
          </a:prstGeom>
          <a:solidFill>
            <a:srgbClr val="FF0000"/>
          </a:solidFill>
          <a:ln w="25400" cap="flat" cmpd="sng" algn="ctr">
            <a:solidFill>
              <a:srgbClr val="FFFF99"/>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white"/>
                </a:solidFill>
                <a:effectLst/>
                <a:uLnTx/>
                <a:uFillTx/>
                <a:latin typeface="Calibri"/>
                <a:ea typeface="+mn-ea"/>
                <a:cs typeface="+mn-cs"/>
              </a:rPr>
              <a:t>VI</a:t>
            </a:r>
          </a:p>
        </p:txBody>
      </p:sp>
      <p:sp>
        <p:nvSpPr>
          <p:cNvPr id="12" name="TekstSylinder 11">
            <a:extLst>
              <a:ext uri="{FF2B5EF4-FFF2-40B4-BE49-F238E27FC236}">
                <a16:creationId xmlns:a16="http://schemas.microsoft.com/office/drawing/2014/main" id="{A5DE67D2-A265-FF7C-7A96-BF42851E0CF4}"/>
              </a:ext>
            </a:extLst>
          </p:cNvPr>
          <p:cNvSpPr txBox="1"/>
          <p:nvPr/>
        </p:nvSpPr>
        <p:spPr>
          <a:xfrm>
            <a:off x="10026200" y="2368919"/>
            <a:ext cx="1777391" cy="1200329"/>
          </a:xfrm>
          <a:prstGeom prst="rect">
            <a:avLst/>
          </a:prstGeom>
          <a:noFill/>
          <a:ln w="38100">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Fokusord m/ teikn:</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i="0" u="none" strike="noStrike" kern="0" cap="none" spc="0" normalizeH="0" baseline="0" noProof="0" dirty="0">
                <a:ln>
                  <a:noFill/>
                </a:ln>
                <a:solidFill>
                  <a:prstClr val="black"/>
                </a:solidFill>
                <a:effectLst/>
                <a:uLnTx/>
                <a:uFillTx/>
                <a:latin typeface="Calibri" panose="020F0502020204030204"/>
              </a:rPr>
              <a:t>(Ja, nei, kan eg få?, ferdig, stopp)</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17. mai, varm, kald, ilag, flagg, flodhest, sjiraff, mus, løve</a:t>
            </a:r>
          </a:p>
        </p:txBody>
      </p:sp>
      <p:sp>
        <p:nvSpPr>
          <p:cNvPr id="13" name="TekstSylinder 12">
            <a:extLst>
              <a:ext uri="{FF2B5EF4-FFF2-40B4-BE49-F238E27FC236}">
                <a16:creationId xmlns:a16="http://schemas.microsoft.com/office/drawing/2014/main" id="{885A7F02-CDEA-A3C2-CA11-FE048C6B6230}"/>
              </a:ext>
            </a:extLst>
          </p:cNvPr>
          <p:cNvSpPr txBox="1"/>
          <p:nvPr/>
        </p:nvSpPr>
        <p:spPr>
          <a:xfrm>
            <a:off x="5249640" y="265623"/>
            <a:ext cx="1574470"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Mai 2026</a:t>
            </a:r>
          </a:p>
        </p:txBody>
      </p:sp>
      <p:pic>
        <p:nvPicPr>
          <p:cNvPr id="14" name="Bilde 13">
            <a:extLst>
              <a:ext uri="{FF2B5EF4-FFF2-40B4-BE49-F238E27FC236}">
                <a16:creationId xmlns:a16="http://schemas.microsoft.com/office/drawing/2014/main" id="{D5C7F9DC-5EDB-3BDC-1E75-93177079F42D}"/>
              </a:ext>
            </a:extLst>
          </p:cNvPr>
          <p:cNvPicPr>
            <a:picLocks noChangeAspect="1"/>
          </p:cNvPicPr>
          <p:nvPr/>
        </p:nvPicPr>
        <p:blipFill>
          <a:blip r:embed="rId3"/>
          <a:stretch>
            <a:fillRect/>
          </a:stretch>
        </p:blipFill>
        <p:spPr>
          <a:xfrm>
            <a:off x="3645485" y="2044435"/>
            <a:ext cx="2145453" cy="1384565"/>
          </a:xfrm>
          <a:prstGeom prst="rect">
            <a:avLst/>
          </a:prstGeom>
        </p:spPr>
      </p:pic>
      <p:sp>
        <p:nvSpPr>
          <p:cNvPr id="15" name="TekstSylinder 14">
            <a:extLst>
              <a:ext uri="{FF2B5EF4-FFF2-40B4-BE49-F238E27FC236}">
                <a16:creationId xmlns:a16="http://schemas.microsoft.com/office/drawing/2014/main" id="{2A85AFD7-978E-B205-80C9-B2A57F9B0848}"/>
              </a:ext>
            </a:extLst>
          </p:cNvPr>
          <p:cNvSpPr txBox="1"/>
          <p:nvPr/>
        </p:nvSpPr>
        <p:spPr>
          <a:xfrm>
            <a:off x="4048492" y="3790952"/>
            <a:ext cx="4536815" cy="2431435"/>
          </a:xfrm>
          <a:prstGeom prst="rect">
            <a:avLst/>
          </a:prstGeom>
          <a:noFill/>
          <a:ln>
            <a:solidFill>
              <a:srgbClr val="4BACC6">
                <a:lumMod val="75000"/>
              </a:srgbClr>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b-NO" sz="2000" b="1" i="0" u="none" strike="noStrike" kern="0" cap="none" spc="0" normalizeH="0" baseline="0" noProof="0" dirty="0">
                <a:ln>
                  <a:noFill/>
                </a:ln>
                <a:solidFill>
                  <a:srgbClr val="1A669A"/>
                </a:solidFill>
                <a:effectLst/>
                <a:uLnTx/>
                <a:uFillTx/>
                <a:latin typeface="Dreaming Outloud Pro" panose="03050502040302030504" pitchFamily="66" charset="0"/>
                <a:cs typeface="Dreaming Outloud Pro" panose="03050502040302030504" pitchFamily="66" charset="0"/>
              </a:rPr>
              <a:t>Språk, leik og vennskap</a:t>
            </a:r>
            <a:endParaRPr kumimoji="0" lang="nb-NO" sz="1800" b="0" i="0" u="none" strike="noStrike" kern="0" cap="none" spc="0" normalizeH="0" baseline="0" noProof="0" dirty="0">
              <a:ln>
                <a:noFill/>
              </a:ln>
              <a:solidFill>
                <a:srgbClr val="1A669A"/>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dirty="0" err="1">
                <a:ln>
                  <a:noFill/>
                </a:ln>
                <a:solidFill>
                  <a:srgbClr val="4BACC6">
                    <a:lumMod val="75000"/>
                  </a:srgbClr>
                </a:solidFill>
                <a:effectLst/>
                <a:uLnTx/>
                <a:uFillTx/>
                <a:latin typeface="Calibri" panose="020F0502020204030204" pitchFamily="34" charset="0"/>
              </a:rPr>
              <a:t>Vaksenrolla</a:t>
            </a:r>
            <a:r>
              <a:rPr kumimoji="0" lang="nb-NO" sz="1200" b="1" i="0" u="none" strike="noStrike" kern="0" cap="none" spc="0" normalizeH="0" baseline="0" noProof="0" dirty="0">
                <a:ln>
                  <a:noFill/>
                </a:ln>
                <a:solidFill>
                  <a:srgbClr val="4BACC6">
                    <a:lumMod val="75000"/>
                  </a:srgbClr>
                </a:solidFill>
                <a:effectLst/>
                <a:uLnTx/>
                <a:uFillTx/>
                <a:latin typeface="Calibri" panose="020F0502020204030204" pitchFamily="34" charset="0"/>
              </a:rPr>
              <a:t>: </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Det kan av og til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vere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vanskeleg</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for barna å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seie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unnskyld. Ordet «unnskyld» i seg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sjølv</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er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ikkje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like viktig som å vise at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ein</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er lei seg for det som skjedde. Hjelp barna med å forstå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innhaldet</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i begrepet, og gi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dei</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metoder for å vise kva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dei</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føler.</a:t>
            </a:r>
            <a:endParaRPr kumimoji="0" lang="nb-NO" sz="1200" b="0" i="0" u="none" strike="noStrike" kern="0" cap="none" spc="0" normalizeH="0" baseline="0" noProof="0" dirty="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0" i="0" u="none" strike="noStrike" kern="0" cap="none" spc="0" normalizeH="0" baseline="0" noProof="0" dirty="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dirty="0">
                <a:ln>
                  <a:noFill/>
                </a:ln>
                <a:solidFill>
                  <a:srgbClr val="4BACC6">
                    <a:lumMod val="75000"/>
                  </a:srgbClr>
                </a:solidFill>
                <a:effectLst/>
                <a:uLnTx/>
                <a:uFillTx/>
                <a:latin typeface="Calibri" panose="020F0502020204030204" pitchFamily="34" charset="0"/>
              </a:rPr>
              <a:t>Foreldretips:</a:t>
            </a:r>
            <a:endParaRPr kumimoji="0" lang="nb-NO" sz="1200" b="1"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Snakk hyggeleg heime!</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Foreldre er dei viktigaste rollemodellane barnet har. </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Korleis vi snakkar saman heime, er med på å forme oppfatninga deira av kva som er greitt og ikkje greitt.</a:t>
            </a:r>
            <a:endParaRPr kumimoji="0" lang="nb-NO"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ktangel 15">
            <a:extLst>
              <a:ext uri="{FF2B5EF4-FFF2-40B4-BE49-F238E27FC236}">
                <a16:creationId xmlns:a16="http://schemas.microsoft.com/office/drawing/2014/main" id="{5EB366DB-3DF8-CE6D-FB6E-BD5355262A25}"/>
              </a:ext>
            </a:extLst>
          </p:cNvPr>
          <p:cNvSpPr/>
          <p:nvPr/>
        </p:nvSpPr>
        <p:spPr>
          <a:xfrm>
            <a:off x="132234" y="1875608"/>
            <a:ext cx="3318501" cy="1200329"/>
          </a:xfrm>
          <a:prstGeom prst="rect">
            <a:avLst/>
          </a:prstGeom>
          <a:solidFill>
            <a:srgbClr val="FFFF99"/>
          </a:solidFill>
          <a:ln w="28575" cap="flat" cmpd="sng" algn="ctr">
            <a:solidFill>
              <a:srgbClr val="FFFF99"/>
            </a:solidFill>
            <a:prstDash val="solid"/>
            <a:miter lim="800000"/>
          </a:ln>
          <a:effectLst/>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b-NO" sz="1200" i="0" u="sng" strike="noStrike" kern="0" cap="none" spc="0" normalizeH="0" baseline="0" noProof="0" dirty="0">
                <a:ln>
                  <a:noFill/>
                </a:ln>
                <a:solidFill>
                  <a:prstClr val="black"/>
                </a:solidFill>
                <a:effectLst/>
                <a:uLnTx/>
                <a:uFillTx/>
              </a:rPr>
              <a:t>Norge sin nasjonalsang</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i="0" u="none" strike="noStrike" kern="0" cap="none" spc="0" normalizeH="0" baseline="0" noProof="0" dirty="0">
                <a:ln>
                  <a:noFill/>
                </a:ln>
                <a:solidFill>
                  <a:prstClr val="black"/>
                </a:solidFill>
                <a:effectLst/>
                <a:uLnTx/>
                <a:uFillTx/>
              </a:rPr>
              <a:t>Ja, vi elsker dette landet, som det stiger frem,</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i="0" u="none" strike="noStrike" kern="0" cap="none" spc="0" normalizeH="0" baseline="0" noProof="0" dirty="0">
                <a:ln>
                  <a:noFill/>
                </a:ln>
                <a:solidFill>
                  <a:prstClr val="black"/>
                </a:solidFill>
                <a:effectLst/>
                <a:uLnTx/>
                <a:uFillTx/>
              </a:rPr>
              <a:t>furet, værbitt over vannet med de tusen hjem.</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i="0" u="none" strike="noStrike" kern="0" cap="none" spc="0" normalizeH="0" baseline="0" noProof="0" dirty="0">
                <a:ln>
                  <a:noFill/>
                </a:ln>
                <a:solidFill>
                  <a:prstClr val="black"/>
                </a:solidFill>
                <a:effectLst/>
                <a:uLnTx/>
                <a:uFillTx/>
              </a:rPr>
              <a:t>Elsker, elsker det og tenker på vår far og mor</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i="0" u="none" strike="noStrike" kern="0" cap="none" spc="0" normalizeH="0" baseline="0" noProof="0" dirty="0">
                <a:ln>
                  <a:noFill/>
                </a:ln>
                <a:solidFill>
                  <a:prstClr val="black"/>
                </a:solidFill>
                <a:effectLst/>
                <a:uLnTx/>
                <a:uFillTx/>
              </a:rPr>
              <a:t>og den saganatt som senker drømme på vår jord.</a:t>
            </a:r>
            <a:endParaRPr kumimoji="0" lang="nb-NO" sz="1100" i="0" u="none" strike="noStrike" kern="0" cap="none" spc="0" normalizeH="0" baseline="0" noProof="0" dirty="0">
              <a:ln>
                <a:noFill/>
              </a:ln>
              <a:solidFill>
                <a:prstClr val="black"/>
              </a:solidFill>
              <a:effectLst/>
              <a:uLnTx/>
              <a:uFillTx/>
            </a:endParaRPr>
          </a:p>
        </p:txBody>
      </p:sp>
      <p:sp>
        <p:nvSpPr>
          <p:cNvPr id="17" name="TekstSylinder 16">
            <a:extLst>
              <a:ext uri="{FF2B5EF4-FFF2-40B4-BE49-F238E27FC236}">
                <a16:creationId xmlns:a16="http://schemas.microsoft.com/office/drawing/2014/main" id="{1707FFDE-FB17-34F0-4C2C-91F6FB8C5F5F}"/>
              </a:ext>
            </a:extLst>
          </p:cNvPr>
          <p:cNvSpPr txBox="1"/>
          <p:nvPr/>
        </p:nvSpPr>
        <p:spPr>
          <a:xfrm>
            <a:off x="123846" y="420566"/>
            <a:ext cx="2588392" cy="1384995"/>
          </a:xfrm>
          <a:prstGeom prst="rect">
            <a:avLst/>
          </a:prstGeom>
          <a:noFill/>
          <a:ln>
            <a:solidFill>
              <a:srgbClr val="FFFF99"/>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rPr>
              <a:t>Bibelforteljing:</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Kristi Himmelfart og Pinse</a:t>
            </a:r>
            <a:endParaRPr kumimoji="0" lang="nn-NO" sz="1200" b="1"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rPr>
              <a:t>Fokuspunkt: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Jesus fòr opp til Himmelen for at  den Heilage Ande skulle kome</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Den heilage Ande er </a:t>
            </a:r>
            <a:r>
              <a:rPr kumimoji="0" lang="nn-NO" sz="1200" b="0" i="0" u="none" strike="noStrike" kern="0" cap="none" spc="0" normalizeH="0" baseline="0" noProof="0" err="1">
                <a:ln>
                  <a:noFill/>
                </a:ln>
                <a:solidFill>
                  <a:prstClr val="black"/>
                </a:solidFill>
                <a:effectLst/>
                <a:uLnTx/>
                <a:uFillTx/>
                <a:latin typeface="Calibri" panose="020F0502020204030204" pitchFamily="34" charset="0"/>
              </a:rPr>
              <a:t>hjelperen</a:t>
            </a:r>
            <a:r>
              <a:rPr kumimoji="0" lang="nn-NO" sz="1200" b="0" i="0" u="none" strike="noStrike" kern="0" cap="none" spc="0" normalizeH="0" baseline="0" noProof="0">
                <a:ln>
                  <a:noFill/>
                </a:ln>
                <a:solidFill>
                  <a:prstClr val="black"/>
                </a:solidFill>
                <a:effectLst/>
                <a:uLnTx/>
                <a:uFillTx/>
                <a:latin typeface="Calibri" panose="020F0502020204030204" pitchFamily="34" charset="0"/>
              </a:rPr>
              <a:t> vår</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Pinsa er </a:t>
            </a:r>
            <a:r>
              <a:rPr kumimoji="0" lang="nn-NO" sz="1200" b="0" i="0" u="none" strike="noStrike" kern="0" cap="none" spc="0" normalizeH="0" baseline="0" noProof="0" err="1">
                <a:ln>
                  <a:noFill/>
                </a:ln>
                <a:solidFill>
                  <a:prstClr val="black"/>
                </a:solidFill>
                <a:effectLst/>
                <a:uLnTx/>
                <a:uFillTx/>
                <a:latin typeface="Calibri" panose="020F0502020204030204" pitchFamily="34" charset="0"/>
              </a:rPr>
              <a:t>kirka</a:t>
            </a:r>
            <a:r>
              <a:rPr kumimoji="0" lang="nn-NO" sz="1200" b="0" i="0" u="none" strike="noStrike" kern="0" cap="none" spc="0" normalizeH="0" baseline="0" noProof="0">
                <a:ln>
                  <a:noFill/>
                </a:ln>
                <a:solidFill>
                  <a:prstClr val="black"/>
                </a:solidFill>
                <a:effectLst/>
                <a:uLnTx/>
                <a:uFillTx/>
                <a:latin typeface="Calibri" panose="020F0502020204030204" pitchFamily="34" charset="0"/>
              </a:rPr>
              <a:t> sin bursdag</a:t>
            </a:r>
          </a:p>
        </p:txBody>
      </p:sp>
      <p:sp>
        <p:nvSpPr>
          <p:cNvPr id="18" name="TekstSylinder 17">
            <a:extLst>
              <a:ext uri="{FF2B5EF4-FFF2-40B4-BE49-F238E27FC236}">
                <a16:creationId xmlns:a16="http://schemas.microsoft.com/office/drawing/2014/main" id="{5AD9E868-6C21-DB6C-30CD-0E9202BFF9FB}"/>
              </a:ext>
            </a:extLst>
          </p:cNvPr>
          <p:cNvSpPr txBox="1"/>
          <p:nvPr/>
        </p:nvSpPr>
        <p:spPr>
          <a:xfrm>
            <a:off x="2005012" y="4040092"/>
            <a:ext cx="2013365" cy="1200329"/>
          </a:xfrm>
          <a:prstGeom prst="rect">
            <a:avLst/>
          </a:prstGeom>
          <a:solidFill>
            <a:srgbClr val="EBF7FF"/>
          </a:solidFill>
          <a:ln w="38100">
            <a:solidFill>
              <a:srgbClr val="4BACC6">
                <a:lumMod val="75000"/>
              </a:srgbClr>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pitchFamily="34" charset="0"/>
              </a:rPr>
              <a:t>Vi lærer om 17. mai, og feirar Norge sin bursdag.</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pitchFamily="34" charset="0"/>
              </a:rPr>
              <a:t>Vi har mini-17.mai-feiring i barnehagen der vi går i tog, har tradisjonelle leikar og fest.</a:t>
            </a:r>
          </a:p>
        </p:txBody>
      </p:sp>
      <p:sp>
        <p:nvSpPr>
          <p:cNvPr id="19" name="TekstSylinder 18">
            <a:extLst>
              <a:ext uri="{FF2B5EF4-FFF2-40B4-BE49-F238E27FC236}">
                <a16:creationId xmlns:a16="http://schemas.microsoft.com/office/drawing/2014/main" id="{468D0225-DFE5-682A-9BE4-BFCD2CF25FCF}"/>
              </a:ext>
            </a:extLst>
          </p:cNvPr>
          <p:cNvSpPr txBox="1"/>
          <p:nvPr/>
        </p:nvSpPr>
        <p:spPr>
          <a:xfrm>
            <a:off x="8718913" y="3929452"/>
            <a:ext cx="3292573" cy="2292935"/>
          </a:xfrm>
          <a:prstGeom prst="rect">
            <a:avLst/>
          </a:prstGeom>
          <a:noFill/>
          <a:ln w="76200">
            <a:solidFill>
              <a:srgbClr val="C00000"/>
            </a:solidFill>
          </a:ln>
        </p:spPr>
        <p:txBody>
          <a:bodyPr wrap="square" rtlCol="0">
            <a:spAutoFit/>
          </a:bodyPr>
          <a:lstStyle/>
          <a:p>
            <a:pPr eaLnBrk="0" fontAlgn="base" hangingPunct="0">
              <a:spcBef>
                <a:spcPct val="0"/>
              </a:spcBef>
              <a:spcAft>
                <a:spcPct val="0"/>
              </a:spcAft>
            </a:pPr>
            <a:r>
              <a:rPr lang="nn-NO" sz="1100" b="1" dirty="0">
                <a:solidFill>
                  <a:srgbClr val="C00000"/>
                </a:solidFill>
                <a:latin typeface="Calibri" panose="020F0502020204030204" pitchFamily="34" charset="0"/>
              </a:rPr>
              <a:t>Viktig informasjon i mai:</a:t>
            </a:r>
            <a:endParaRPr lang="nn-NO" sz="1100" dirty="0">
              <a:solidFill>
                <a:prstClr val="black"/>
              </a:solidFill>
              <a:latin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defRPr/>
            </a:pPr>
            <a:r>
              <a:rPr lang="nn-NO" sz="1100" b="1" dirty="0">
                <a:solidFill>
                  <a:prstClr val="black"/>
                </a:solidFill>
                <a:latin typeface="Calibri" panose="020F0502020204030204" pitchFamily="34" charset="0"/>
              </a:rPr>
              <a:t>1. mai – arbeidarane sin fridag – barnehagen er stengd</a:t>
            </a:r>
          </a:p>
          <a:p>
            <a:pPr marL="285750" indent="-285750" eaLnBrk="0" fontAlgn="base" hangingPunct="0">
              <a:spcBef>
                <a:spcPct val="0"/>
              </a:spcBef>
              <a:spcAft>
                <a:spcPct val="0"/>
              </a:spcAft>
              <a:buFont typeface="Arial" panose="020B0604020202020204" pitchFamily="34" charset="0"/>
              <a:buChar char="•"/>
            </a:pPr>
            <a:r>
              <a:rPr lang="nn-NO" sz="1100" dirty="0">
                <a:solidFill>
                  <a:prstClr val="black"/>
                </a:solidFill>
                <a:latin typeface="Calibri" panose="020F0502020204030204" pitchFamily="34" charset="0"/>
              </a:rPr>
              <a:t>Mini-17.mai-feiring i barnehagen onsdag 13. mai</a:t>
            </a:r>
          </a:p>
          <a:p>
            <a:pPr marL="285750" indent="-285750" eaLnBrk="0" fontAlgn="base" hangingPunct="0">
              <a:spcBef>
                <a:spcPct val="0"/>
              </a:spcBef>
              <a:spcAft>
                <a:spcPct val="0"/>
              </a:spcAft>
              <a:buFont typeface="Arial" panose="020B0604020202020204" pitchFamily="34" charset="0"/>
              <a:buChar char="•"/>
            </a:pPr>
            <a:r>
              <a:rPr lang="nn-NO" sz="1100" b="1" dirty="0">
                <a:solidFill>
                  <a:srgbClr val="FF0000"/>
                </a:solidFill>
                <a:latin typeface="Calibri" panose="020F0502020204030204" pitchFamily="34" charset="0"/>
              </a:rPr>
              <a:t>17. mai Tryggheim barnehage har eiga fane i 17.-mai toget. Det er foreldrerepresentantane som organiserer </a:t>
            </a:r>
            <a:r>
              <a:rPr lang="nn-NO" sz="1100" b="1" dirty="0" err="1">
                <a:solidFill>
                  <a:srgbClr val="FF0000"/>
                </a:solidFill>
                <a:latin typeface="Calibri" panose="020F0502020204030204" pitchFamily="34" charset="0"/>
              </a:rPr>
              <a:t>faneberinga</a:t>
            </a:r>
            <a:r>
              <a:rPr lang="nn-NO" sz="1100" b="1" dirty="0">
                <a:solidFill>
                  <a:srgbClr val="FF0000"/>
                </a:solidFill>
                <a:latin typeface="Calibri" panose="020F0502020204030204" pitchFamily="34" charset="0"/>
              </a:rPr>
              <a:t>. Friskus-barna ber </a:t>
            </a:r>
            <a:r>
              <a:rPr lang="nn-NO" sz="1100" b="1" dirty="0" err="1">
                <a:solidFill>
                  <a:srgbClr val="FF0000"/>
                </a:solidFill>
                <a:latin typeface="Calibri" panose="020F0502020204030204" pitchFamily="34" charset="0"/>
              </a:rPr>
              <a:t>dusker</a:t>
            </a:r>
            <a:r>
              <a:rPr lang="nn-NO" sz="1100" b="1" dirty="0">
                <a:solidFill>
                  <a:srgbClr val="FF0000"/>
                </a:solidFill>
                <a:latin typeface="Calibri" panose="020F0502020204030204" pitchFamily="34" charset="0"/>
              </a:rPr>
              <a:t> og Friskus-foreldre ber fana.</a:t>
            </a:r>
          </a:p>
          <a:p>
            <a:pPr marL="285750" indent="-285750" eaLnBrk="0" fontAlgn="base" hangingPunct="0">
              <a:spcBef>
                <a:spcPct val="0"/>
              </a:spcBef>
              <a:spcAft>
                <a:spcPct val="0"/>
              </a:spcAft>
              <a:buFont typeface="Arial" panose="020B0604020202020204" pitchFamily="34" charset="0"/>
              <a:buChar char="•"/>
              <a:defRPr/>
            </a:pPr>
            <a:r>
              <a:rPr lang="nn-NO" sz="1100" b="1" dirty="0">
                <a:solidFill>
                  <a:prstClr val="black"/>
                </a:solidFill>
                <a:latin typeface="Calibri" panose="020F0502020204030204" pitchFamily="34" charset="0"/>
              </a:rPr>
              <a:t>29. mai – Kristi Himmelfartsdag </a:t>
            </a:r>
            <a:r>
              <a:rPr lang="nn-NO" sz="1100" dirty="0">
                <a:solidFill>
                  <a:prstClr val="black"/>
                </a:solidFill>
                <a:latin typeface="Calibri" panose="020F0502020204030204" pitchFamily="34" charset="0"/>
              </a:rPr>
              <a:t>– barnehagen er stengd</a:t>
            </a:r>
          </a:p>
          <a:p>
            <a:pPr marL="285750" indent="-285750" eaLnBrk="0" fontAlgn="base" hangingPunct="0">
              <a:spcBef>
                <a:spcPct val="0"/>
              </a:spcBef>
              <a:spcAft>
                <a:spcPct val="0"/>
              </a:spcAft>
              <a:buFont typeface="Arial" panose="020B0604020202020204" pitchFamily="34" charset="0"/>
              <a:buChar char="•"/>
              <a:defRPr/>
            </a:pPr>
            <a:r>
              <a:rPr lang="nn-NO" sz="1100" b="1" dirty="0">
                <a:solidFill>
                  <a:prstClr val="black"/>
                </a:solidFill>
                <a:latin typeface="Calibri" panose="020F0502020204030204" pitchFamily="34" charset="0"/>
              </a:rPr>
              <a:t>30.  mai </a:t>
            </a:r>
            <a:r>
              <a:rPr lang="nn-NO" sz="1100" dirty="0">
                <a:solidFill>
                  <a:prstClr val="black"/>
                </a:solidFill>
                <a:latin typeface="Calibri" panose="020F0502020204030204" pitchFamily="34" charset="0"/>
              </a:rPr>
              <a:t>– planleggingsdag – barnehagen er stengd.</a:t>
            </a:r>
          </a:p>
          <a:p>
            <a:pPr marL="285750" indent="-285750" eaLnBrk="0" fontAlgn="base" hangingPunct="0">
              <a:spcBef>
                <a:spcPct val="0"/>
              </a:spcBef>
              <a:spcAft>
                <a:spcPct val="0"/>
              </a:spcAft>
              <a:buFont typeface="Arial" panose="020B0604020202020204" pitchFamily="34" charset="0"/>
              <a:buChar char="•"/>
            </a:pPr>
            <a:endParaRPr lang="nn-NO" sz="1100" b="1" dirty="0">
              <a:solidFill>
                <a:srgbClr val="FF0000"/>
              </a:solidFill>
              <a:latin typeface="Calibri" panose="020F0502020204030204" pitchFamily="34" charset="0"/>
            </a:endParaRPr>
          </a:p>
        </p:txBody>
      </p:sp>
      <p:sp>
        <p:nvSpPr>
          <p:cNvPr id="20" name="TekstSylinder 19">
            <a:extLst>
              <a:ext uri="{FF2B5EF4-FFF2-40B4-BE49-F238E27FC236}">
                <a16:creationId xmlns:a16="http://schemas.microsoft.com/office/drawing/2014/main" id="{61A9567E-AEDD-6832-1AF0-1B94E97713AD}"/>
              </a:ext>
            </a:extLst>
          </p:cNvPr>
          <p:cNvSpPr txBox="1"/>
          <p:nvPr/>
        </p:nvSpPr>
        <p:spPr>
          <a:xfrm>
            <a:off x="132234" y="3175399"/>
            <a:ext cx="1777391" cy="3046988"/>
          </a:xfrm>
          <a:prstGeom prst="rect">
            <a:avLst/>
          </a:prstGeom>
          <a:solidFill>
            <a:srgbClr val="FFFF99"/>
          </a:solidFill>
          <a:ln>
            <a:solidFill>
              <a:srgbClr val="FFFF99"/>
            </a:solidFill>
            <a:extLst>
              <a:ext uri="{C807C97D-BFC1-408E-A445-0C87EB9F89A2}">
                <ask:lineSketchStyleProps xmlns:ask="http://schemas.microsoft.com/office/drawing/2018/sketchyshapes" sd="2788129057">
                  <a:custGeom>
                    <a:avLst/>
                    <a:gdLst>
                      <a:gd name="connsiteX0" fmla="*/ 0 w 1777391"/>
                      <a:gd name="connsiteY0" fmla="*/ 0 h 3600986"/>
                      <a:gd name="connsiteX1" fmla="*/ 556916 w 1777391"/>
                      <a:gd name="connsiteY1" fmla="*/ 0 h 3600986"/>
                      <a:gd name="connsiteX2" fmla="*/ 1167153 w 1777391"/>
                      <a:gd name="connsiteY2" fmla="*/ 0 h 3600986"/>
                      <a:gd name="connsiteX3" fmla="*/ 1777391 w 1777391"/>
                      <a:gd name="connsiteY3" fmla="*/ 0 h 3600986"/>
                      <a:gd name="connsiteX4" fmla="*/ 1777391 w 1777391"/>
                      <a:gd name="connsiteY4" fmla="*/ 442407 h 3600986"/>
                      <a:gd name="connsiteX5" fmla="*/ 1777391 w 1777391"/>
                      <a:gd name="connsiteY5" fmla="*/ 956833 h 3600986"/>
                      <a:gd name="connsiteX6" fmla="*/ 1777391 w 1777391"/>
                      <a:gd name="connsiteY6" fmla="*/ 1471260 h 3600986"/>
                      <a:gd name="connsiteX7" fmla="*/ 1777391 w 1777391"/>
                      <a:gd name="connsiteY7" fmla="*/ 1913667 h 3600986"/>
                      <a:gd name="connsiteX8" fmla="*/ 1777391 w 1777391"/>
                      <a:gd name="connsiteY8" fmla="*/ 2392084 h 3600986"/>
                      <a:gd name="connsiteX9" fmla="*/ 1777391 w 1777391"/>
                      <a:gd name="connsiteY9" fmla="*/ 2870500 h 3600986"/>
                      <a:gd name="connsiteX10" fmla="*/ 1777391 w 1777391"/>
                      <a:gd name="connsiteY10" fmla="*/ 3600986 h 3600986"/>
                      <a:gd name="connsiteX11" fmla="*/ 1184927 w 1777391"/>
                      <a:gd name="connsiteY11" fmla="*/ 3600986 h 3600986"/>
                      <a:gd name="connsiteX12" fmla="*/ 592464 w 1777391"/>
                      <a:gd name="connsiteY12" fmla="*/ 3600986 h 3600986"/>
                      <a:gd name="connsiteX13" fmla="*/ 0 w 1777391"/>
                      <a:gd name="connsiteY13" fmla="*/ 3600986 h 3600986"/>
                      <a:gd name="connsiteX14" fmla="*/ 0 w 1777391"/>
                      <a:gd name="connsiteY14" fmla="*/ 3194589 h 3600986"/>
                      <a:gd name="connsiteX15" fmla="*/ 0 w 1777391"/>
                      <a:gd name="connsiteY15" fmla="*/ 2788192 h 3600986"/>
                      <a:gd name="connsiteX16" fmla="*/ 0 w 1777391"/>
                      <a:gd name="connsiteY16" fmla="*/ 2309775 h 3600986"/>
                      <a:gd name="connsiteX17" fmla="*/ 0 w 1777391"/>
                      <a:gd name="connsiteY17" fmla="*/ 1831359 h 3600986"/>
                      <a:gd name="connsiteX18" fmla="*/ 0 w 1777391"/>
                      <a:gd name="connsiteY18" fmla="*/ 1424962 h 3600986"/>
                      <a:gd name="connsiteX19" fmla="*/ 0 w 1777391"/>
                      <a:gd name="connsiteY19" fmla="*/ 910535 h 3600986"/>
                      <a:gd name="connsiteX20" fmla="*/ 0 w 1777391"/>
                      <a:gd name="connsiteY20" fmla="*/ 504138 h 3600986"/>
                      <a:gd name="connsiteX21" fmla="*/ 0 w 1777391"/>
                      <a:gd name="connsiteY21" fmla="*/ 0 h 36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7391" h="3600986" fill="none" extrusionOk="0">
                        <a:moveTo>
                          <a:pt x="0" y="0"/>
                        </a:moveTo>
                        <a:cubicBezTo>
                          <a:pt x="242581" y="-58147"/>
                          <a:pt x="430630" y="19869"/>
                          <a:pt x="556916" y="0"/>
                        </a:cubicBezTo>
                        <a:cubicBezTo>
                          <a:pt x="683202" y="-19869"/>
                          <a:pt x="1033651" y="30640"/>
                          <a:pt x="1167153" y="0"/>
                        </a:cubicBezTo>
                        <a:cubicBezTo>
                          <a:pt x="1300655" y="-30640"/>
                          <a:pt x="1517424" y="35415"/>
                          <a:pt x="1777391" y="0"/>
                        </a:cubicBezTo>
                        <a:cubicBezTo>
                          <a:pt x="1796890" y="120040"/>
                          <a:pt x="1761515" y="238383"/>
                          <a:pt x="1777391" y="442407"/>
                        </a:cubicBezTo>
                        <a:cubicBezTo>
                          <a:pt x="1793267" y="646431"/>
                          <a:pt x="1750141" y="759830"/>
                          <a:pt x="1777391" y="956833"/>
                        </a:cubicBezTo>
                        <a:cubicBezTo>
                          <a:pt x="1804641" y="1153836"/>
                          <a:pt x="1756369" y="1356070"/>
                          <a:pt x="1777391" y="1471260"/>
                        </a:cubicBezTo>
                        <a:cubicBezTo>
                          <a:pt x="1798413" y="1586450"/>
                          <a:pt x="1744868" y="1797939"/>
                          <a:pt x="1777391" y="1913667"/>
                        </a:cubicBezTo>
                        <a:cubicBezTo>
                          <a:pt x="1809914" y="2029395"/>
                          <a:pt x="1744210" y="2158450"/>
                          <a:pt x="1777391" y="2392084"/>
                        </a:cubicBezTo>
                        <a:cubicBezTo>
                          <a:pt x="1810572" y="2625718"/>
                          <a:pt x="1725240" y="2755989"/>
                          <a:pt x="1777391" y="2870500"/>
                        </a:cubicBezTo>
                        <a:cubicBezTo>
                          <a:pt x="1829542" y="2985011"/>
                          <a:pt x="1754489" y="3245356"/>
                          <a:pt x="1777391" y="3600986"/>
                        </a:cubicBezTo>
                        <a:cubicBezTo>
                          <a:pt x="1503818" y="3627819"/>
                          <a:pt x="1422106" y="3543871"/>
                          <a:pt x="1184927" y="3600986"/>
                        </a:cubicBezTo>
                        <a:cubicBezTo>
                          <a:pt x="947748" y="3658101"/>
                          <a:pt x="721607" y="3541117"/>
                          <a:pt x="592464" y="3600986"/>
                        </a:cubicBezTo>
                        <a:cubicBezTo>
                          <a:pt x="463321" y="3660855"/>
                          <a:pt x="182359" y="3588470"/>
                          <a:pt x="0" y="3600986"/>
                        </a:cubicBezTo>
                        <a:cubicBezTo>
                          <a:pt x="-973" y="3502149"/>
                          <a:pt x="42389" y="3311118"/>
                          <a:pt x="0" y="3194589"/>
                        </a:cubicBezTo>
                        <a:cubicBezTo>
                          <a:pt x="-42389" y="3078060"/>
                          <a:pt x="23644" y="2938841"/>
                          <a:pt x="0" y="2788192"/>
                        </a:cubicBezTo>
                        <a:cubicBezTo>
                          <a:pt x="-23644" y="2637543"/>
                          <a:pt x="22809" y="2448937"/>
                          <a:pt x="0" y="2309775"/>
                        </a:cubicBezTo>
                        <a:cubicBezTo>
                          <a:pt x="-22809" y="2170613"/>
                          <a:pt x="15724" y="2003296"/>
                          <a:pt x="0" y="1831359"/>
                        </a:cubicBezTo>
                        <a:cubicBezTo>
                          <a:pt x="-15724" y="1659422"/>
                          <a:pt x="9661" y="1618792"/>
                          <a:pt x="0" y="1424962"/>
                        </a:cubicBezTo>
                        <a:cubicBezTo>
                          <a:pt x="-9661" y="1231132"/>
                          <a:pt x="7396" y="1033386"/>
                          <a:pt x="0" y="910535"/>
                        </a:cubicBezTo>
                        <a:cubicBezTo>
                          <a:pt x="-7396" y="787684"/>
                          <a:pt x="36849" y="662642"/>
                          <a:pt x="0" y="504138"/>
                        </a:cubicBezTo>
                        <a:cubicBezTo>
                          <a:pt x="-36849" y="345634"/>
                          <a:pt x="38783" y="171585"/>
                          <a:pt x="0" y="0"/>
                        </a:cubicBezTo>
                        <a:close/>
                      </a:path>
                      <a:path w="1777391" h="3600986" stroke="0" extrusionOk="0">
                        <a:moveTo>
                          <a:pt x="0" y="0"/>
                        </a:moveTo>
                        <a:cubicBezTo>
                          <a:pt x="146021" y="-45014"/>
                          <a:pt x="311398" y="35606"/>
                          <a:pt x="574690" y="0"/>
                        </a:cubicBezTo>
                        <a:cubicBezTo>
                          <a:pt x="837982" y="-35606"/>
                          <a:pt x="967489" y="25213"/>
                          <a:pt x="1131606" y="0"/>
                        </a:cubicBezTo>
                        <a:cubicBezTo>
                          <a:pt x="1295723" y="-25213"/>
                          <a:pt x="1597155" y="65021"/>
                          <a:pt x="1777391" y="0"/>
                        </a:cubicBezTo>
                        <a:cubicBezTo>
                          <a:pt x="1786357" y="206183"/>
                          <a:pt x="1749870" y="313155"/>
                          <a:pt x="1777391" y="514427"/>
                        </a:cubicBezTo>
                        <a:cubicBezTo>
                          <a:pt x="1804912" y="715699"/>
                          <a:pt x="1754093" y="757038"/>
                          <a:pt x="1777391" y="920824"/>
                        </a:cubicBezTo>
                        <a:cubicBezTo>
                          <a:pt x="1800689" y="1084610"/>
                          <a:pt x="1768922" y="1268471"/>
                          <a:pt x="1777391" y="1399240"/>
                        </a:cubicBezTo>
                        <a:cubicBezTo>
                          <a:pt x="1785860" y="1530009"/>
                          <a:pt x="1764798" y="1645855"/>
                          <a:pt x="1777391" y="1877657"/>
                        </a:cubicBezTo>
                        <a:cubicBezTo>
                          <a:pt x="1789984" y="2109459"/>
                          <a:pt x="1756924" y="2199865"/>
                          <a:pt x="1777391" y="2320064"/>
                        </a:cubicBezTo>
                        <a:cubicBezTo>
                          <a:pt x="1797858" y="2440263"/>
                          <a:pt x="1774120" y="2602475"/>
                          <a:pt x="1777391" y="2834490"/>
                        </a:cubicBezTo>
                        <a:cubicBezTo>
                          <a:pt x="1780662" y="3066505"/>
                          <a:pt x="1697088" y="3224582"/>
                          <a:pt x="1777391" y="3600986"/>
                        </a:cubicBezTo>
                        <a:cubicBezTo>
                          <a:pt x="1610638" y="3647326"/>
                          <a:pt x="1382245" y="3531902"/>
                          <a:pt x="1167153" y="3600986"/>
                        </a:cubicBezTo>
                        <a:cubicBezTo>
                          <a:pt x="952061" y="3670070"/>
                          <a:pt x="819815" y="3552538"/>
                          <a:pt x="592464" y="3600986"/>
                        </a:cubicBezTo>
                        <a:cubicBezTo>
                          <a:pt x="365113" y="3649434"/>
                          <a:pt x="219515" y="3564141"/>
                          <a:pt x="0" y="3600986"/>
                        </a:cubicBezTo>
                        <a:cubicBezTo>
                          <a:pt x="-3806" y="3441698"/>
                          <a:pt x="10381" y="3341607"/>
                          <a:pt x="0" y="3086559"/>
                        </a:cubicBezTo>
                        <a:cubicBezTo>
                          <a:pt x="-10381" y="2831511"/>
                          <a:pt x="31145" y="2810971"/>
                          <a:pt x="0" y="2608143"/>
                        </a:cubicBezTo>
                        <a:cubicBezTo>
                          <a:pt x="-31145" y="2405315"/>
                          <a:pt x="41148" y="2360977"/>
                          <a:pt x="0" y="2201746"/>
                        </a:cubicBezTo>
                        <a:cubicBezTo>
                          <a:pt x="-41148" y="2042515"/>
                          <a:pt x="40145" y="1768833"/>
                          <a:pt x="0" y="1615299"/>
                        </a:cubicBezTo>
                        <a:cubicBezTo>
                          <a:pt x="-40145" y="1461765"/>
                          <a:pt x="41976" y="1287372"/>
                          <a:pt x="0" y="1028853"/>
                        </a:cubicBezTo>
                        <a:cubicBezTo>
                          <a:pt x="-41976" y="770334"/>
                          <a:pt x="8240" y="741208"/>
                          <a:pt x="0" y="586446"/>
                        </a:cubicBezTo>
                        <a:cubicBezTo>
                          <a:pt x="-8240" y="431684"/>
                          <a:pt x="35410" y="119704"/>
                          <a:pt x="0" y="0"/>
                        </a:cubicBezTo>
                        <a:close/>
                      </a:path>
                    </a:pathLst>
                  </a:custGeom>
                  <ask:type>
                    <ask:lineSketchNone/>
                  </ask:type>
                </ask:lineSketchStyleProps>
              </a:ext>
            </a:extLst>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dirty="0">
                <a:ln>
                  <a:noFill/>
                </a:ln>
                <a:solidFill>
                  <a:prstClr val="black"/>
                </a:solidFill>
                <a:effectLst/>
                <a:uLnTx/>
                <a:uFillTx/>
                <a:latin typeface="Calibri" panose="020F0502020204030204" pitchFamily="34" charset="0"/>
              </a:rPr>
              <a:t>Sang:</a:t>
            </a:r>
            <a:endParaRPr lang="nb-NO" sz="1200" kern="0" dirty="0">
              <a:solidFill>
                <a:prstClr val="black"/>
              </a:solidFill>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lang="nb-NO" sz="1200" dirty="0"/>
              <a:t>En sjiraff er for høg</a:t>
            </a:r>
            <a:br>
              <a:rPr lang="nb-NO" sz="1200" dirty="0"/>
            </a:br>
            <a:r>
              <a:rPr lang="nb-NO" sz="1200" dirty="0"/>
              <a:t>Og en flodhest er for brei</a:t>
            </a:r>
            <a:br>
              <a:rPr lang="nb-NO" sz="1200" dirty="0"/>
            </a:br>
            <a:r>
              <a:rPr lang="nb-NO" sz="1200" dirty="0"/>
              <a:t>Ei mus er for lita</a:t>
            </a:r>
            <a:br>
              <a:rPr lang="nb-NO" sz="1200" dirty="0"/>
            </a:br>
            <a:r>
              <a:rPr lang="nb-NO" sz="1200" dirty="0"/>
              <a:t>Og løva er </a:t>
            </a:r>
            <a:r>
              <a:rPr lang="nb-NO" sz="1200" dirty="0" err="1"/>
              <a:t>ikkje</a:t>
            </a:r>
            <a:r>
              <a:rPr lang="nb-NO" sz="1200" dirty="0"/>
              <a:t> grei</a:t>
            </a:r>
            <a:br>
              <a:rPr lang="nb-NO" sz="1200" dirty="0"/>
            </a:br>
            <a:r>
              <a:rPr lang="nb-NO" sz="1200" dirty="0"/>
              <a:t>Vi har </a:t>
            </a:r>
            <a:r>
              <a:rPr lang="nb-NO" sz="1200" dirty="0" err="1"/>
              <a:t>ikkje</a:t>
            </a:r>
            <a:r>
              <a:rPr lang="nb-NO" sz="1200" dirty="0"/>
              <a:t> nok vatn til å ha en sel</a:t>
            </a:r>
            <a:br>
              <a:rPr lang="nb-NO" sz="1200" dirty="0"/>
            </a:br>
            <a:r>
              <a:rPr lang="nb-NO" sz="1200" dirty="0"/>
              <a:t>Men </a:t>
            </a:r>
            <a:r>
              <a:rPr lang="nb-NO" sz="1200" dirty="0" err="1"/>
              <a:t>eg</a:t>
            </a:r>
            <a:r>
              <a:rPr lang="nb-NO" sz="1200" dirty="0"/>
              <a:t> veit kva vi </a:t>
            </a:r>
            <a:r>
              <a:rPr lang="nb-NO" sz="1200" dirty="0" err="1"/>
              <a:t>gjer</a:t>
            </a:r>
            <a:r>
              <a:rPr lang="nb-NO" sz="1200" dirty="0"/>
              <a:t>, vi kjøper en kamel</a:t>
            </a:r>
            <a:br>
              <a:rPr lang="nb-NO" sz="1200" dirty="0"/>
            </a:br>
            <a:r>
              <a:rPr lang="nb-NO" sz="1200" dirty="0"/>
              <a:t>Så sitter vi her på kamelen Klara</a:t>
            </a:r>
            <a:br>
              <a:rPr lang="nb-NO" sz="1200" dirty="0"/>
            </a:br>
            <a:r>
              <a:rPr lang="nb-NO" sz="1200" dirty="0"/>
              <a:t>Og </a:t>
            </a:r>
            <a:r>
              <a:rPr lang="nb-NO" sz="1200" dirty="0" err="1"/>
              <a:t>jamen</a:t>
            </a:r>
            <a:r>
              <a:rPr lang="nb-NO" sz="1200" dirty="0"/>
              <a:t> så er vi midt i Sahara</a:t>
            </a:r>
            <a:br>
              <a:rPr lang="nb-NO" sz="1200" dirty="0"/>
            </a:br>
            <a:r>
              <a:rPr lang="nb-NO" sz="1200" dirty="0"/>
              <a:t>Å-ja-ba-da-ba-du x2</a:t>
            </a:r>
            <a:endParaRPr kumimoji="0" lang="nb-NO" sz="12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2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8" name="TekstSylinder 7">
            <a:extLst>
              <a:ext uri="{FF2B5EF4-FFF2-40B4-BE49-F238E27FC236}">
                <a16:creationId xmlns:a16="http://schemas.microsoft.com/office/drawing/2014/main" id="{E8D31534-4D25-F157-4EE2-96C029BDB74A}"/>
              </a:ext>
            </a:extLst>
          </p:cNvPr>
          <p:cNvSpPr txBox="1"/>
          <p:nvPr/>
        </p:nvSpPr>
        <p:spPr>
          <a:xfrm>
            <a:off x="5067780" y="699639"/>
            <a:ext cx="2930563" cy="430887"/>
          </a:xfrm>
          <a:prstGeom prst="rect">
            <a:avLst/>
          </a:prstGeom>
          <a:noFill/>
        </p:spPr>
        <p:txBody>
          <a:bodyPr wrap="square">
            <a:spAutoFit/>
          </a:bodyPr>
          <a:lstStyle/>
          <a:p>
            <a:r>
              <a:rPr kumimoji="0" lang="nn-NO" sz="1100" b="1" i="0" u="none" strike="noStrike" kern="1200" cap="none" spc="0" normalizeH="0" baseline="0" noProof="0">
                <a:ln>
                  <a:noFill/>
                </a:ln>
                <a:solidFill>
                  <a:prstClr val="black"/>
                </a:solidFill>
                <a:effectLst/>
                <a:uLnTx/>
                <a:uFillTx/>
                <a:latin typeface="Aptos" panose="02110004020202020204"/>
                <a:ea typeface="+mn-ea"/>
                <a:cs typeface="+mn-cs"/>
              </a:rPr>
              <a:t>Kvar månad har alle avdelingar fokus på lesing i utvalde bøker i små lesegrupper</a:t>
            </a:r>
            <a:endParaRPr lang="nn-NO"/>
          </a:p>
        </p:txBody>
      </p:sp>
      <p:sp>
        <p:nvSpPr>
          <p:cNvPr id="7" name="TekstSylinder 6">
            <a:extLst>
              <a:ext uri="{FF2B5EF4-FFF2-40B4-BE49-F238E27FC236}">
                <a16:creationId xmlns:a16="http://schemas.microsoft.com/office/drawing/2014/main" id="{365CB31D-2852-72B0-9E52-3D18C5ECEBE2}"/>
              </a:ext>
            </a:extLst>
          </p:cNvPr>
          <p:cNvSpPr txBox="1"/>
          <p:nvPr/>
        </p:nvSpPr>
        <p:spPr>
          <a:xfrm>
            <a:off x="6247645" y="1321611"/>
            <a:ext cx="3292574"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9" name="Bilde 8">
            <a:extLst>
              <a:ext uri="{FF2B5EF4-FFF2-40B4-BE49-F238E27FC236}">
                <a16:creationId xmlns:a16="http://schemas.microsoft.com/office/drawing/2014/main" id="{3F9E50C1-7439-FB42-FEF5-9030F8283224}"/>
              </a:ext>
            </a:extLst>
          </p:cNvPr>
          <p:cNvPicPr>
            <a:picLocks noChangeAspect="1"/>
          </p:cNvPicPr>
          <p:nvPr/>
        </p:nvPicPr>
        <p:blipFill>
          <a:blip r:embed="rId4"/>
          <a:stretch>
            <a:fillRect/>
          </a:stretch>
        </p:blipFill>
        <p:spPr>
          <a:xfrm>
            <a:off x="8610600" y="2274642"/>
            <a:ext cx="825152" cy="793142"/>
          </a:xfrm>
          <a:prstGeom prst="rect">
            <a:avLst/>
          </a:prstGeom>
        </p:spPr>
      </p:pic>
      <p:pic>
        <p:nvPicPr>
          <p:cNvPr id="22" name="Bilde 21">
            <a:extLst>
              <a:ext uri="{FF2B5EF4-FFF2-40B4-BE49-F238E27FC236}">
                <a16:creationId xmlns:a16="http://schemas.microsoft.com/office/drawing/2014/main" id="{2A5F4848-AEA6-8A9C-EB52-D9EE613E44B8}"/>
              </a:ext>
            </a:extLst>
          </p:cNvPr>
          <p:cNvPicPr>
            <a:picLocks noChangeAspect="1"/>
          </p:cNvPicPr>
          <p:nvPr/>
        </p:nvPicPr>
        <p:blipFill>
          <a:blip r:embed="rId5"/>
          <a:stretch>
            <a:fillRect/>
          </a:stretch>
        </p:blipFill>
        <p:spPr>
          <a:xfrm>
            <a:off x="7230824" y="2274642"/>
            <a:ext cx="1242589" cy="793142"/>
          </a:xfrm>
          <a:prstGeom prst="rect">
            <a:avLst/>
          </a:prstGeom>
        </p:spPr>
      </p:pic>
      <p:pic>
        <p:nvPicPr>
          <p:cNvPr id="23" name="Bilde 22">
            <a:extLst>
              <a:ext uri="{FF2B5EF4-FFF2-40B4-BE49-F238E27FC236}">
                <a16:creationId xmlns:a16="http://schemas.microsoft.com/office/drawing/2014/main" id="{FE9E3647-C259-6085-E1DB-68CF7C203E62}"/>
              </a:ext>
            </a:extLst>
          </p:cNvPr>
          <p:cNvPicPr>
            <a:picLocks noChangeAspect="1"/>
          </p:cNvPicPr>
          <p:nvPr/>
        </p:nvPicPr>
        <p:blipFill>
          <a:blip r:embed="rId6"/>
          <a:stretch>
            <a:fillRect/>
          </a:stretch>
        </p:blipFill>
        <p:spPr>
          <a:xfrm>
            <a:off x="6289713" y="2284483"/>
            <a:ext cx="791454" cy="791454"/>
          </a:xfrm>
          <a:prstGeom prst="rect">
            <a:avLst/>
          </a:prstGeom>
        </p:spPr>
      </p:pic>
      <p:pic>
        <p:nvPicPr>
          <p:cNvPr id="21" name="Bilde 20">
            <a:extLst>
              <a:ext uri="{FF2B5EF4-FFF2-40B4-BE49-F238E27FC236}">
                <a16:creationId xmlns:a16="http://schemas.microsoft.com/office/drawing/2014/main" id="{2125041A-321E-47CD-65B3-7523E5B02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901" y="6398020"/>
            <a:ext cx="3803336" cy="323455"/>
          </a:xfrm>
          <a:prstGeom prst="rect">
            <a:avLst/>
          </a:prstGeom>
        </p:spPr>
      </p:pic>
    </p:spTree>
    <p:extLst>
      <p:ext uri="{BB962C8B-B14F-4D97-AF65-F5344CB8AC3E}">
        <p14:creationId xmlns:p14="http://schemas.microsoft.com/office/powerpoint/2010/main" val="68012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21</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1140627710"/>
              </p:ext>
            </p:extLst>
          </p:nvPr>
        </p:nvGraphicFramePr>
        <p:xfrm>
          <a:off x="618475" y="990790"/>
          <a:ext cx="10955048" cy="512572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18</a:t>
                      </a:r>
                    </a:p>
                  </a:txBody>
                  <a:tcPr/>
                </a:tc>
                <a:tc>
                  <a:txBody>
                    <a:bodyPr/>
                    <a:lstStyle/>
                    <a:p>
                      <a:pPr algn="r"/>
                      <a:endParaRPr lang="nn-NO"/>
                    </a:p>
                    <a:p>
                      <a:pPr algn="r"/>
                      <a:endParaRPr lang="nn-NO"/>
                    </a:p>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sz="1200">
                        <a:solidFill>
                          <a:srgbClr val="FF0000"/>
                        </a:solidFill>
                      </a:endParaRPr>
                    </a:p>
                  </a:txBody>
                  <a:tcPr/>
                </a:tc>
                <a:tc>
                  <a:txBody>
                    <a:bodyPr/>
                    <a:lstStyle/>
                    <a:p>
                      <a:pPr algn="r"/>
                      <a:r>
                        <a:rPr lang="nn-NO">
                          <a:solidFill>
                            <a:srgbClr val="FF0000"/>
                          </a:solidFill>
                        </a:rPr>
                        <a:t>1</a:t>
                      </a:r>
                    </a:p>
                    <a:p>
                      <a:pPr algn="r"/>
                      <a:r>
                        <a:rPr lang="nn-NO" sz="1200">
                          <a:solidFill>
                            <a:srgbClr val="FF0000"/>
                          </a:solidFill>
                        </a:rPr>
                        <a:t>Arbeidarane sin fridag</a:t>
                      </a:r>
                    </a:p>
                  </a:txBody>
                  <a:tcPr/>
                </a:tc>
                <a:tc>
                  <a:txBody>
                    <a:bodyPr/>
                    <a:lstStyle/>
                    <a:p>
                      <a:pPr algn="r"/>
                      <a:r>
                        <a:rPr lang="nn-NO"/>
                        <a:t>2</a:t>
                      </a:r>
                    </a:p>
                  </a:txBody>
                  <a:tcPr/>
                </a:tc>
                <a:tc>
                  <a:txBody>
                    <a:bodyPr/>
                    <a:lstStyle/>
                    <a:p>
                      <a:pPr algn="r"/>
                      <a:r>
                        <a:rPr lang="nn-NO">
                          <a:solidFill>
                            <a:srgbClr val="FF0000"/>
                          </a:solidFill>
                        </a:rPr>
                        <a:t>3</a:t>
                      </a:r>
                    </a:p>
                  </a:txBody>
                  <a:tcPr/>
                </a:tc>
                <a:extLst>
                  <a:ext uri="{0D108BD9-81ED-4DB2-BD59-A6C34878D82A}">
                    <a16:rowId xmlns:a16="http://schemas.microsoft.com/office/drawing/2014/main" val="1597852842"/>
                  </a:ext>
                </a:extLst>
              </a:tr>
              <a:tr h="370840">
                <a:tc>
                  <a:txBody>
                    <a:bodyPr/>
                    <a:lstStyle/>
                    <a:p>
                      <a:pPr algn="ctr"/>
                      <a:r>
                        <a:rPr lang="nn-NO" sz="2400" b="1"/>
                        <a:t>19</a:t>
                      </a:r>
                    </a:p>
                  </a:txBody>
                  <a:tcPr/>
                </a:tc>
                <a:tc>
                  <a:txBody>
                    <a:bodyPr/>
                    <a:lstStyle/>
                    <a:p>
                      <a:pPr algn="r"/>
                      <a:r>
                        <a:rPr lang="nn-NO"/>
                        <a:t>4</a:t>
                      </a:r>
                    </a:p>
                    <a:p>
                      <a:pPr algn="r"/>
                      <a:endParaRPr lang="nn-NO"/>
                    </a:p>
                  </a:txBody>
                  <a:tcPr/>
                </a:tc>
                <a:tc>
                  <a:txBody>
                    <a:bodyPr/>
                    <a:lstStyle/>
                    <a:p>
                      <a:pPr algn="r"/>
                      <a:r>
                        <a:rPr lang="nn-NO"/>
                        <a:t>5</a:t>
                      </a:r>
                    </a:p>
                  </a:txBody>
                  <a:tcPr/>
                </a:tc>
                <a:tc>
                  <a:txBody>
                    <a:bodyPr/>
                    <a:lstStyle/>
                    <a:p>
                      <a:pPr algn="r"/>
                      <a:r>
                        <a:rPr lang="nn-NO"/>
                        <a:t>6</a:t>
                      </a:r>
                    </a:p>
                  </a:txBody>
                  <a:tcPr/>
                </a:tc>
                <a:tc>
                  <a:txBody>
                    <a:bodyPr/>
                    <a:lstStyle/>
                    <a:p>
                      <a:pPr algn="r"/>
                      <a:r>
                        <a:rPr lang="nn-NO"/>
                        <a:t>7</a:t>
                      </a:r>
                    </a:p>
                  </a:txBody>
                  <a:tcPr/>
                </a:tc>
                <a:tc>
                  <a:txBody>
                    <a:bodyPr/>
                    <a:lstStyle/>
                    <a:p>
                      <a:pPr algn="r"/>
                      <a:r>
                        <a:rPr lang="nn-NO"/>
                        <a:t>8</a:t>
                      </a:r>
                    </a:p>
                  </a:txBody>
                  <a:tcPr/>
                </a:tc>
                <a:tc>
                  <a:txBody>
                    <a:bodyPr/>
                    <a:lstStyle/>
                    <a:p>
                      <a:pPr algn="r"/>
                      <a:r>
                        <a:rPr lang="nn-NO"/>
                        <a:t>9</a:t>
                      </a:r>
                    </a:p>
                  </a:txBody>
                  <a:tcPr/>
                </a:tc>
                <a:tc>
                  <a:txBody>
                    <a:bodyPr/>
                    <a:lstStyle/>
                    <a:p>
                      <a:pPr algn="r"/>
                      <a:r>
                        <a:rPr lang="nn-NO">
                          <a:solidFill>
                            <a:srgbClr val="FF0000"/>
                          </a:solidFill>
                        </a:rPr>
                        <a:t>10</a:t>
                      </a:r>
                    </a:p>
                  </a:txBody>
                  <a:tcPr/>
                </a:tc>
                <a:extLst>
                  <a:ext uri="{0D108BD9-81ED-4DB2-BD59-A6C34878D82A}">
                    <a16:rowId xmlns:a16="http://schemas.microsoft.com/office/drawing/2014/main" val="1309529640"/>
                  </a:ext>
                </a:extLst>
              </a:tr>
              <a:tr h="370840">
                <a:tc>
                  <a:txBody>
                    <a:bodyPr/>
                    <a:lstStyle/>
                    <a:p>
                      <a:pPr algn="ctr"/>
                      <a:r>
                        <a:rPr lang="nn-NO" sz="2400" b="1"/>
                        <a:t>20</a:t>
                      </a:r>
                    </a:p>
                  </a:txBody>
                  <a:tcPr/>
                </a:tc>
                <a:tc>
                  <a:txBody>
                    <a:bodyPr/>
                    <a:lstStyle/>
                    <a:p>
                      <a:pPr algn="r"/>
                      <a:r>
                        <a:rPr lang="nn-NO"/>
                        <a:t>11</a:t>
                      </a:r>
                    </a:p>
                    <a:p>
                      <a:pPr algn="r"/>
                      <a:endParaRPr lang="nn-NO"/>
                    </a:p>
                  </a:txBody>
                  <a:tcPr/>
                </a:tc>
                <a:tc>
                  <a:txBody>
                    <a:bodyPr/>
                    <a:lstStyle/>
                    <a:p>
                      <a:pPr algn="r"/>
                      <a:r>
                        <a:rPr lang="nn-NO"/>
                        <a:t>12</a:t>
                      </a:r>
                    </a:p>
                  </a:txBody>
                  <a:tcPr/>
                </a:tc>
                <a:tc>
                  <a:txBody>
                    <a:bodyPr/>
                    <a:lstStyle/>
                    <a:p>
                      <a:pPr algn="r"/>
                      <a:r>
                        <a:rPr lang="nn-NO" dirty="0"/>
                        <a:t>13</a:t>
                      </a:r>
                    </a:p>
                    <a:p>
                      <a:pPr algn="l"/>
                      <a:r>
                        <a:rPr lang="nn-NO" sz="1200" dirty="0"/>
                        <a:t>Vi </a:t>
                      </a:r>
                      <a:r>
                        <a:rPr lang="nn-NO" sz="1200" dirty="0" err="1"/>
                        <a:t>feirer</a:t>
                      </a:r>
                      <a:r>
                        <a:rPr lang="nn-NO" sz="1200" dirty="0"/>
                        <a:t> 17.mai i barnehagen </a:t>
                      </a:r>
                    </a:p>
                  </a:txBody>
                  <a:tcPr/>
                </a:tc>
                <a:tc>
                  <a:txBody>
                    <a:bodyPr/>
                    <a:lstStyle/>
                    <a:p>
                      <a:pPr algn="r"/>
                      <a:r>
                        <a:rPr lang="nn-NO">
                          <a:solidFill>
                            <a:srgbClr val="FF0000"/>
                          </a:solidFill>
                        </a:rPr>
                        <a:t>14</a:t>
                      </a:r>
                    </a:p>
                    <a:p>
                      <a:pPr marL="0" marR="0" lvl="0" indent="0" algn="r" defTabSz="914400" rtl="0" eaLnBrk="1" fontAlgn="auto" latinLnBrk="0" hangingPunct="1">
                        <a:lnSpc>
                          <a:spcPct val="100000"/>
                        </a:lnSpc>
                        <a:spcBef>
                          <a:spcPts val="0"/>
                        </a:spcBef>
                        <a:spcAft>
                          <a:spcPts val="0"/>
                        </a:spcAft>
                        <a:buClrTx/>
                        <a:buSzTx/>
                        <a:buFontTx/>
                        <a:buNone/>
                        <a:tabLst/>
                        <a:defRPr/>
                      </a:pPr>
                      <a:r>
                        <a:rPr lang="nn-NO" sz="1200">
                          <a:solidFill>
                            <a:srgbClr val="FF0000"/>
                          </a:solidFill>
                        </a:rPr>
                        <a:t>Kristi Himmelfartsdag – barnehagen er stengt</a:t>
                      </a:r>
                    </a:p>
                    <a:p>
                      <a:pPr algn="r"/>
                      <a:endParaRPr lang="nn-NO"/>
                    </a:p>
                  </a:txBody>
                  <a:tcPr/>
                </a:tc>
                <a:tc>
                  <a:txBody>
                    <a:bodyPr/>
                    <a:lstStyle/>
                    <a:p>
                      <a:pPr algn="r"/>
                      <a:r>
                        <a:rPr lang="nn-NO"/>
                        <a:t>15</a:t>
                      </a:r>
                    </a:p>
                    <a:p>
                      <a:pPr marL="0" marR="0" lvl="0" indent="0" algn="r" defTabSz="914400" rtl="0" eaLnBrk="1" fontAlgn="auto" latinLnBrk="0" hangingPunct="1">
                        <a:lnSpc>
                          <a:spcPct val="100000"/>
                        </a:lnSpc>
                        <a:spcBef>
                          <a:spcPts val="0"/>
                        </a:spcBef>
                        <a:spcAft>
                          <a:spcPts val="0"/>
                        </a:spcAft>
                        <a:buClrTx/>
                        <a:buSzTx/>
                        <a:buFontTx/>
                        <a:buNone/>
                        <a:tabLst/>
                        <a:defRPr/>
                      </a:pPr>
                      <a:r>
                        <a:rPr lang="nn-NO" sz="1200"/>
                        <a:t>Planleggingsdag – barnehagen er stengt</a:t>
                      </a:r>
                    </a:p>
                    <a:p>
                      <a:pPr algn="r"/>
                      <a:endParaRPr lang="nn-NO"/>
                    </a:p>
                  </a:txBody>
                  <a:tcPr/>
                </a:tc>
                <a:tc>
                  <a:txBody>
                    <a:bodyPr/>
                    <a:lstStyle/>
                    <a:p>
                      <a:pPr algn="r"/>
                      <a:r>
                        <a:rPr lang="nn-NO">
                          <a:solidFill>
                            <a:srgbClr val="FF0000"/>
                          </a:solidFill>
                        </a:rPr>
                        <a:t>16</a:t>
                      </a:r>
                    </a:p>
                  </a:txBody>
                  <a:tcPr/>
                </a:tc>
                <a:tc>
                  <a:txBody>
                    <a:bodyPr/>
                    <a:lstStyle/>
                    <a:p>
                      <a:pPr algn="r"/>
                      <a:r>
                        <a:rPr lang="nn-NO">
                          <a:solidFill>
                            <a:srgbClr val="FF0000"/>
                          </a:solidFill>
                        </a:rPr>
                        <a:t>17</a:t>
                      </a:r>
                    </a:p>
                  </a:txBody>
                  <a:tcPr/>
                </a:tc>
                <a:extLst>
                  <a:ext uri="{0D108BD9-81ED-4DB2-BD59-A6C34878D82A}">
                    <a16:rowId xmlns:a16="http://schemas.microsoft.com/office/drawing/2014/main" val="4080204416"/>
                  </a:ext>
                </a:extLst>
              </a:tr>
              <a:tr h="370840">
                <a:tc>
                  <a:txBody>
                    <a:bodyPr/>
                    <a:lstStyle/>
                    <a:p>
                      <a:pPr algn="ctr"/>
                      <a:r>
                        <a:rPr lang="nn-NO" sz="2400" b="1"/>
                        <a:t>21</a:t>
                      </a:r>
                    </a:p>
                  </a:txBody>
                  <a:tcPr/>
                </a:tc>
                <a:tc>
                  <a:txBody>
                    <a:bodyPr/>
                    <a:lstStyle/>
                    <a:p>
                      <a:pPr algn="r"/>
                      <a:r>
                        <a:rPr lang="nn-NO"/>
                        <a:t>18</a:t>
                      </a:r>
                    </a:p>
                    <a:p>
                      <a:pPr algn="r"/>
                      <a:endParaRPr lang="nn-NO"/>
                    </a:p>
                  </a:txBody>
                  <a:tcPr/>
                </a:tc>
                <a:tc>
                  <a:txBody>
                    <a:bodyPr/>
                    <a:lstStyle/>
                    <a:p>
                      <a:pPr algn="r"/>
                      <a:r>
                        <a:rPr lang="nn-NO"/>
                        <a:t>19</a:t>
                      </a:r>
                    </a:p>
                  </a:txBody>
                  <a:tcPr/>
                </a:tc>
                <a:tc>
                  <a:txBody>
                    <a:bodyPr/>
                    <a:lstStyle/>
                    <a:p>
                      <a:pPr algn="r"/>
                      <a:r>
                        <a:rPr lang="nn-NO"/>
                        <a:t>20</a:t>
                      </a:r>
                    </a:p>
                  </a:txBody>
                  <a:tcPr/>
                </a:tc>
                <a:tc>
                  <a:txBody>
                    <a:bodyPr/>
                    <a:lstStyle/>
                    <a:p>
                      <a:pPr algn="r"/>
                      <a:r>
                        <a:rPr lang="nn-NO"/>
                        <a:t>21</a:t>
                      </a:r>
                    </a:p>
                  </a:txBody>
                  <a:tcPr/>
                </a:tc>
                <a:tc>
                  <a:txBody>
                    <a:bodyPr/>
                    <a:lstStyle/>
                    <a:p>
                      <a:pPr algn="r"/>
                      <a:r>
                        <a:rPr lang="nn-NO"/>
                        <a:t>22</a:t>
                      </a:r>
                    </a:p>
                  </a:txBody>
                  <a:tcPr/>
                </a:tc>
                <a:tc>
                  <a:txBody>
                    <a:bodyPr/>
                    <a:lstStyle/>
                    <a:p>
                      <a:pPr algn="r"/>
                      <a:r>
                        <a:rPr lang="nn-NO"/>
                        <a:t>23</a:t>
                      </a:r>
                    </a:p>
                  </a:txBody>
                  <a:tcPr/>
                </a:tc>
                <a:tc>
                  <a:txBody>
                    <a:bodyPr/>
                    <a:lstStyle/>
                    <a:p>
                      <a:pPr algn="r"/>
                      <a:r>
                        <a:rPr lang="nn-NO">
                          <a:solidFill>
                            <a:srgbClr val="FF0000"/>
                          </a:solidFill>
                        </a:rPr>
                        <a:t>24</a:t>
                      </a:r>
                    </a:p>
                  </a:txBody>
                  <a:tcPr/>
                </a:tc>
                <a:extLst>
                  <a:ext uri="{0D108BD9-81ED-4DB2-BD59-A6C34878D82A}">
                    <a16:rowId xmlns:a16="http://schemas.microsoft.com/office/drawing/2014/main" val="709284768"/>
                  </a:ext>
                </a:extLst>
              </a:tr>
              <a:tr h="370840">
                <a:tc>
                  <a:txBody>
                    <a:bodyPr/>
                    <a:lstStyle/>
                    <a:p>
                      <a:pPr algn="ctr"/>
                      <a:r>
                        <a:rPr lang="nn-NO" sz="2400" b="1"/>
                        <a:t>22</a:t>
                      </a:r>
                    </a:p>
                    <a:p>
                      <a:pPr algn="ctr"/>
                      <a:r>
                        <a:rPr lang="nn-NO" sz="1200" b="1"/>
                        <a:t>Barnas misjonsprosjekt</a:t>
                      </a:r>
                    </a:p>
                  </a:txBody>
                  <a:tcPr/>
                </a:tc>
                <a:tc>
                  <a:txBody>
                    <a:bodyPr/>
                    <a:lstStyle/>
                    <a:p>
                      <a:pPr algn="r"/>
                      <a:r>
                        <a:rPr lang="nn-NO"/>
                        <a:t>25</a:t>
                      </a:r>
                    </a:p>
                    <a:p>
                      <a:pPr algn="l"/>
                      <a:r>
                        <a:rPr lang="nn-NO" sz="1200">
                          <a:solidFill>
                            <a:srgbClr val="FF0000"/>
                          </a:solidFill>
                        </a:rPr>
                        <a:t>2. Pinsedag</a:t>
                      </a:r>
                    </a:p>
                    <a:p>
                      <a:pPr algn="l"/>
                      <a:r>
                        <a:rPr lang="nn-NO" sz="1200">
                          <a:solidFill>
                            <a:srgbClr val="FF0000"/>
                          </a:solidFill>
                        </a:rPr>
                        <a:t>Barnehagen er stengt</a:t>
                      </a:r>
                      <a:endParaRPr lang="nn-NO"/>
                    </a:p>
                    <a:p>
                      <a:pPr algn="r"/>
                      <a:endParaRPr lang="nn-NO"/>
                    </a:p>
                  </a:txBody>
                  <a:tcPr/>
                </a:tc>
                <a:tc>
                  <a:txBody>
                    <a:bodyPr/>
                    <a:lstStyle/>
                    <a:p>
                      <a:pPr algn="r"/>
                      <a:r>
                        <a:rPr lang="nn-NO"/>
                        <a:t>26</a:t>
                      </a:r>
                    </a:p>
                    <a:p>
                      <a:pPr algn="r"/>
                      <a:endParaRPr lang="nn-NO"/>
                    </a:p>
                  </a:txBody>
                  <a:tcPr/>
                </a:tc>
                <a:tc>
                  <a:txBody>
                    <a:bodyPr/>
                    <a:lstStyle/>
                    <a:p>
                      <a:pPr algn="r"/>
                      <a:r>
                        <a:rPr lang="nn-NO"/>
                        <a:t>27</a:t>
                      </a:r>
                    </a:p>
                  </a:txBody>
                  <a:tcPr/>
                </a:tc>
                <a:tc>
                  <a:txBody>
                    <a:bodyPr/>
                    <a:lstStyle/>
                    <a:p>
                      <a:pPr algn="r"/>
                      <a:r>
                        <a:rPr lang="nn-NO">
                          <a:solidFill>
                            <a:schemeClr val="tx1"/>
                          </a:solidFill>
                        </a:rPr>
                        <a:t>28</a:t>
                      </a:r>
                    </a:p>
                  </a:txBody>
                  <a:tcPr/>
                </a:tc>
                <a:tc>
                  <a:txBody>
                    <a:bodyPr/>
                    <a:lstStyle/>
                    <a:p>
                      <a:pPr algn="r"/>
                      <a:r>
                        <a:rPr lang="nn-NO"/>
                        <a:t>29</a:t>
                      </a:r>
                    </a:p>
                  </a:txBody>
                  <a:tcPr/>
                </a:tc>
                <a:tc>
                  <a:txBody>
                    <a:bodyPr/>
                    <a:lstStyle/>
                    <a:p>
                      <a:pPr algn="r"/>
                      <a:r>
                        <a:rPr lang="nn-NO"/>
                        <a:t>30</a:t>
                      </a:r>
                    </a:p>
                  </a:txBody>
                  <a:tcPr/>
                </a:tc>
                <a:tc>
                  <a:txBody>
                    <a:bodyPr/>
                    <a:lstStyle/>
                    <a:p>
                      <a:pPr algn="r"/>
                      <a:r>
                        <a:rPr lang="nn-NO" dirty="0"/>
                        <a:t>31</a:t>
                      </a:r>
                    </a:p>
                  </a:txBody>
                  <a:tcPr/>
                </a:tc>
                <a:extLst>
                  <a:ext uri="{0D108BD9-81ED-4DB2-BD59-A6C34878D82A}">
                    <a16:rowId xmlns:a16="http://schemas.microsoft.com/office/drawing/2014/main" val="2229723949"/>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5202966" y="406015"/>
            <a:ext cx="1786066" cy="584775"/>
          </a:xfrm>
          <a:prstGeom prst="rect">
            <a:avLst/>
          </a:prstGeom>
          <a:noFill/>
        </p:spPr>
        <p:txBody>
          <a:bodyPr wrap="none" rtlCol="0">
            <a:spAutoFit/>
          </a:bodyPr>
          <a:lstStyle/>
          <a:p>
            <a:r>
              <a:rPr lang="nn-NO" sz="3200"/>
              <a:t>Mai 2026</a:t>
            </a:r>
          </a:p>
        </p:txBody>
      </p:sp>
      <p:pic>
        <p:nvPicPr>
          <p:cNvPr id="11" name="Bilde 10">
            <a:extLst>
              <a:ext uri="{FF2B5EF4-FFF2-40B4-BE49-F238E27FC236}">
                <a16:creationId xmlns:a16="http://schemas.microsoft.com/office/drawing/2014/main" id="{A97ACAF4-F114-3556-4275-F04B6CE34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01" y="6398020"/>
            <a:ext cx="3803336" cy="323455"/>
          </a:xfrm>
          <a:prstGeom prst="rect">
            <a:avLst/>
          </a:prstGeom>
        </p:spPr>
      </p:pic>
    </p:spTree>
    <p:extLst>
      <p:ext uri="{BB962C8B-B14F-4D97-AF65-F5344CB8AC3E}">
        <p14:creationId xmlns:p14="http://schemas.microsoft.com/office/powerpoint/2010/main" val="3339444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3"/>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22</a:t>
            </a:fld>
            <a:endParaRPr lang="nn-NO"/>
          </a:p>
        </p:txBody>
      </p:sp>
      <p:sp>
        <p:nvSpPr>
          <p:cNvPr id="6" name="Ellipse 5">
            <a:extLst>
              <a:ext uri="{FF2B5EF4-FFF2-40B4-BE49-F238E27FC236}">
                <a16:creationId xmlns:a16="http://schemas.microsoft.com/office/drawing/2014/main" id="{EDAEC65A-4868-1A83-6702-6D9629715D0D}"/>
              </a:ext>
            </a:extLst>
          </p:cNvPr>
          <p:cNvSpPr/>
          <p:nvPr/>
        </p:nvSpPr>
        <p:spPr>
          <a:xfrm>
            <a:off x="3315759" y="250089"/>
            <a:ext cx="1897100"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9" name="TekstSylinder 8">
            <a:extLst>
              <a:ext uri="{FF2B5EF4-FFF2-40B4-BE49-F238E27FC236}">
                <a16:creationId xmlns:a16="http://schemas.microsoft.com/office/drawing/2014/main" id="{F1FC74E6-0C6E-3465-C712-F30B1E58D668}"/>
              </a:ext>
            </a:extLst>
          </p:cNvPr>
          <p:cNvSpPr txBox="1"/>
          <p:nvPr/>
        </p:nvSpPr>
        <p:spPr>
          <a:xfrm>
            <a:off x="5254263" y="240432"/>
            <a:ext cx="1665841"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Juni 2026</a:t>
            </a:r>
          </a:p>
        </p:txBody>
      </p:sp>
      <p:sp>
        <p:nvSpPr>
          <p:cNvPr id="10" name="TekstSylinder 9">
            <a:extLst>
              <a:ext uri="{FF2B5EF4-FFF2-40B4-BE49-F238E27FC236}">
                <a16:creationId xmlns:a16="http://schemas.microsoft.com/office/drawing/2014/main" id="{163B63A3-58A2-A2BA-17CD-F027DA224393}"/>
              </a:ext>
            </a:extLst>
          </p:cNvPr>
          <p:cNvSpPr txBox="1"/>
          <p:nvPr/>
        </p:nvSpPr>
        <p:spPr>
          <a:xfrm>
            <a:off x="9491033" y="4175521"/>
            <a:ext cx="2570977" cy="1954381"/>
          </a:xfrm>
          <a:prstGeom prst="rect">
            <a:avLst/>
          </a:prstGeom>
          <a:noFill/>
          <a:ln w="76200">
            <a:solidFill>
              <a:srgbClr val="C00000"/>
            </a:solidFill>
          </a:ln>
        </p:spPr>
        <p:txBody>
          <a:bodyPr wrap="square" rtlCol="0">
            <a:spAutoFit/>
          </a:bodyPr>
          <a:lstStyle/>
          <a:p>
            <a:pPr defTabSz="457200"/>
            <a:r>
              <a:rPr lang="nn-NO" sz="1100" b="1">
                <a:solidFill>
                  <a:srgbClr val="C00000"/>
                </a:solidFill>
                <a:latin typeface="Calibri" panose="020F0502020204030204"/>
              </a:rPr>
              <a:t>Viktig informasjon i juni:</a:t>
            </a:r>
          </a:p>
          <a:p>
            <a:pPr marL="285750" indent="-285750" defTabSz="457200">
              <a:buFont typeface="Arial" panose="020B0604020202020204" pitchFamily="34" charset="0"/>
              <a:buChar char="•"/>
            </a:pPr>
            <a:r>
              <a:rPr lang="nn-NO" sz="1100">
                <a:solidFill>
                  <a:prstClr val="black"/>
                </a:solidFill>
                <a:latin typeface="Calibri" panose="020F0502020204030204"/>
              </a:rPr>
              <a:t>Barnas misjonsprosjekt veke 22-23</a:t>
            </a:r>
          </a:p>
          <a:p>
            <a:pPr marL="285750" indent="-285750" defTabSz="457200">
              <a:buFont typeface="Arial" panose="020B0604020202020204" pitchFamily="34" charset="0"/>
              <a:buChar char="•"/>
            </a:pPr>
            <a:r>
              <a:rPr lang="nn-NO" sz="1100">
                <a:solidFill>
                  <a:prstClr val="black"/>
                </a:solidFill>
                <a:latin typeface="Calibri" panose="020F0502020204030204"/>
              </a:rPr>
              <a:t>3. juni -Tombola i barnehagen for familien </a:t>
            </a:r>
            <a:r>
              <a:rPr lang="nn-NO" sz="1100" err="1">
                <a:solidFill>
                  <a:prstClr val="black"/>
                </a:solidFill>
                <a:latin typeface="Calibri" panose="020F0502020204030204"/>
              </a:rPr>
              <a:t>kl</a:t>
            </a:r>
            <a:r>
              <a:rPr lang="nn-NO" sz="1100">
                <a:solidFill>
                  <a:prstClr val="black"/>
                </a:solidFill>
                <a:latin typeface="Calibri" panose="020F0502020204030204"/>
              </a:rPr>
              <a:t> 14.30-16.15</a:t>
            </a:r>
          </a:p>
          <a:p>
            <a:pPr marL="285750" indent="-285750" defTabSz="457200">
              <a:buFont typeface="Arial" panose="020B0604020202020204" pitchFamily="34" charset="0"/>
              <a:buChar char="•"/>
            </a:pPr>
            <a:r>
              <a:rPr lang="nn-NO" sz="1100">
                <a:solidFill>
                  <a:prstClr val="black"/>
                </a:solidFill>
                <a:latin typeface="Calibri" panose="020F0502020204030204"/>
              </a:rPr>
              <a:t>Overnatting i barnehagen for Friskus Prøveskuledagar for Friskusbarna</a:t>
            </a:r>
          </a:p>
          <a:p>
            <a:pPr marL="285750" indent="-285750" defTabSz="457200">
              <a:buFont typeface="Arial" panose="020B0604020202020204" pitchFamily="34" charset="0"/>
              <a:buChar char="•"/>
            </a:pPr>
            <a:r>
              <a:rPr lang="nn-NO" sz="1100">
                <a:solidFill>
                  <a:prstClr val="black"/>
                </a:solidFill>
                <a:latin typeface="Calibri" panose="020F0502020204030204"/>
              </a:rPr>
              <a:t>23. juni - Jonsok/</a:t>
            </a:r>
            <a:r>
              <a:rPr lang="nn-NO" sz="1100" err="1">
                <a:solidFill>
                  <a:prstClr val="black"/>
                </a:solidFill>
                <a:latin typeface="Calibri" panose="020F0502020204030204"/>
              </a:rPr>
              <a:t>Sommerfest</a:t>
            </a:r>
            <a:r>
              <a:rPr lang="nn-NO" sz="1100">
                <a:solidFill>
                  <a:prstClr val="black"/>
                </a:solidFill>
                <a:latin typeface="Calibri" panose="020F0502020204030204"/>
              </a:rPr>
              <a:t> for barna </a:t>
            </a:r>
          </a:p>
          <a:p>
            <a:pPr marL="285750" indent="-285750" defTabSz="457200">
              <a:buFont typeface="Arial" panose="020B0604020202020204" pitchFamily="34" charset="0"/>
              <a:buChar char="•"/>
            </a:pPr>
            <a:r>
              <a:rPr lang="nn-NO" sz="1100">
                <a:solidFill>
                  <a:prstClr val="black"/>
                </a:solidFill>
                <a:latin typeface="Calibri" panose="020F0502020204030204"/>
              </a:rPr>
              <a:t>Fokus på overgangar – frå avdeling til avdeling, eller frå barnehage til skule. Besøk av nye barn</a:t>
            </a:r>
          </a:p>
        </p:txBody>
      </p:sp>
      <p:sp>
        <p:nvSpPr>
          <p:cNvPr id="11" name="TekstSylinder 10">
            <a:extLst>
              <a:ext uri="{FF2B5EF4-FFF2-40B4-BE49-F238E27FC236}">
                <a16:creationId xmlns:a16="http://schemas.microsoft.com/office/drawing/2014/main" id="{22E03DD8-2D87-9BC3-CFA8-769DC866D88B}"/>
              </a:ext>
            </a:extLst>
          </p:cNvPr>
          <p:cNvSpPr txBox="1"/>
          <p:nvPr/>
        </p:nvSpPr>
        <p:spPr>
          <a:xfrm>
            <a:off x="7326869" y="4141353"/>
            <a:ext cx="1987325" cy="1569660"/>
          </a:xfrm>
          <a:custGeom>
            <a:avLst/>
            <a:gdLst>
              <a:gd name="connsiteX0" fmla="*/ 0 w 1987325"/>
              <a:gd name="connsiteY0" fmla="*/ 0 h 1569660"/>
              <a:gd name="connsiteX1" fmla="*/ 476958 w 1987325"/>
              <a:gd name="connsiteY1" fmla="*/ 0 h 1569660"/>
              <a:gd name="connsiteX2" fmla="*/ 973789 w 1987325"/>
              <a:gd name="connsiteY2" fmla="*/ 0 h 1569660"/>
              <a:gd name="connsiteX3" fmla="*/ 1450747 w 1987325"/>
              <a:gd name="connsiteY3" fmla="*/ 0 h 1569660"/>
              <a:gd name="connsiteX4" fmla="*/ 1987325 w 1987325"/>
              <a:gd name="connsiteY4" fmla="*/ 0 h 1569660"/>
              <a:gd name="connsiteX5" fmla="*/ 1987325 w 1987325"/>
              <a:gd name="connsiteY5" fmla="*/ 476130 h 1569660"/>
              <a:gd name="connsiteX6" fmla="*/ 1987325 w 1987325"/>
              <a:gd name="connsiteY6" fmla="*/ 967957 h 1569660"/>
              <a:gd name="connsiteX7" fmla="*/ 1987325 w 1987325"/>
              <a:gd name="connsiteY7" fmla="*/ 1569660 h 1569660"/>
              <a:gd name="connsiteX8" fmla="*/ 1450747 w 1987325"/>
              <a:gd name="connsiteY8" fmla="*/ 1569660 h 1569660"/>
              <a:gd name="connsiteX9" fmla="*/ 973789 w 1987325"/>
              <a:gd name="connsiteY9" fmla="*/ 1569660 h 1569660"/>
              <a:gd name="connsiteX10" fmla="*/ 496831 w 1987325"/>
              <a:gd name="connsiteY10" fmla="*/ 1569660 h 1569660"/>
              <a:gd name="connsiteX11" fmla="*/ 0 w 1987325"/>
              <a:gd name="connsiteY11" fmla="*/ 1569660 h 1569660"/>
              <a:gd name="connsiteX12" fmla="*/ 0 w 1987325"/>
              <a:gd name="connsiteY12" fmla="*/ 1093530 h 1569660"/>
              <a:gd name="connsiteX13" fmla="*/ 0 w 1987325"/>
              <a:gd name="connsiteY13" fmla="*/ 617400 h 1569660"/>
              <a:gd name="connsiteX14" fmla="*/ 0 w 1987325"/>
              <a:gd name="connsiteY14"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7325" h="1569660" fill="none" extrusionOk="0">
                <a:moveTo>
                  <a:pt x="0" y="0"/>
                </a:moveTo>
                <a:cubicBezTo>
                  <a:pt x="156289" y="-8466"/>
                  <a:pt x="259173" y="21669"/>
                  <a:pt x="476958" y="0"/>
                </a:cubicBezTo>
                <a:cubicBezTo>
                  <a:pt x="694743" y="-21669"/>
                  <a:pt x="778179" y="25740"/>
                  <a:pt x="973789" y="0"/>
                </a:cubicBezTo>
                <a:cubicBezTo>
                  <a:pt x="1169399" y="-25740"/>
                  <a:pt x="1268821" y="17522"/>
                  <a:pt x="1450747" y="0"/>
                </a:cubicBezTo>
                <a:cubicBezTo>
                  <a:pt x="1632673" y="-17522"/>
                  <a:pt x="1851341" y="17370"/>
                  <a:pt x="1987325" y="0"/>
                </a:cubicBezTo>
                <a:cubicBezTo>
                  <a:pt x="2030517" y="113412"/>
                  <a:pt x="1981318" y="242634"/>
                  <a:pt x="1987325" y="476130"/>
                </a:cubicBezTo>
                <a:cubicBezTo>
                  <a:pt x="1993332" y="709626"/>
                  <a:pt x="1929571" y="755289"/>
                  <a:pt x="1987325" y="967957"/>
                </a:cubicBezTo>
                <a:cubicBezTo>
                  <a:pt x="2045079" y="1180625"/>
                  <a:pt x="1960831" y="1273858"/>
                  <a:pt x="1987325" y="1569660"/>
                </a:cubicBezTo>
                <a:cubicBezTo>
                  <a:pt x="1763277" y="1595038"/>
                  <a:pt x="1610420" y="1559766"/>
                  <a:pt x="1450747" y="1569660"/>
                </a:cubicBezTo>
                <a:cubicBezTo>
                  <a:pt x="1291074" y="1579554"/>
                  <a:pt x="1186664" y="1560945"/>
                  <a:pt x="973789" y="1569660"/>
                </a:cubicBezTo>
                <a:cubicBezTo>
                  <a:pt x="760914" y="1578375"/>
                  <a:pt x="610838" y="1539671"/>
                  <a:pt x="496831" y="1569660"/>
                </a:cubicBezTo>
                <a:cubicBezTo>
                  <a:pt x="382824" y="1599649"/>
                  <a:pt x="231843" y="1532350"/>
                  <a:pt x="0" y="1569660"/>
                </a:cubicBezTo>
                <a:cubicBezTo>
                  <a:pt x="-16910" y="1436715"/>
                  <a:pt x="35982" y="1211642"/>
                  <a:pt x="0" y="1093530"/>
                </a:cubicBezTo>
                <a:cubicBezTo>
                  <a:pt x="-35982" y="975418"/>
                  <a:pt x="3124" y="807466"/>
                  <a:pt x="0" y="617400"/>
                </a:cubicBezTo>
                <a:cubicBezTo>
                  <a:pt x="-3124" y="427334"/>
                  <a:pt x="27805" y="246744"/>
                  <a:pt x="0" y="0"/>
                </a:cubicBezTo>
                <a:close/>
              </a:path>
              <a:path w="1987325" h="1569660" stroke="0" extrusionOk="0">
                <a:moveTo>
                  <a:pt x="0" y="0"/>
                </a:moveTo>
                <a:cubicBezTo>
                  <a:pt x="179723" y="-22408"/>
                  <a:pt x="327316" y="22399"/>
                  <a:pt x="476958" y="0"/>
                </a:cubicBezTo>
                <a:cubicBezTo>
                  <a:pt x="626600" y="-22399"/>
                  <a:pt x="734799" y="40784"/>
                  <a:pt x="934043" y="0"/>
                </a:cubicBezTo>
                <a:cubicBezTo>
                  <a:pt x="1133288" y="-40784"/>
                  <a:pt x="1213236" y="50798"/>
                  <a:pt x="1450747" y="0"/>
                </a:cubicBezTo>
                <a:cubicBezTo>
                  <a:pt x="1688258" y="-50798"/>
                  <a:pt x="1730807" y="8925"/>
                  <a:pt x="1987325" y="0"/>
                </a:cubicBezTo>
                <a:cubicBezTo>
                  <a:pt x="2019402" y="134091"/>
                  <a:pt x="1943130" y="354640"/>
                  <a:pt x="1987325" y="476130"/>
                </a:cubicBezTo>
                <a:cubicBezTo>
                  <a:pt x="2031520" y="597620"/>
                  <a:pt x="1972599" y="820221"/>
                  <a:pt x="1987325" y="983654"/>
                </a:cubicBezTo>
                <a:cubicBezTo>
                  <a:pt x="2002051" y="1147087"/>
                  <a:pt x="1951818" y="1352941"/>
                  <a:pt x="1987325" y="1569660"/>
                </a:cubicBezTo>
                <a:cubicBezTo>
                  <a:pt x="1871302" y="1612224"/>
                  <a:pt x="1701115" y="1528576"/>
                  <a:pt x="1530240" y="1569660"/>
                </a:cubicBezTo>
                <a:cubicBezTo>
                  <a:pt x="1359365" y="1610744"/>
                  <a:pt x="1163036" y="1505611"/>
                  <a:pt x="993663" y="1569660"/>
                </a:cubicBezTo>
                <a:cubicBezTo>
                  <a:pt x="824290" y="1633709"/>
                  <a:pt x="768619" y="1523649"/>
                  <a:pt x="556451" y="1569660"/>
                </a:cubicBezTo>
                <a:cubicBezTo>
                  <a:pt x="344283" y="1615671"/>
                  <a:pt x="185093" y="1517948"/>
                  <a:pt x="0" y="1569660"/>
                </a:cubicBezTo>
                <a:cubicBezTo>
                  <a:pt x="-27354" y="1444148"/>
                  <a:pt x="42894" y="1225072"/>
                  <a:pt x="0" y="1062137"/>
                </a:cubicBezTo>
                <a:cubicBezTo>
                  <a:pt x="-42894" y="899202"/>
                  <a:pt x="56983" y="751633"/>
                  <a:pt x="0" y="538917"/>
                </a:cubicBezTo>
                <a:cubicBezTo>
                  <a:pt x="-56983" y="326201"/>
                  <a:pt x="27622" y="218898"/>
                  <a:pt x="0" y="0"/>
                </a:cubicBezTo>
                <a:close/>
              </a:path>
            </a:pathLst>
          </a:custGeom>
          <a:solidFill>
            <a:srgbClr val="FFFF99"/>
          </a:solidFill>
          <a:ln>
            <a:solidFill>
              <a:srgbClr val="FFFF99"/>
            </a:solidFill>
            <a:extLst>
              <a:ext uri="{C807C97D-BFC1-408E-A445-0C87EB9F89A2}">
                <ask:lineSketchStyleProps xmlns:ask="http://schemas.microsoft.com/office/drawing/2018/sketchyshapes" sd="2788129057">
                  <a:prstGeom prst="rect">
                    <a:avLst/>
                  </a:prstGeom>
                  <ask:type>
                    <ask:lineSketchScribble/>
                  </ask:type>
                </ask:lineSketchStyleProps>
              </a:ext>
            </a:extLst>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Song:</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a:rPr>
              <a:t>Alle barna klapper,</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a:rPr>
              <a:t>Alle barna klapper,</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a:rPr>
              <a:t>alle barna klapper,</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a:rPr>
              <a:t>å ja, å ja, å ja!</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a:rPr>
              <a:t>Alle barna tramper…</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a:rPr>
              <a:t>Alle barna hopper…</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err="1">
                <a:ln>
                  <a:noFill/>
                </a:ln>
                <a:solidFill>
                  <a:prstClr val="black"/>
                </a:solidFill>
                <a:effectLst/>
                <a:uLnTx/>
                <a:uFillTx/>
                <a:latin typeface="Calibri" panose="020F0502020204030204"/>
              </a:rPr>
              <a:t>Osv</a:t>
            </a:r>
            <a:r>
              <a:rPr kumimoji="0" lang="nb-NO" sz="1200" b="0" i="0" u="none" strike="noStrike" kern="0" cap="none" spc="0" normalizeH="0" baseline="0" noProof="0" dirty="0">
                <a:ln>
                  <a:noFill/>
                </a:ln>
                <a:solidFill>
                  <a:prstClr val="black"/>
                </a:solidFill>
                <a:effectLst/>
                <a:uLnTx/>
                <a:uFillTx/>
                <a:latin typeface="Calibri" panose="020F0502020204030204"/>
              </a:rPr>
              <a:t> </a:t>
            </a:r>
            <a:r>
              <a:rPr kumimoji="0" lang="nb-NO" sz="1200" b="0" i="0" u="none" strike="noStrike" kern="0" cap="none" spc="0" normalizeH="0" baseline="0" noProof="0" dirty="0" err="1">
                <a:ln>
                  <a:noFill/>
                </a:ln>
                <a:solidFill>
                  <a:prstClr val="black"/>
                </a:solidFill>
                <a:effectLst/>
                <a:uLnTx/>
                <a:uFillTx/>
                <a:latin typeface="Calibri" panose="020F0502020204030204"/>
              </a:rPr>
              <a:t>Osv</a:t>
            </a:r>
            <a:r>
              <a:rPr kumimoji="0" lang="nb-NO" sz="1200" b="0" i="0" u="none" strike="noStrike" kern="0" cap="none" spc="0" normalizeH="0" baseline="0" noProof="0" dirty="0">
                <a:ln>
                  <a:noFill/>
                </a:ln>
                <a:solidFill>
                  <a:prstClr val="black"/>
                </a:solidFill>
                <a:effectLst/>
                <a:uLnTx/>
                <a:uFillTx/>
                <a:latin typeface="Calibri" panose="020F0502020204030204"/>
              </a:rPr>
              <a:t>…</a:t>
            </a:r>
            <a:endParaRPr kumimoji="0" lang="nn-NO" sz="1200" b="0" i="0" u="none" strike="noStrike" kern="0" cap="none" spc="0" normalizeH="0" baseline="0" noProof="0" dirty="0">
              <a:ln>
                <a:noFill/>
              </a:ln>
              <a:solidFill>
                <a:prstClr val="black"/>
              </a:solidFill>
              <a:effectLst/>
              <a:uLnTx/>
              <a:uFillTx/>
              <a:latin typeface="Calibri" panose="020F0502020204030204"/>
            </a:endParaRPr>
          </a:p>
        </p:txBody>
      </p:sp>
      <p:sp>
        <p:nvSpPr>
          <p:cNvPr id="12" name="Tittel 4">
            <a:extLst>
              <a:ext uri="{FF2B5EF4-FFF2-40B4-BE49-F238E27FC236}">
                <a16:creationId xmlns:a16="http://schemas.microsoft.com/office/drawing/2014/main" id="{A774B82C-7CF4-B60B-93C5-18B8AD56EF71}"/>
              </a:ext>
            </a:extLst>
          </p:cNvPr>
          <p:cNvSpPr txBox="1">
            <a:spLocks/>
          </p:cNvSpPr>
          <p:nvPr/>
        </p:nvSpPr>
        <p:spPr>
          <a:xfrm>
            <a:off x="10022542" y="130445"/>
            <a:ext cx="2043844" cy="2343814"/>
          </a:xfrm>
          <a:prstGeom prst="heart">
            <a:avLst/>
          </a:prstGeom>
          <a:solidFill>
            <a:srgbClr val="C00000"/>
          </a:solidFill>
          <a:ln w="12700" cap="flat" cmpd="sng" algn="ctr">
            <a:noFill/>
            <a:prstDash val="solid"/>
            <a:miter lim="800000"/>
          </a:ln>
          <a:effectLst/>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nn-NO" sz="1400" b="1">
                <a:solidFill>
                  <a:sysClr val="window" lastClr="FFFFFF"/>
                </a:solidFill>
                <a:latin typeface="Calibri" panose="020F0502020204030204"/>
              </a:rPr>
              <a:t>Mål:</a:t>
            </a:r>
            <a:br>
              <a:rPr lang="nn-NO" sz="1400" b="1">
                <a:solidFill>
                  <a:sysClr val="window" lastClr="FFFFFF"/>
                </a:solidFill>
                <a:latin typeface="Calibri" panose="020F0502020204030204"/>
              </a:rPr>
            </a:br>
            <a:r>
              <a:rPr lang="nn-NO" sz="1400" b="1">
                <a:solidFill>
                  <a:sysClr val="window" lastClr="FFFFFF"/>
                </a:solidFill>
                <a:latin typeface="Calibri" panose="020F0502020204030204"/>
              </a:rPr>
              <a:t>At barna skal ha «</a:t>
            </a:r>
            <a:r>
              <a:rPr lang="nn-NO" sz="1400" b="1" err="1">
                <a:solidFill>
                  <a:sysClr val="window" lastClr="FFFFFF"/>
                </a:solidFill>
                <a:latin typeface="Calibri" panose="020F0502020204030204"/>
              </a:rPr>
              <a:t>hjerte</a:t>
            </a:r>
            <a:r>
              <a:rPr lang="nn-NO" sz="1400" b="1">
                <a:solidFill>
                  <a:sysClr val="window" lastClr="FFFFFF"/>
                </a:solidFill>
                <a:latin typeface="Calibri" panose="020F0502020204030204"/>
              </a:rPr>
              <a:t> for verden»</a:t>
            </a:r>
          </a:p>
        </p:txBody>
      </p:sp>
      <p:sp>
        <p:nvSpPr>
          <p:cNvPr id="13" name="Hjerte 12">
            <a:extLst>
              <a:ext uri="{FF2B5EF4-FFF2-40B4-BE49-F238E27FC236}">
                <a16:creationId xmlns:a16="http://schemas.microsoft.com/office/drawing/2014/main" id="{17EF9300-8EE3-0F48-2859-272630755097}"/>
              </a:ext>
            </a:extLst>
          </p:cNvPr>
          <p:cNvSpPr/>
          <p:nvPr/>
        </p:nvSpPr>
        <p:spPr>
          <a:xfrm>
            <a:off x="9641121" y="196088"/>
            <a:ext cx="914400" cy="914400"/>
          </a:xfrm>
          <a:prstGeom prst="heart">
            <a:avLst/>
          </a:prstGeom>
          <a:solidFill>
            <a:srgbClr val="FF0000"/>
          </a:solidFill>
          <a:ln w="25400" cap="flat" cmpd="sng" algn="ctr">
            <a:solidFill>
              <a:srgbClr val="FFFF99"/>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white"/>
                </a:solidFill>
                <a:effectLst/>
                <a:uLnTx/>
                <a:uFillTx/>
                <a:latin typeface="Calibri"/>
                <a:ea typeface="+mn-ea"/>
                <a:cs typeface="+mn-cs"/>
              </a:rPr>
              <a:t>VI</a:t>
            </a:r>
          </a:p>
        </p:txBody>
      </p:sp>
      <p:sp>
        <p:nvSpPr>
          <p:cNvPr id="14" name="TekstSylinder 13">
            <a:extLst>
              <a:ext uri="{FF2B5EF4-FFF2-40B4-BE49-F238E27FC236}">
                <a16:creationId xmlns:a16="http://schemas.microsoft.com/office/drawing/2014/main" id="{0268DDBE-3D7C-3ED6-FF9B-87F5F7334129}"/>
              </a:ext>
            </a:extLst>
          </p:cNvPr>
          <p:cNvSpPr txBox="1"/>
          <p:nvPr/>
        </p:nvSpPr>
        <p:spPr>
          <a:xfrm>
            <a:off x="229442" y="385051"/>
            <a:ext cx="2955919" cy="1477328"/>
          </a:xfrm>
          <a:prstGeom prst="rect">
            <a:avLst/>
          </a:prstGeom>
          <a:noFill/>
          <a:ln>
            <a:solidFill>
              <a:srgbClr val="FFFF99"/>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a:ln>
                  <a:noFill/>
                </a:ln>
                <a:solidFill>
                  <a:srgbClr val="4BACC6">
                    <a:lumMod val="75000"/>
                  </a:srgbClr>
                </a:solidFill>
                <a:effectLst/>
                <a:uLnTx/>
                <a:uFillTx/>
                <a:latin typeface="Calibri" panose="020F0502020204030204" pitchFamily="34" charset="0"/>
              </a:rPr>
              <a:t>Bibelforteljing:</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prstClr val="black"/>
                </a:solidFill>
                <a:effectLst/>
                <a:uLnTx/>
                <a:uFillTx/>
                <a:latin typeface="Calibri" panose="020F0502020204030204" pitchFamily="34" charset="0"/>
              </a:rPr>
              <a:t>Den fattige enka</a:t>
            </a:r>
          </a:p>
          <a:p>
            <a:pPr marL="0" marR="0" lvl="0" indent="0" defTabSz="914400" eaLnBrk="0" fontAlgn="base" latinLnBrk="0" hangingPunct="0">
              <a:lnSpc>
                <a:spcPct val="100000"/>
              </a:lnSpc>
              <a:spcBef>
                <a:spcPct val="0"/>
              </a:spcBef>
              <a:spcAft>
                <a:spcPct val="0"/>
              </a:spcAft>
              <a:buClrTx/>
              <a:buSzTx/>
              <a:buFontTx/>
              <a:buNone/>
              <a:tabLst/>
              <a:defRPr/>
            </a:pPr>
            <a:r>
              <a:rPr lang="nb-NO" sz="1100" kern="0">
                <a:solidFill>
                  <a:prstClr val="black"/>
                </a:solidFill>
                <a:latin typeface="Calibri" panose="020F0502020204030204" pitchFamily="34" charset="0"/>
              </a:rPr>
              <a:t>Fokuspunkt:</a:t>
            </a:r>
          </a:p>
          <a:p>
            <a:pPr marL="171450" marR="0" lvl="0" indent="-171450" defTabSz="914400" eaLnBrk="0" fontAlgn="base" latinLnBrk="0" hangingPunct="0">
              <a:lnSpc>
                <a:spcPct val="100000"/>
              </a:lnSpc>
              <a:spcBef>
                <a:spcPct val="0"/>
              </a:spcBef>
              <a:spcAft>
                <a:spcPct val="0"/>
              </a:spcAft>
              <a:buClrTx/>
              <a:buSzTx/>
              <a:buFontTx/>
              <a:buChar char="-"/>
              <a:tabLst/>
              <a:defRPr/>
            </a:pPr>
            <a:r>
              <a:rPr kumimoji="0" lang="nb-NO" sz="1100" i="0" u="none" strike="noStrike" kern="0" cap="none" spc="0" normalizeH="0" baseline="0" noProof="0">
                <a:ln>
                  <a:noFill/>
                </a:ln>
                <a:solidFill>
                  <a:prstClr val="black"/>
                </a:solidFill>
                <a:effectLst/>
                <a:uLnTx/>
                <a:uFillTx/>
                <a:latin typeface="Calibri" panose="020F0502020204030204" pitchFamily="34" charset="0"/>
              </a:rPr>
              <a:t>Vi kan dele med de som har lite, da blir det nok til alle (Penger, mat, tid, trøst og hjelp)</a:t>
            </a:r>
          </a:p>
          <a:p>
            <a:pPr marL="171450" marR="0" lvl="0" indent="-171450" defTabSz="914400" eaLnBrk="0" fontAlgn="base" latinLnBrk="0" hangingPunct="0">
              <a:lnSpc>
                <a:spcPct val="100000"/>
              </a:lnSpc>
              <a:spcBef>
                <a:spcPct val="0"/>
              </a:spcBef>
              <a:spcAft>
                <a:spcPct val="0"/>
              </a:spcAft>
              <a:buClrTx/>
              <a:buSzTx/>
              <a:buFontTx/>
              <a:buChar char="-"/>
              <a:tabLst/>
              <a:defRPr/>
            </a:pPr>
            <a:r>
              <a:rPr lang="nb-NO" sz="1100" kern="0">
                <a:solidFill>
                  <a:prstClr val="black"/>
                </a:solidFill>
                <a:latin typeface="Calibri" panose="020F0502020204030204" pitchFamily="34" charset="0"/>
              </a:rPr>
              <a:t>- Vi kan gi av glede, selv når vi har lite. </a:t>
            </a:r>
          </a:p>
          <a:p>
            <a:pPr marL="171450" marR="0" lvl="0" indent="-171450" defTabSz="914400" eaLnBrk="0" fontAlgn="base" latinLnBrk="0" hangingPunct="0">
              <a:lnSpc>
                <a:spcPct val="100000"/>
              </a:lnSpc>
              <a:spcBef>
                <a:spcPct val="0"/>
              </a:spcBef>
              <a:spcAft>
                <a:spcPct val="0"/>
              </a:spcAft>
              <a:buClrTx/>
              <a:buSzTx/>
              <a:buFontTx/>
              <a:buChar char="-"/>
              <a:tabLst/>
              <a:defRPr/>
            </a:pPr>
            <a:r>
              <a:rPr kumimoji="0" lang="nb-NO" sz="1100" i="0" u="none" strike="noStrike" kern="0" cap="none" spc="0" normalizeH="0" baseline="0" noProof="0">
                <a:ln>
                  <a:noFill/>
                </a:ln>
                <a:solidFill>
                  <a:prstClr val="black"/>
                </a:solidFill>
                <a:effectLst/>
                <a:uLnTx/>
                <a:uFillTx/>
                <a:latin typeface="Calibri" panose="020F0502020204030204" pitchFamily="34" charset="0"/>
              </a:rPr>
              <a:t> Noen trenger det jeg har å gi.</a:t>
            </a:r>
          </a:p>
          <a:p>
            <a:pPr marL="171450" marR="0" lvl="0" indent="-171450" defTabSz="914400" eaLnBrk="0" fontAlgn="base" latinLnBrk="0" hangingPunct="0">
              <a:lnSpc>
                <a:spcPct val="100000"/>
              </a:lnSpc>
              <a:spcBef>
                <a:spcPct val="0"/>
              </a:spcBef>
              <a:spcAft>
                <a:spcPct val="0"/>
              </a:spcAft>
              <a:buClrTx/>
              <a:buSzTx/>
              <a:buFontTx/>
              <a:buChar char="-"/>
              <a:tabLst/>
              <a:defRPr/>
            </a:pPr>
            <a:r>
              <a:rPr lang="nb-NO" sz="1100" kern="0">
                <a:solidFill>
                  <a:prstClr val="black"/>
                </a:solidFill>
                <a:latin typeface="Calibri" panose="020F0502020204030204" pitchFamily="34" charset="0"/>
              </a:rPr>
              <a:t>Se det store i det lille.</a:t>
            </a:r>
            <a:endParaRPr kumimoji="0" lang="nn-NO" sz="110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15" name="TekstSylinder 14">
            <a:extLst>
              <a:ext uri="{FF2B5EF4-FFF2-40B4-BE49-F238E27FC236}">
                <a16:creationId xmlns:a16="http://schemas.microsoft.com/office/drawing/2014/main" id="{340FAC1B-7B7C-FE74-DC70-2173CB45E81A}"/>
              </a:ext>
            </a:extLst>
          </p:cNvPr>
          <p:cNvSpPr txBox="1"/>
          <p:nvPr/>
        </p:nvSpPr>
        <p:spPr>
          <a:xfrm>
            <a:off x="9757754" y="3257709"/>
            <a:ext cx="2304256" cy="830997"/>
          </a:xfrm>
          <a:prstGeom prst="rect">
            <a:avLst/>
          </a:prstGeom>
          <a:noFill/>
          <a:ln w="38100">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Fokusord m/teikn:</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Ja, nei, kan eg få?, ferdig, stopp,</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Sommar, maur og maurtue</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dele, samle inn,</a:t>
            </a:r>
          </a:p>
        </p:txBody>
      </p:sp>
      <p:sp>
        <p:nvSpPr>
          <p:cNvPr id="16" name="TekstSylinder 15">
            <a:extLst>
              <a:ext uri="{FF2B5EF4-FFF2-40B4-BE49-F238E27FC236}">
                <a16:creationId xmlns:a16="http://schemas.microsoft.com/office/drawing/2014/main" id="{A4B908A9-DEF9-402A-9638-5333D0A4FB9B}"/>
              </a:ext>
            </a:extLst>
          </p:cNvPr>
          <p:cNvSpPr txBox="1"/>
          <p:nvPr/>
        </p:nvSpPr>
        <p:spPr>
          <a:xfrm>
            <a:off x="3671790" y="4022766"/>
            <a:ext cx="3535030" cy="2062103"/>
          </a:xfrm>
          <a:prstGeom prst="rect">
            <a:avLst/>
          </a:prstGeom>
          <a:noFill/>
          <a:ln>
            <a:solidFill>
              <a:srgbClr val="4BACC6">
                <a:lumMod val="75000"/>
              </a:srgbClr>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b-NO" sz="2000" b="1" i="0" u="none" strike="noStrike" kern="0" cap="none" spc="0" normalizeH="0" baseline="0" noProof="0" dirty="0">
                <a:ln>
                  <a:noFill/>
                </a:ln>
                <a:solidFill>
                  <a:srgbClr val="1A669A"/>
                </a:solidFill>
                <a:effectLst/>
                <a:uLnTx/>
                <a:uFillTx/>
                <a:latin typeface="Dreaming Outloud Pro" panose="03050502040302030504" pitchFamily="66" charset="0"/>
                <a:cs typeface="Dreaming Outloud Pro" panose="03050502040302030504" pitchFamily="66" charset="0"/>
              </a:rPr>
              <a:t>Språk, leik og vennskap</a:t>
            </a:r>
            <a:endParaRPr kumimoji="0" lang="nb-NO" sz="1200" b="0" i="0" u="none" strike="noStrike" kern="0" cap="none" spc="0" normalizeH="0" baseline="0" noProof="0" dirty="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err="1">
                <a:ln>
                  <a:noFill/>
                </a:ln>
                <a:solidFill>
                  <a:srgbClr val="4BACC6">
                    <a:lumMod val="75000"/>
                  </a:srgbClr>
                </a:solidFill>
                <a:effectLst/>
                <a:uLnTx/>
                <a:uFillTx/>
                <a:latin typeface="Calibri" panose="020F0502020204030204" pitchFamily="34" charset="0"/>
              </a:rPr>
              <a:t>Vaksenrolla</a:t>
            </a:r>
            <a:endParaRPr kumimoji="0" lang="nb-NO" sz="1200" b="0" i="0" u="none" strike="noStrike" kern="0" cap="none" spc="0" normalizeH="0" baseline="0" noProof="0" dirty="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Problem og konflikt kan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oftast</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løysast</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ved at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ein</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snakkar</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med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kvarandre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Du som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vaksen</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oppmuntrar</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barna til å snakke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saman</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ved å lytte interessert til barna sine forslag og stille spørsmål som kan drive diskusjonen framover.</a:t>
            </a:r>
            <a:endParaRPr kumimoji="0" lang="nb-NO" sz="1200" b="0" i="0" u="none" strike="noStrike" kern="0" cap="none" spc="0" normalizeH="0" baseline="0" noProof="0" dirty="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0" i="0" u="none" strike="noStrike" kern="0" cap="none" spc="0" normalizeH="0" baseline="0" noProof="0" dirty="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srgbClr val="4BACC6">
                    <a:lumMod val="75000"/>
                  </a:srgbClr>
                </a:solidFill>
                <a:effectLst/>
                <a:uLnTx/>
                <a:uFillTx/>
                <a:latin typeface="Calibri" panose="020F0502020204030204" pitchFamily="34" charset="0"/>
              </a:rPr>
              <a:t>Foreldretips</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Sjå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vaksenrolla</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over.</a:t>
            </a:r>
          </a:p>
        </p:txBody>
      </p:sp>
      <p:sp>
        <p:nvSpPr>
          <p:cNvPr id="21" name="TekstSylinder 20">
            <a:extLst>
              <a:ext uri="{FF2B5EF4-FFF2-40B4-BE49-F238E27FC236}">
                <a16:creationId xmlns:a16="http://schemas.microsoft.com/office/drawing/2014/main" id="{78AA889C-3843-A1ED-5AD5-84668F851478}"/>
              </a:ext>
            </a:extLst>
          </p:cNvPr>
          <p:cNvSpPr txBox="1"/>
          <p:nvPr/>
        </p:nvSpPr>
        <p:spPr>
          <a:xfrm>
            <a:off x="6571129" y="662051"/>
            <a:ext cx="28540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a:ln>
                  <a:noFill/>
                </a:ln>
                <a:solidFill>
                  <a:prstClr val="black"/>
                </a:solidFill>
                <a:effectLst/>
                <a:uLnTx/>
                <a:uFillTx/>
                <a:latin typeface="Aptos" panose="02110004020202020204"/>
                <a:ea typeface="+mn-ea"/>
                <a:cs typeface="+mn-cs"/>
              </a:rPr>
              <a:t>Kvar månad har alle avdelingar fokus på lesing i utvalde bøker i små lesegrupper.</a:t>
            </a:r>
          </a:p>
        </p:txBody>
      </p:sp>
      <p:sp>
        <p:nvSpPr>
          <p:cNvPr id="7" name="TekstSylinder 6">
            <a:extLst>
              <a:ext uri="{FF2B5EF4-FFF2-40B4-BE49-F238E27FC236}">
                <a16:creationId xmlns:a16="http://schemas.microsoft.com/office/drawing/2014/main" id="{2016D8F6-91A6-FC52-1547-49F211D7D6BA}"/>
              </a:ext>
            </a:extLst>
          </p:cNvPr>
          <p:cNvSpPr txBox="1"/>
          <p:nvPr/>
        </p:nvSpPr>
        <p:spPr>
          <a:xfrm>
            <a:off x="3711910" y="2173514"/>
            <a:ext cx="2275464" cy="1323439"/>
          </a:xfrm>
          <a:prstGeom prst="rect">
            <a:avLst/>
          </a:prstGeom>
          <a:solidFill>
            <a:srgbClr val="FFFF99"/>
          </a:solidFill>
          <a:ln>
            <a:solidFill>
              <a:srgbClr val="FFFF99"/>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pitchFamily="34" charset="0"/>
              </a:rPr>
              <a:t>Dele-song</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Vi kan dele, dele, dele du og </a:t>
            </a:r>
            <a:r>
              <a:rPr kumimoji="0" lang="nn-NO" sz="1100" b="0" i="0" u="none" strike="noStrike" kern="0" cap="none" spc="0" normalizeH="0" baseline="0" noProof="0" dirty="0" err="1">
                <a:ln>
                  <a:noFill/>
                </a:ln>
                <a:solidFill>
                  <a:prstClr val="black"/>
                </a:solidFill>
                <a:effectLst/>
                <a:uLnTx/>
                <a:uFillTx/>
                <a:latin typeface="Calibri"/>
              </a:rPr>
              <a:t>jeg</a:t>
            </a:r>
            <a:endParaRPr kumimoji="0" lang="nn-NO" sz="1100" b="0" i="0" u="none" strike="noStrike" kern="0" cap="none" spc="0" normalizeH="0" baseline="0" noProof="0" dirty="0">
              <a:ln>
                <a:noFill/>
              </a:ln>
              <a:solidFill>
                <a:prstClr val="black"/>
              </a:solidFill>
              <a:effectLst/>
              <a:uLnTx/>
              <a:uFillTx/>
              <a:latin typeface="Calibri"/>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dele av vår overflod</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med dem som </a:t>
            </a:r>
            <a:r>
              <a:rPr kumimoji="0" lang="nn-NO" sz="1100" b="0" i="0" u="none" strike="noStrike" kern="0" cap="none" spc="0" normalizeH="0" baseline="0" noProof="0" dirty="0" err="1">
                <a:ln>
                  <a:noFill/>
                </a:ln>
                <a:solidFill>
                  <a:prstClr val="black"/>
                </a:solidFill>
                <a:effectLst/>
                <a:uLnTx/>
                <a:uFillTx/>
                <a:latin typeface="Calibri"/>
              </a:rPr>
              <a:t>mangler</a:t>
            </a:r>
            <a:r>
              <a:rPr kumimoji="0" lang="nn-NO" sz="1100" b="0" i="0" u="none" strike="noStrike" kern="0" cap="none" spc="0" normalizeH="0" baseline="0" noProof="0" dirty="0">
                <a:ln>
                  <a:noFill/>
                </a:ln>
                <a:solidFill>
                  <a:prstClr val="black"/>
                </a:solidFill>
                <a:effectLst/>
                <a:uLnTx/>
                <a:uFillTx/>
                <a:latin typeface="Calibri"/>
              </a:rPr>
              <a:t> hus og </a:t>
            </a:r>
            <a:r>
              <a:rPr kumimoji="0" lang="nn-NO" sz="1100" b="0" i="0" u="none" strike="noStrike" kern="0" cap="none" spc="0" normalizeH="0" baseline="0" noProof="0" dirty="0" err="1">
                <a:ln>
                  <a:noFill/>
                </a:ln>
                <a:solidFill>
                  <a:prstClr val="black"/>
                </a:solidFill>
                <a:effectLst/>
                <a:uLnTx/>
                <a:uFillTx/>
                <a:latin typeface="Calibri"/>
              </a:rPr>
              <a:t>hjem</a:t>
            </a:r>
            <a:endParaRPr kumimoji="0" lang="nn-NO" sz="1100" b="0" i="0" u="none" strike="noStrike" kern="0" cap="none" spc="0" normalizeH="0" baseline="0" noProof="0" dirty="0">
              <a:ln>
                <a:noFill/>
              </a:ln>
              <a:solidFill>
                <a:prstClr val="black"/>
              </a:solidFill>
              <a:effectLst/>
              <a:uLnTx/>
              <a:uFillTx/>
              <a:latin typeface="Calibri"/>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og </a:t>
            </a:r>
            <a:r>
              <a:rPr kumimoji="0" lang="nn-NO" sz="1100" b="0" i="0" u="none" strike="noStrike" kern="0" cap="none" spc="0" normalizeH="0" baseline="0" noProof="0" dirty="0" err="1">
                <a:ln>
                  <a:noFill/>
                </a:ln>
                <a:solidFill>
                  <a:prstClr val="black"/>
                </a:solidFill>
                <a:effectLst/>
                <a:uLnTx/>
                <a:uFillTx/>
                <a:latin typeface="Calibri"/>
              </a:rPr>
              <a:t>ikke</a:t>
            </a:r>
            <a:r>
              <a:rPr kumimoji="0" lang="nn-NO" sz="1100" b="0" i="0" u="none" strike="noStrike" kern="0" cap="none" spc="0" normalizeH="0" baseline="0" noProof="0" dirty="0">
                <a:ln>
                  <a:noFill/>
                </a:ln>
                <a:solidFill>
                  <a:prstClr val="black"/>
                </a:solidFill>
                <a:effectLst/>
                <a:uLnTx/>
                <a:uFillTx/>
                <a:latin typeface="Calibri"/>
              </a:rPr>
              <a:t> har </a:t>
            </a:r>
            <a:r>
              <a:rPr kumimoji="0" lang="nn-NO" sz="1100" b="0" i="0" u="none" strike="noStrike" kern="0" cap="none" spc="0" normalizeH="0" baseline="0" noProof="0" dirty="0" err="1">
                <a:ln>
                  <a:noFill/>
                </a:ln>
                <a:solidFill>
                  <a:prstClr val="black"/>
                </a:solidFill>
                <a:effectLst/>
                <a:uLnTx/>
                <a:uFillTx/>
                <a:latin typeface="Calibri"/>
              </a:rPr>
              <a:t>no`daglig</a:t>
            </a:r>
            <a:r>
              <a:rPr kumimoji="0" lang="nn-NO" sz="1100" b="0" i="0" u="none" strike="noStrike" kern="0" cap="none" spc="0" normalizeH="0" baseline="0" noProof="0" dirty="0">
                <a:ln>
                  <a:noFill/>
                </a:ln>
                <a:solidFill>
                  <a:prstClr val="black"/>
                </a:solidFill>
                <a:effectLst/>
                <a:uLnTx/>
                <a:uFillTx/>
                <a:latin typeface="Calibri"/>
              </a:rPr>
              <a:t> brød</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Vi kan dele, dele, dele du og </a:t>
            </a:r>
            <a:r>
              <a:rPr kumimoji="0" lang="nn-NO" sz="1100" b="0" i="0" u="none" strike="noStrike" kern="0" cap="none" spc="0" normalizeH="0" baseline="0" noProof="0" dirty="0" err="1">
                <a:ln>
                  <a:noFill/>
                </a:ln>
                <a:solidFill>
                  <a:prstClr val="black"/>
                </a:solidFill>
                <a:effectLst/>
                <a:uLnTx/>
                <a:uFillTx/>
                <a:latin typeface="Calibri"/>
              </a:rPr>
              <a:t>jeg</a:t>
            </a:r>
            <a:endParaRPr kumimoji="0" lang="nn-NO" sz="1100" b="0" i="0" u="none" strike="noStrike" kern="0" cap="none" spc="0" normalizeH="0" baseline="0" noProof="0" dirty="0">
              <a:ln>
                <a:noFill/>
              </a:ln>
              <a:solidFill>
                <a:prstClr val="black"/>
              </a:solidFill>
              <a:effectLst/>
              <a:uLnTx/>
              <a:uFillTx/>
              <a:latin typeface="Calibri"/>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med dem som er i nød</a:t>
            </a:r>
          </a:p>
        </p:txBody>
      </p:sp>
      <p:sp>
        <p:nvSpPr>
          <p:cNvPr id="17" name="TekstSylinder 16">
            <a:extLst>
              <a:ext uri="{FF2B5EF4-FFF2-40B4-BE49-F238E27FC236}">
                <a16:creationId xmlns:a16="http://schemas.microsoft.com/office/drawing/2014/main" id="{80188948-99CA-1638-4BEF-3862E6981117}"/>
              </a:ext>
            </a:extLst>
          </p:cNvPr>
          <p:cNvSpPr txBox="1"/>
          <p:nvPr/>
        </p:nvSpPr>
        <p:spPr>
          <a:xfrm>
            <a:off x="249887" y="4976873"/>
            <a:ext cx="3272990" cy="1107996"/>
          </a:xfrm>
          <a:prstGeom prst="rect">
            <a:avLst/>
          </a:prstGeom>
          <a:noFill/>
          <a:ln w="28575">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dirty="0">
                <a:ln>
                  <a:noFill/>
                </a:ln>
                <a:solidFill>
                  <a:prstClr val="black"/>
                </a:solidFill>
                <a:effectLst/>
                <a:uLnTx/>
                <a:uFillTx/>
                <a:latin typeface="Calibri" panose="020F0502020204030204"/>
              </a:rPr>
              <a:t>Barnas Misjonsprosjekt/</a:t>
            </a:r>
            <a:r>
              <a:rPr kumimoji="0" lang="nb-NO" sz="1100" b="1" i="0" u="none" strike="noStrike" kern="0" cap="none" spc="0" normalizeH="0" baseline="0" noProof="0" dirty="0" err="1">
                <a:ln>
                  <a:noFill/>
                </a:ln>
                <a:solidFill>
                  <a:prstClr val="black"/>
                </a:solidFill>
                <a:effectLst/>
                <a:uLnTx/>
                <a:uFillTx/>
                <a:latin typeface="Calibri" panose="020F0502020204030204"/>
              </a:rPr>
              <a:t>UngGlobal</a:t>
            </a:r>
            <a:r>
              <a:rPr kumimoji="0" lang="nb-NO" sz="1100" b="1" i="0" u="none" strike="noStrike" kern="0" cap="none" spc="0" normalizeH="0" baseline="0" noProof="0" dirty="0">
                <a:ln>
                  <a:noFill/>
                </a:ln>
                <a:solidFill>
                  <a:prstClr val="black"/>
                </a:solidFill>
                <a:effectLst/>
                <a:uLnTx/>
                <a:uFillTx/>
                <a:latin typeface="Calibri" panose="020F0502020204030204"/>
              </a:rPr>
              <a:t>:</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dirty="0">
                <a:ln>
                  <a:noFill/>
                </a:ln>
                <a:solidFill>
                  <a:prstClr val="black"/>
                </a:solidFill>
                <a:effectLst/>
                <a:uLnTx/>
                <a:uFillTx/>
                <a:latin typeface="Calibri" panose="020F0502020204030204"/>
              </a:rPr>
              <a:t>Gjennom Barnas Misjonsprosjekt/</a:t>
            </a:r>
            <a:r>
              <a:rPr kumimoji="0" lang="nb-NO" sz="1100" b="0" i="0" u="none" strike="noStrike" kern="0" cap="none" spc="0" normalizeH="0" baseline="0" noProof="0" dirty="0" err="1">
                <a:ln>
                  <a:noFill/>
                </a:ln>
                <a:solidFill>
                  <a:prstClr val="black"/>
                </a:solidFill>
                <a:effectLst/>
                <a:uLnTx/>
                <a:uFillTx/>
                <a:latin typeface="Calibri" panose="020F0502020204030204"/>
              </a:rPr>
              <a:t>UngGlobal</a:t>
            </a:r>
            <a:r>
              <a:rPr kumimoji="0" lang="nb-NO" sz="1100" b="0" i="0" u="none" strike="noStrike" kern="0" cap="none" spc="0" normalizeH="0" baseline="0" noProof="0" dirty="0">
                <a:ln>
                  <a:noFill/>
                </a:ln>
                <a:solidFill>
                  <a:prstClr val="black"/>
                </a:solidFill>
                <a:effectLst/>
                <a:uLnTx/>
                <a:uFillTx/>
                <a:latin typeface="Calibri" panose="020F0502020204030204"/>
              </a:rPr>
              <a:t> får barna </a:t>
            </a:r>
            <a:r>
              <a:rPr kumimoji="0" lang="nn-NO" sz="1100" b="0" i="0" u="none" strike="noStrike" kern="0" cap="none" spc="0" normalizeH="0" baseline="0" noProof="0" dirty="0">
                <a:ln>
                  <a:noFill/>
                </a:ln>
                <a:solidFill>
                  <a:prstClr val="black"/>
                </a:solidFill>
                <a:effectLst/>
                <a:uLnTx/>
                <a:uFillTx/>
                <a:latin typeface="Calibri" panose="020F0502020204030204"/>
              </a:rPr>
              <a:t>moglegheit</a:t>
            </a:r>
            <a:r>
              <a:rPr kumimoji="0" lang="nb-NO" sz="1100" b="0" i="0" u="none" strike="noStrike" kern="0" cap="none" spc="0" normalizeH="0" baseline="0" noProof="0" dirty="0">
                <a:ln>
                  <a:noFill/>
                </a:ln>
                <a:solidFill>
                  <a:prstClr val="black"/>
                </a:solidFill>
                <a:effectLst/>
                <a:uLnTx/>
                <a:uFillTx/>
                <a:latin typeface="Calibri" panose="020F0502020204030204"/>
              </a:rPr>
              <a:t> til å engasjere seg direkte i misjonsarbeidet. Vi trur dette </a:t>
            </a:r>
            <a:r>
              <a:rPr kumimoji="0" lang="nb-NO" sz="1100" b="0" i="0" u="none" strike="noStrike" kern="0" cap="none" spc="0" normalizeH="0" baseline="0" noProof="0" dirty="0" err="1">
                <a:ln>
                  <a:noFill/>
                </a:ln>
                <a:solidFill>
                  <a:prstClr val="black"/>
                </a:solidFill>
                <a:effectLst/>
                <a:uLnTx/>
                <a:uFillTx/>
                <a:latin typeface="Calibri" panose="020F0502020204030204"/>
              </a:rPr>
              <a:t>bidreg</a:t>
            </a:r>
            <a:r>
              <a:rPr kumimoji="0" lang="nb-NO" sz="1100" b="0" i="0" u="none" strike="noStrike" kern="0" cap="none" spc="0" normalizeH="0" baseline="0" noProof="0" dirty="0">
                <a:ln>
                  <a:noFill/>
                </a:ln>
                <a:solidFill>
                  <a:prstClr val="black"/>
                </a:solidFill>
                <a:effectLst/>
                <a:uLnTx/>
                <a:uFillTx/>
                <a:latin typeface="Calibri" panose="020F0502020204030204"/>
              </a:rPr>
              <a:t> til at </a:t>
            </a:r>
            <a:r>
              <a:rPr kumimoji="0" lang="nb-NO" sz="1100" b="0" i="0" u="none" strike="noStrike" kern="0" cap="none" spc="0" normalizeH="0" baseline="0" noProof="0" dirty="0" err="1">
                <a:ln>
                  <a:noFill/>
                </a:ln>
                <a:solidFill>
                  <a:prstClr val="black"/>
                </a:solidFill>
                <a:effectLst/>
                <a:uLnTx/>
                <a:uFillTx/>
                <a:latin typeface="Calibri" panose="020F0502020204030204"/>
              </a:rPr>
              <a:t>dei</a:t>
            </a:r>
            <a:r>
              <a:rPr kumimoji="0" lang="nb-NO" sz="1100" b="0" i="0" u="none" strike="noStrike" kern="0" cap="none" spc="0" normalizeH="0" baseline="0" noProof="0" dirty="0">
                <a:ln>
                  <a:noFill/>
                </a:ln>
                <a:solidFill>
                  <a:prstClr val="black"/>
                </a:solidFill>
                <a:effectLst/>
                <a:uLnTx/>
                <a:uFillTx/>
                <a:latin typeface="Calibri" panose="020F0502020204030204"/>
              </a:rPr>
              <a:t> </a:t>
            </a:r>
            <a:r>
              <a:rPr kumimoji="0" lang="nb-NO" sz="1100" b="0" i="0" u="none" strike="noStrike" kern="0" cap="none" spc="0" normalizeH="0" baseline="0" noProof="0" dirty="0" err="1">
                <a:ln>
                  <a:noFill/>
                </a:ln>
                <a:solidFill>
                  <a:prstClr val="black"/>
                </a:solidFill>
                <a:effectLst/>
                <a:uLnTx/>
                <a:uFillTx/>
                <a:latin typeface="Calibri" panose="020F0502020204030204"/>
              </a:rPr>
              <a:t>utviklar</a:t>
            </a:r>
            <a:r>
              <a:rPr kumimoji="0" lang="nb-NO" sz="1100" b="0" i="0" u="none" strike="noStrike" kern="0" cap="none" spc="0" normalizeH="0" baseline="0" noProof="0" dirty="0">
                <a:ln>
                  <a:noFill/>
                </a:ln>
                <a:solidFill>
                  <a:prstClr val="black"/>
                </a:solidFill>
                <a:effectLst/>
                <a:uLnTx/>
                <a:uFillTx/>
                <a:latin typeface="Calibri" panose="020F0502020204030204"/>
              </a:rPr>
              <a:t> </a:t>
            </a:r>
            <a:r>
              <a:rPr kumimoji="0" lang="nb-NO" sz="1100" b="0" i="0" u="none" strike="noStrike" kern="0" cap="none" spc="0" normalizeH="0" baseline="0" noProof="0" dirty="0" err="1">
                <a:ln>
                  <a:noFill/>
                </a:ln>
                <a:solidFill>
                  <a:prstClr val="black"/>
                </a:solidFill>
                <a:effectLst/>
                <a:uLnTx/>
                <a:uFillTx/>
                <a:latin typeface="Calibri" panose="020F0502020204030204"/>
              </a:rPr>
              <a:t>ein</a:t>
            </a:r>
            <a:r>
              <a:rPr kumimoji="0" lang="nb-NO" sz="1100" b="0" i="0" u="none" strike="noStrike" kern="0" cap="none" spc="0" normalizeH="0" baseline="0" noProof="0" dirty="0">
                <a:ln>
                  <a:noFill/>
                </a:ln>
                <a:solidFill>
                  <a:prstClr val="black"/>
                </a:solidFill>
                <a:effectLst/>
                <a:uLnTx/>
                <a:uFillTx/>
                <a:latin typeface="Calibri" panose="020F0502020204030204"/>
              </a:rPr>
              <a:t> forståing og engasjement for misjon, nestekjærleik og internasjonal solidaritet. </a:t>
            </a:r>
          </a:p>
        </p:txBody>
      </p:sp>
      <p:sp>
        <p:nvSpPr>
          <p:cNvPr id="8" name="TekstSylinder 7">
            <a:extLst>
              <a:ext uri="{FF2B5EF4-FFF2-40B4-BE49-F238E27FC236}">
                <a16:creationId xmlns:a16="http://schemas.microsoft.com/office/drawing/2014/main" id="{91781501-7166-270D-1B61-ED26CC6997C6}"/>
              </a:ext>
            </a:extLst>
          </p:cNvPr>
          <p:cNvSpPr txBox="1"/>
          <p:nvPr/>
        </p:nvSpPr>
        <p:spPr>
          <a:xfrm>
            <a:off x="6372669" y="1110488"/>
            <a:ext cx="3385085"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20" name="Bilde 19">
            <a:extLst>
              <a:ext uri="{FF2B5EF4-FFF2-40B4-BE49-F238E27FC236}">
                <a16:creationId xmlns:a16="http://schemas.microsoft.com/office/drawing/2014/main" id="{3FE10876-D9DC-D96D-6F35-932650A323BD}"/>
              </a:ext>
            </a:extLst>
          </p:cNvPr>
          <p:cNvPicPr>
            <a:picLocks noChangeAspect="1"/>
          </p:cNvPicPr>
          <p:nvPr/>
        </p:nvPicPr>
        <p:blipFill>
          <a:blip r:embed="rId4"/>
          <a:stretch>
            <a:fillRect/>
          </a:stretch>
        </p:blipFill>
        <p:spPr>
          <a:xfrm>
            <a:off x="8878621" y="2003684"/>
            <a:ext cx="825152" cy="793142"/>
          </a:xfrm>
          <a:prstGeom prst="rect">
            <a:avLst/>
          </a:prstGeom>
        </p:spPr>
      </p:pic>
      <p:pic>
        <p:nvPicPr>
          <p:cNvPr id="22" name="Bilde 21">
            <a:extLst>
              <a:ext uri="{FF2B5EF4-FFF2-40B4-BE49-F238E27FC236}">
                <a16:creationId xmlns:a16="http://schemas.microsoft.com/office/drawing/2014/main" id="{39A9B5BF-AB4C-9A2E-2882-DC72FA5E2456}"/>
              </a:ext>
            </a:extLst>
          </p:cNvPr>
          <p:cNvPicPr>
            <a:picLocks noChangeAspect="1"/>
          </p:cNvPicPr>
          <p:nvPr/>
        </p:nvPicPr>
        <p:blipFill>
          <a:blip r:embed="rId5"/>
          <a:stretch>
            <a:fillRect/>
          </a:stretch>
        </p:blipFill>
        <p:spPr>
          <a:xfrm>
            <a:off x="7468752" y="1978179"/>
            <a:ext cx="1242589" cy="793142"/>
          </a:xfrm>
          <a:prstGeom prst="rect">
            <a:avLst/>
          </a:prstGeom>
        </p:spPr>
      </p:pic>
      <p:pic>
        <p:nvPicPr>
          <p:cNvPr id="23" name="Bilde 22">
            <a:extLst>
              <a:ext uri="{FF2B5EF4-FFF2-40B4-BE49-F238E27FC236}">
                <a16:creationId xmlns:a16="http://schemas.microsoft.com/office/drawing/2014/main" id="{22CBC024-892F-72BA-DBCB-5C6F0FBAC68A}"/>
              </a:ext>
            </a:extLst>
          </p:cNvPr>
          <p:cNvPicPr>
            <a:picLocks noChangeAspect="1"/>
          </p:cNvPicPr>
          <p:nvPr/>
        </p:nvPicPr>
        <p:blipFill>
          <a:blip r:embed="rId6"/>
          <a:stretch>
            <a:fillRect/>
          </a:stretch>
        </p:blipFill>
        <p:spPr>
          <a:xfrm>
            <a:off x="6535415" y="1971676"/>
            <a:ext cx="791454" cy="791454"/>
          </a:xfrm>
          <a:prstGeom prst="rect">
            <a:avLst/>
          </a:prstGeom>
        </p:spPr>
      </p:pic>
      <p:pic>
        <p:nvPicPr>
          <p:cNvPr id="18" name="Bilde 17">
            <a:extLst>
              <a:ext uri="{FF2B5EF4-FFF2-40B4-BE49-F238E27FC236}">
                <a16:creationId xmlns:a16="http://schemas.microsoft.com/office/drawing/2014/main" id="{41521BC1-FAD5-CCE6-7B3A-70783A483C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5901" y="6398020"/>
            <a:ext cx="3803336" cy="323455"/>
          </a:xfrm>
          <a:prstGeom prst="rect">
            <a:avLst/>
          </a:prstGeom>
        </p:spPr>
      </p:pic>
    </p:spTree>
    <p:extLst>
      <p:ext uri="{BB962C8B-B14F-4D97-AF65-F5344CB8AC3E}">
        <p14:creationId xmlns:p14="http://schemas.microsoft.com/office/powerpoint/2010/main" val="2633789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23</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2856346678"/>
              </p:ext>
            </p:extLst>
          </p:nvPr>
        </p:nvGraphicFramePr>
        <p:xfrm>
          <a:off x="738909" y="589915"/>
          <a:ext cx="10955048" cy="527812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23</a:t>
                      </a:r>
                    </a:p>
                    <a:p>
                      <a:pPr algn="ctr"/>
                      <a:r>
                        <a:rPr lang="nn-NO" sz="1200" b="1"/>
                        <a:t>Barnas misjonsprosjekt</a:t>
                      </a:r>
                    </a:p>
                  </a:txBody>
                  <a:tcPr/>
                </a:tc>
                <a:tc>
                  <a:txBody>
                    <a:bodyPr/>
                    <a:lstStyle/>
                    <a:p>
                      <a:pPr algn="r"/>
                      <a:r>
                        <a:rPr lang="nn-NO"/>
                        <a:t>1</a:t>
                      </a:r>
                    </a:p>
                    <a:p>
                      <a:pPr algn="r"/>
                      <a:endParaRPr lang="nn-NO"/>
                    </a:p>
                    <a:p>
                      <a:pPr algn="r"/>
                      <a:endParaRPr lang="nn-NO"/>
                    </a:p>
                  </a:txBody>
                  <a:tcPr/>
                </a:tc>
                <a:tc>
                  <a:txBody>
                    <a:bodyPr/>
                    <a:lstStyle/>
                    <a:p>
                      <a:pPr algn="r"/>
                      <a:r>
                        <a:rPr lang="nn-NO"/>
                        <a:t>2</a:t>
                      </a:r>
                      <a:endParaRPr lang="nn-NO" sz="1100"/>
                    </a:p>
                  </a:txBody>
                  <a:tcPr/>
                </a:tc>
                <a:tc>
                  <a:txBody>
                    <a:bodyPr/>
                    <a:lstStyle/>
                    <a:p>
                      <a:pPr algn="r"/>
                      <a:r>
                        <a:rPr lang="nn-NO" dirty="0"/>
                        <a:t>3</a:t>
                      </a:r>
                    </a:p>
                    <a:p>
                      <a:pPr algn="r"/>
                      <a:endParaRPr lang="nn-NO" sz="1200" dirty="0"/>
                    </a:p>
                  </a:txBody>
                  <a:tcPr/>
                </a:tc>
                <a:tc>
                  <a:txBody>
                    <a:bodyPr/>
                    <a:lstStyle/>
                    <a:p>
                      <a:pPr algn="r"/>
                      <a:r>
                        <a:rPr lang="nn-NO"/>
                        <a:t>4</a:t>
                      </a:r>
                    </a:p>
                    <a:p>
                      <a:pPr algn="r"/>
                      <a:r>
                        <a:rPr lang="nn-NO" sz="1200"/>
                        <a:t>Friskus - Overnatting i barnehagen</a:t>
                      </a:r>
                    </a:p>
                  </a:txBody>
                  <a:tcPr/>
                </a:tc>
                <a:tc>
                  <a:txBody>
                    <a:bodyPr/>
                    <a:lstStyle/>
                    <a:p>
                      <a:pPr algn="r"/>
                      <a:r>
                        <a:rPr lang="nn-NO"/>
                        <a:t>5</a:t>
                      </a:r>
                    </a:p>
                    <a:p>
                      <a:pPr algn="r"/>
                      <a:endParaRPr lang="nn-NO" sz="1200"/>
                    </a:p>
                  </a:txBody>
                  <a:tcPr/>
                </a:tc>
                <a:tc>
                  <a:txBody>
                    <a:bodyPr/>
                    <a:lstStyle/>
                    <a:p>
                      <a:pPr algn="r"/>
                      <a:r>
                        <a:rPr lang="nn-NO"/>
                        <a:t>6</a:t>
                      </a:r>
                    </a:p>
                    <a:p>
                      <a:pPr algn="r"/>
                      <a:r>
                        <a:rPr lang="nn-NO" sz="1200"/>
                        <a:t>Familiedugnad </a:t>
                      </a:r>
                    </a:p>
                    <a:p>
                      <a:pPr algn="r"/>
                      <a:r>
                        <a:rPr lang="nn-NO" sz="1200" err="1"/>
                        <a:t>kl</a:t>
                      </a:r>
                      <a:r>
                        <a:rPr lang="nn-NO" sz="1200"/>
                        <a:t> 10-14</a:t>
                      </a:r>
                    </a:p>
                    <a:p>
                      <a:pPr algn="r"/>
                      <a:endParaRPr lang="nn-NO"/>
                    </a:p>
                    <a:p>
                      <a:pPr algn="r"/>
                      <a:endParaRPr lang="nn-NO" sz="1400"/>
                    </a:p>
                  </a:txBody>
                  <a:tcPr/>
                </a:tc>
                <a:tc>
                  <a:txBody>
                    <a:bodyPr/>
                    <a:lstStyle/>
                    <a:p>
                      <a:pPr algn="r"/>
                      <a:r>
                        <a:rPr lang="nn-NO">
                          <a:solidFill>
                            <a:srgbClr val="FF0000"/>
                          </a:solidFill>
                        </a:rPr>
                        <a:t>7</a:t>
                      </a:r>
                    </a:p>
                  </a:txBody>
                  <a:tcPr/>
                </a:tc>
                <a:extLst>
                  <a:ext uri="{0D108BD9-81ED-4DB2-BD59-A6C34878D82A}">
                    <a16:rowId xmlns:a16="http://schemas.microsoft.com/office/drawing/2014/main" val="1309529640"/>
                  </a:ext>
                </a:extLst>
              </a:tr>
              <a:tr h="370840">
                <a:tc>
                  <a:txBody>
                    <a:bodyPr/>
                    <a:lstStyle/>
                    <a:p>
                      <a:pPr algn="ctr"/>
                      <a:r>
                        <a:rPr lang="nn-NO" sz="2400" b="1"/>
                        <a:t>24</a:t>
                      </a:r>
                    </a:p>
                    <a:p>
                      <a:pPr algn="ctr"/>
                      <a:endParaRPr lang="nn-NO" sz="2400" b="1"/>
                    </a:p>
                  </a:txBody>
                  <a:tcPr/>
                </a:tc>
                <a:tc>
                  <a:txBody>
                    <a:bodyPr/>
                    <a:lstStyle/>
                    <a:p>
                      <a:pPr algn="r"/>
                      <a:r>
                        <a:rPr lang="nn-NO">
                          <a:solidFill>
                            <a:schemeClr val="tx1"/>
                          </a:solidFill>
                        </a:rPr>
                        <a:t>8</a:t>
                      </a:r>
                    </a:p>
                    <a:p>
                      <a:pPr algn="r"/>
                      <a:endParaRPr lang="nn-NO"/>
                    </a:p>
                  </a:txBody>
                  <a:tcPr/>
                </a:tc>
                <a:tc>
                  <a:txBody>
                    <a:bodyPr/>
                    <a:lstStyle/>
                    <a:p>
                      <a:pPr algn="r"/>
                      <a:r>
                        <a:rPr lang="nn-NO"/>
                        <a:t>9</a:t>
                      </a:r>
                    </a:p>
                  </a:txBody>
                  <a:tcPr/>
                </a:tc>
                <a:tc>
                  <a:txBody>
                    <a:bodyPr/>
                    <a:lstStyle/>
                    <a:p>
                      <a:pPr algn="r"/>
                      <a:r>
                        <a:rPr lang="nn-NO" dirty="0"/>
                        <a:t>10</a:t>
                      </a:r>
                    </a:p>
                    <a:p>
                      <a:pPr marL="0" marR="0" lvl="0" indent="0" algn="ctr" defTabSz="914400" rtl="0" eaLnBrk="1" fontAlgn="auto" latinLnBrk="0" hangingPunct="1">
                        <a:lnSpc>
                          <a:spcPct val="100000"/>
                        </a:lnSpc>
                        <a:spcBef>
                          <a:spcPts val="0"/>
                        </a:spcBef>
                        <a:spcAft>
                          <a:spcPts val="0"/>
                        </a:spcAft>
                        <a:buClrTx/>
                        <a:buSzTx/>
                        <a:buFontTx/>
                        <a:buNone/>
                        <a:tabLst/>
                        <a:defRPr/>
                      </a:pPr>
                      <a:r>
                        <a:rPr lang="nn-NO" sz="1200" dirty="0"/>
                        <a:t>Tombola i barnehagen</a:t>
                      </a:r>
                    </a:p>
                    <a:p>
                      <a:pPr algn="r"/>
                      <a:r>
                        <a:rPr lang="nn-NO" sz="1000" b="1" dirty="0"/>
                        <a:t>Avslutningsfest</a:t>
                      </a:r>
                      <a:r>
                        <a:rPr lang="nn-NO" sz="1000" dirty="0"/>
                        <a:t> for </a:t>
                      </a:r>
                      <a:r>
                        <a:rPr lang="nn-NO" sz="1000" dirty="0" err="1"/>
                        <a:t>Friskus`ane</a:t>
                      </a:r>
                      <a:r>
                        <a:rPr lang="nn-NO" sz="1000" dirty="0"/>
                        <a:t> </a:t>
                      </a:r>
                      <a:r>
                        <a:rPr lang="nn-NO" sz="1000" dirty="0" err="1"/>
                        <a:t>kl</a:t>
                      </a:r>
                      <a:r>
                        <a:rPr lang="nn-NO" sz="1000" dirty="0"/>
                        <a:t> 17.30</a:t>
                      </a:r>
                    </a:p>
                  </a:txBody>
                  <a:tcPr/>
                </a:tc>
                <a:tc>
                  <a:txBody>
                    <a:bodyPr/>
                    <a:lstStyle/>
                    <a:p>
                      <a:pPr algn="r"/>
                      <a:r>
                        <a:rPr lang="nn-NO" dirty="0"/>
                        <a:t>11</a:t>
                      </a:r>
                    </a:p>
                    <a:p>
                      <a:pPr marL="0" marR="0" lvl="0" indent="0" algn="r" defTabSz="914400" rtl="0" eaLnBrk="1" fontAlgn="auto" latinLnBrk="0" hangingPunct="1">
                        <a:lnSpc>
                          <a:spcPct val="100000"/>
                        </a:lnSpc>
                        <a:spcBef>
                          <a:spcPts val="0"/>
                        </a:spcBef>
                        <a:spcAft>
                          <a:spcPts val="0"/>
                        </a:spcAft>
                        <a:buClrTx/>
                        <a:buSzTx/>
                        <a:buFontTx/>
                        <a:buNone/>
                        <a:tabLst/>
                        <a:defRPr/>
                      </a:pPr>
                      <a:endParaRPr lang="nn-NO" sz="1100" b="1"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nn-NO" sz="1100" b="1" dirty="0"/>
                    </a:p>
                    <a:p>
                      <a:pPr marL="0" marR="0" lvl="0" indent="0" algn="r" defTabSz="914400" rtl="0" eaLnBrk="1" fontAlgn="auto" latinLnBrk="0" hangingPunct="1">
                        <a:lnSpc>
                          <a:spcPct val="100000"/>
                        </a:lnSpc>
                        <a:spcBef>
                          <a:spcPts val="0"/>
                        </a:spcBef>
                        <a:spcAft>
                          <a:spcPts val="0"/>
                        </a:spcAft>
                        <a:buClrTx/>
                        <a:buSzTx/>
                        <a:buFontTx/>
                        <a:buNone/>
                        <a:tabLst/>
                        <a:defRPr/>
                      </a:pPr>
                      <a:r>
                        <a:rPr lang="nn-NO" sz="1100" b="1" dirty="0"/>
                        <a:t>Foreldremøte</a:t>
                      </a:r>
                      <a:r>
                        <a:rPr lang="nn-NO" sz="1100" dirty="0"/>
                        <a:t> for nye foreldre </a:t>
                      </a:r>
                      <a:r>
                        <a:rPr lang="nn-NO" sz="1100" dirty="0" err="1"/>
                        <a:t>kl</a:t>
                      </a:r>
                      <a:r>
                        <a:rPr lang="nn-NO" sz="1100" dirty="0"/>
                        <a:t> 19</a:t>
                      </a:r>
                    </a:p>
                  </a:txBody>
                  <a:tcPr/>
                </a:tc>
                <a:tc>
                  <a:txBody>
                    <a:bodyPr/>
                    <a:lstStyle/>
                    <a:p>
                      <a:pPr algn="r"/>
                      <a:r>
                        <a:rPr lang="nn-NO" dirty="0"/>
                        <a:t>12</a:t>
                      </a:r>
                    </a:p>
                  </a:txBody>
                  <a:tcPr/>
                </a:tc>
                <a:tc>
                  <a:txBody>
                    <a:bodyPr/>
                    <a:lstStyle/>
                    <a:p>
                      <a:pPr algn="r"/>
                      <a:r>
                        <a:rPr lang="nn-NO"/>
                        <a:t>13</a:t>
                      </a:r>
                    </a:p>
                  </a:txBody>
                  <a:tcPr/>
                </a:tc>
                <a:tc>
                  <a:txBody>
                    <a:bodyPr/>
                    <a:lstStyle/>
                    <a:p>
                      <a:pPr algn="r"/>
                      <a:r>
                        <a:rPr lang="nn-NO">
                          <a:solidFill>
                            <a:srgbClr val="FF0000"/>
                          </a:solidFill>
                        </a:rPr>
                        <a:t>14</a:t>
                      </a:r>
                    </a:p>
                  </a:txBody>
                  <a:tcPr/>
                </a:tc>
                <a:extLst>
                  <a:ext uri="{0D108BD9-81ED-4DB2-BD59-A6C34878D82A}">
                    <a16:rowId xmlns:a16="http://schemas.microsoft.com/office/drawing/2014/main" val="4080204416"/>
                  </a:ext>
                </a:extLst>
              </a:tr>
              <a:tr h="370840">
                <a:tc>
                  <a:txBody>
                    <a:bodyPr/>
                    <a:lstStyle/>
                    <a:p>
                      <a:pPr algn="ctr"/>
                      <a:r>
                        <a:rPr lang="nn-NO" sz="2400" b="1"/>
                        <a:t>25</a:t>
                      </a:r>
                    </a:p>
                  </a:txBody>
                  <a:tcPr/>
                </a:tc>
                <a:tc>
                  <a:txBody>
                    <a:bodyPr/>
                    <a:lstStyle/>
                    <a:p>
                      <a:pPr algn="r"/>
                      <a:r>
                        <a:rPr lang="nn-NO"/>
                        <a:t>15</a:t>
                      </a:r>
                    </a:p>
                    <a:p>
                      <a:pPr algn="r"/>
                      <a:endParaRPr lang="nn-NO"/>
                    </a:p>
                  </a:txBody>
                  <a:tcPr/>
                </a:tc>
                <a:tc>
                  <a:txBody>
                    <a:bodyPr/>
                    <a:lstStyle/>
                    <a:p>
                      <a:pPr algn="r"/>
                      <a:r>
                        <a:rPr lang="nn-NO"/>
                        <a:t>16</a:t>
                      </a:r>
                    </a:p>
                  </a:txBody>
                  <a:tcPr/>
                </a:tc>
                <a:tc>
                  <a:txBody>
                    <a:bodyPr/>
                    <a:lstStyle/>
                    <a:p>
                      <a:pPr algn="r"/>
                      <a:r>
                        <a:rPr lang="nn-NO"/>
                        <a:t>17</a:t>
                      </a:r>
                    </a:p>
                  </a:txBody>
                  <a:tcPr/>
                </a:tc>
                <a:tc>
                  <a:txBody>
                    <a:bodyPr/>
                    <a:lstStyle/>
                    <a:p>
                      <a:pPr algn="r"/>
                      <a:r>
                        <a:rPr lang="nn-NO"/>
                        <a:t>18</a:t>
                      </a:r>
                    </a:p>
                  </a:txBody>
                  <a:tcPr/>
                </a:tc>
                <a:tc>
                  <a:txBody>
                    <a:bodyPr/>
                    <a:lstStyle/>
                    <a:p>
                      <a:pPr algn="r"/>
                      <a:r>
                        <a:rPr lang="nn-NO"/>
                        <a:t>19</a:t>
                      </a:r>
                    </a:p>
                  </a:txBody>
                  <a:tcPr/>
                </a:tc>
                <a:tc>
                  <a:txBody>
                    <a:bodyPr/>
                    <a:lstStyle/>
                    <a:p>
                      <a:pPr algn="r"/>
                      <a:r>
                        <a:rPr lang="nn-NO"/>
                        <a:t>20</a:t>
                      </a:r>
                    </a:p>
                  </a:txBody>
                  <a:tcPr/>
                </a:tc>
                <a:tc>
                  <a:txBody>
                    <a:bodyPr/>
                    <a:lstStyle/>
                    <a:p>
                      <a:pPr algn="r"/>
                      <a:r>
                        <a:rPr lang="nn-NO">
                          <a:solidFill>
                            <a:srgbClr val="FF0000"/>
                          </a:solidFill>
                        </a:rPr>
                        <a:t>21</a:t>
                      </a:r>
                    </a:p>
                  </a:txBody>
                  <a:tcPr/>
                </a:tc>
                <a:extLst>
                  <a:ext uri="{0D108BD9-81ED-4DB2-BD59-A6C34878D82A}">
                    <a16:rowId xmlns:a16="http://schemas.microsoft.com/office/drawing/2014/main" val="709284768"/>
                  </a:ext>
                </a:extLst>
              </a:tr>
              <a:tr h="370840">
                <a:tc>
                  <a:txBody>
                    <a:bodyPr/>
                    <a:lstStyle/>
                    <a:p>
                      <a:pPr algn="ctr"/>
                      <a:r>
                        <a:rPr lang="nn-NO" sz="2400" b="1"/>
                        <a:t>26</a:t>
                      </a:r>
                    </a:p>
                  </a:txBody>
                  <a:tcPr/>
                </a:tc>
                <a:tc>
                  <a:txBody>
                    <a:bodyPr/>
                    <a:lstStyle/>
                    <a:p>
                      <a:pPr algn="r"/>
                      <a:r>
                        <a:rPr lang="nn-NO"/>
                        <a:t>22</a:t>
                      </a:r>
                    </a:p>
                  </a:txBody>
                  <a:tcPr/>
                </a:tc>
                <a:tc>
                  <a:txBody>
                    <a:bodyPr/>
                    <a:lstStyle/>
                    <a:p>
                      <a:pPr algn="r"/>
                      <a:r>
                        <a:rPr lang="nn-NO"/>
                        <a:t>23</a:t>
                      </a:r>
                    </a:p>
                    <a:p>
                      <a:pPr algn="r"/>
                      <a:r>
                        <a:rPr lang="nn-NO" sz="1200"/>
                        <a:t>Jonsokaftan</a:t>
                      </a:r>
                    </a:p>
                    <a:p>
                      <a:pPr algn="r"/>
                      <a:r>
                        <a:rPr lang="nn-NO" sz="1200" err="1"/>
                        <a:t>Sommerfest</a:t>
                      </a:r>
                      <a:r>
                        <a:rPr lang="nn-NO" sz="1200"/>
                        <a:t> i barnehagen for barna</a:t>
                      </a:r>
                    </a:p>
                    <a:p>
                      <a:pPr algn="r"/>
                      <a:endParaRPr lang="nn-NO"/>
                    </a:p>
                  </a:txBody>
                  <a:tcPr/>
                </a:tc>
                <a:tc>
                  <a:txBody>
                    <a:bodyPr/>
                    <a:lstStyle/>
                    <a:p>
                      <a:pPr algn="r"/>
                      <a:r>
                        <a:rPr lang="nn-NO"/>
                        <a:t>24</a:t>
                      </a:r>
                    </a:p>
                  </a:txBody>
                  <a:tcPr/>
                </a:tc>
                <a:tc>
                  <a:txBody>
                    <a:bodyPr/>
                    <a:lstStyle/>
                    <a:p>
                      <a:pPr algn="r"/>
                      <a:r>
                        <a:rPr lang="nn-NO"/>
                        <a:t>25</a:t>
                      </a:r>
                    </a:p>
                  </a:txBody>
                  <a:tcPr/>
                </a:tc>
                <a:tc>
                  <a:txBody>
                    <a:bodyPr/>
                    <a:lstStyle/>
                    <a:p>
                      <a:pPr algn="r"/>
                      <a:r>
                        <a:rPr lang="nn-NO"/>
                        <a:t>26</a:t>
                      </a:r>
                    </a:p>
                  </a:txBody>
                  <a:tcPr/>
                </a:tc>
                <a:tc>
                  <a:txBody>
                    <a:bodyPr/>
                    <a:lstStyle/>
                    <a:p>
                      <a:pPr algn="r"/>
                      <a:r>
                        <a:rPr lang="nn-NO"/>
                        <a:t>27</a:t>
                      </a:r>
                    </a:p>
                  </a:txBody>
                  <a:tcPr/>
                </a:tc>
                <a:tc>
                  <a:txBody>
                    <a:bodyPr/>
                    <a:lstStyle/>
                    <a:p>
                      <a:pPr algn="r"/>
                      <a:r>
                        <a:rPr lang="nn-NO">
                          <a:solidFill>
                            <a:srgbClr val="FF0000"/>
                          </a:solidFill>
                        </a:rPr>
                        <a:t>28</a:t>
                      </a:r>
                    </a:p>
                  </a:txBody>
                  <a:tcPr/>
                </a:tc>
                <a:extLst>
                  <a:ext uri="{0D108BD9-81ED-4DB2-BD59-A6C34878D82A}">
                    <a16:rowId xmlns:a16="http://schemas.microsoft.com/office/drawing/2014/main" val="2229723949"/>
                  </a:ext>
                </a:extLst>
              </a:tr>
              <a:tr h="370840">
                <a:tc>
                  <a:txBody>
                    <a:bodyPr/>
                    <a:lstStyle/>
                    <a:p>
                      <a:pPr algn="ctr"/>
                      <a:r>
                        <a:rPr lang="nn-NO" sz="2400" b="1"/>
                        <a:t>27</a:t>
                      </a:r>
                    </a:p>
                  </a:txBody>
                  <a:tcPr/>
                </a:tc>
                <a:tc>
                  <a:txBody>
                    <a:bodyPr/>
                    <a:lstStyle/>
                    <a:p>
                      <a:pPr algn="r"/>
                      <a:r>
                        <a:rPr lang="nn-NO"/>
                        <a:t>29</a:t>
                      </a:r>
                    </a:p>
                    <a:p>
                      <a:pPr algn="r"/>
                      <a:endParaRPr lang="nn-NO"/>
                    </a:p>
                  </a:txBody>
                  <a:tcPr/>
                </a:tc>
                <a:tc>
                  <a:txBody>
                    <a:bodyPr/>
                    <a:lstStyle/>
                    <a:p>
                      <a:pPr algn="r"/>
                      <a:r>
                        <a:rPr lang="nn-NO"/>
                        <a:t>30</a:t>
                      </a:r>
                    </a:p>
                  </a:txBody>
                  <a:tcPr/>
                </a:tc>
                <a:tc>
                  <a:txBody>
                    <a:bodyPr/>
                    <a:lstStyle/>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dirty="0"/>
                    </a:p>
                  </a:txBody>
                  <a:tcPr/>
                </a:tc>
                <a:extLst>
                  <a:ext uri="{0D108BD9-81ED-4DB2-BD59-A6C34878D82A}">
                    <a16:rowId xmlns:a16="http://schemas.microsoft.com/office/drawing/2014/main" val="1890883511"/>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4908431" y="136525"/>
            <a:ext cx="1835759" cy="584775"/>
          </a:xfrm>
          <a:prstGeom prst="rect">
            <a:avLst/>
          </a:prstGeom>
          <a:noFill/>
        </p:spPr>
        <p:txBody>
          <a:bodyPr wrap="none" rtlCol="0">
            <a:spAutoFit/>
          </a:bodyPr>
          <a:lstStyle/>
          <a:p>
            <a:r>
              <a:rPr lang="nn-NO" sz="3200"/>
              <a:t>Juni 2026</a:t>
            </a:r>
          </a:p>
        </p:txBody>
      </p:sp>
      <p:pic>
        <p:nvPicPr>
          <p:cNvPr id="6" name="Bilde 5">
            <a:extLst>
              <a:ext uri="{FF2B5EF4-FFF2-40B4-BE49-F238E27FC236}">
                <a16:creationId xmlns:a16="http://schemas.microsoft.com/office/drawing/2014/main" id="{180216E5-2A04-F7AE-A09E-446DA7A20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32" y="6335966"/>
            <a:ext cx="3803336" cy="323455"/>
          </a:xfrm>
          <a:prstGeom prst="rect">
            <a:avLst/>
          </a:prstGeom>
        </p:spPr>
      </p:pic>
    </p:spTree>
    <p:extLst>
      <p:ext uri="{BB962C8B-B14F-4D97-AF65-F5344CB8AC3E}">
        <p14:creationId xmlns:p14="http://schemas.microsoft.com/office/powerpoint/2010/main" val="2616845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24</a:t>
            </a:fld>
            <a:endParaRPr lang="nn-NO"/>
          </a:p>
        </p:txBody>
      </p:sp>
      <p:sp>
        <p:nvSpPr>
          <p:cNvPr id="6" name="Ellipse 5">
            <a:extLst>
              <a:ext uri="{FF2B5EF4-FFF2-40B4-BE49-F238E27FC236}">
                <a16:creationId xmlns:a16="http://schemas.microsoft.com/office/drawing/2014/main" id="{EDAEC65A-4868-1A83-6702-6D9629715D0D}"/>
              </a:ext>
            </a:extLst>
          </p:cNvPr>
          <p:cNvSpPr/>
          <p:nvPr/>
        </p:nvSpPr>
        <p:spPr>
          <a:xfrm>
            <a:off x="10160410" y="130445"/>
            <a:ext cx="1897100"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7" name="TekstSylinder 6">
            <a:extLst>
              <a:ext uri="{FF2B5EF4-FFF2-40B4-BE49-F238E27FC236}">
                <a16:creationId xmlns:a16="http://schemas.microsoft.com/office/drawing/2014/main" id="{4F8CB02B-F284-761B-F186-0F3A724C76E7}"/>
              </a:ext>
            </a:extLst>
          </p:cNvPr>
          <p:cNvSpPr txBox="1"/>
          <p:nvPr/>
        </p:nvSpPr>
        <p:spPr>
          <a:xfrm>
            <a:off x="3184130" y="4185281"/>
            <a:ext cx="2495586" cy="1908215"/>
          </a:xfrm>
          <a:prstGeom prst="rect">
            <a:avLst/>
          </a:prstGeom>
          <a:noFill/>
          <a:ln>
            <a:solidFill>
              <a:srgbClr val="4BACC6">
                <a:lumMod val="75000"/>
              </a:srgbClr>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800" b="1" i="0" u="none" strike="noStrike" kern="0" cap="none" spc="0" normalizeH="0" baseline="0" noProof="0">
                <a:ln>
                  <a:noFill/>
                </a:ln>
                <a:solidFill>
                  <a:prstClr val="black"/>
                </a:solidFill>
                <a:effectLst/>
                <a:uLnTx/>
                <a:uFillTx/>
                <a:latin typeface="Calibri" panose="020F0502020204030204" pitchFamily="34" charset="0"/>
              </a:rPr>
              <a:t>NB! </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800" b="1" i="0" u="none" strike="noStrike" kern="0" cap="none" spc="0" normalizeH="0" baseline="0" noProof="0">
                <a:ln>
                  <a:noFill/>
                </a:ln>
                <a:solidFill>
                  <a:prstClr val="black"/>
                </a:solidFill>
                <a:effectLst/>
                <a:uLnTx/>
                <a:uFillTx/>
                <a:latin typeface="Calibri" panose="020F0502020204030204" pitchFamily="34" charset="0"/>
              </a:rPr>
              <a:t>Husk å ta med alt utstyret til barnet ditt heim før de tar </a:t>
            </a:r>
            <a:r>
              <a:rPr kumimoji="0" lang="nn-NO" sz="1800" b="1" i="0" u="none" strike="noStrike" kern="0" cap="none" spc="0" normalizeH="0" baseline="0" noProof="0" err="1">
                <a:ln>
                  <a:noFill/>
                </a:ln>
                <a:solidFill>
                  <a:prstClr val="black"/>
                </a:solidFill>
                <a:effectLst/>
                <a:uLnTx/>
                <a:uFillTx/>
                <a:latin typeface="Calibri" panose="020F0502020204030204" pitchFamily="34" charset="0"/>
              </a:rPr>
              <a:t>sommerferie</a:t>
            </a:r>
            <a:r>
              <a:rPr kumimoji="0" lang="nn-NO" sz="1800" b="1" i="0" u="none" strike="noStrike" kern="0" cap="none" spc="0" normalizeH="0" baseline="0" noProof="0">
                <a:ln>
                  <a:noFill/>
                </a:ln>
                <a:solidFill>
                  <a:prstClr val="black"/>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800" b="1" i="0" u="none" strike="noStrike" kern="0" cap="none" spc="0" normalizeH="0" baseline="0" noProof="0" err="1">
                <a:ln>
                  <a:noFill/>
                </a:ln>
                <a:solidFill>
                  <a:prstClr val="black"/>
                </a:solidFill>
                <a:effectLst/>
                <a:uLnTx/>
                <a:uFillTx/>
                <a:latin typeface="Calibri" panose="020F0502020204030204" pitchFamily="34" charset="0"/>
              </a:rPr>
              <a:t>Nedvask</a:t>
            </a:r>
            <a:r>
              <a:rPr kumimoji="0" lang="nn-NO" sz="1800" b="1" i="0" u="none" strike="noStrike" kern="0" cap="none" spc="0" normalizeH="0" baseline="0" noProof="0">
                <a:ln>
                  <a:noFill/>
                </a:ln>
                <a:solidFill>
                  <a:prstClr val="black"/>
                </a:solidFill>
                <a:effectLst/>
                <a:uLnTx/>
                <a:uFillTx/>
                <a:latin typeface="Calibri" panose="020F0502020204030204" pitchFamily="34" charset="0"/>
              </a:rPr>
              <a:t> i barnehagen.</a:t>
            </a:r>
            <a:endParaRPr kumimoji="0" lang="nn-NO" sz="2800" b="1" i="0" u="none" strike="noStrike" kern="0" cap="none" spc="0" normalizeH="0" baseline="0" noProof="0">
              <a:ln>
                <a:noFill/>
              </a:ln>
              <a:solidFill>
                <a:prstClr val="black"/>
              </a:solidFill>
              <a:effectLst/>
              <a:uLnTx/>
              <a:uFillTx/>
              <a:latin typeface="Calibri" panose="020F0502020204030204" pitchFamily="34" charset="0"/>
            </a:endParaRPr>
          </a:p>
        </p:txBody>
      </p:sp>
      <p:sp>
        <p:nvSpPr>
          <p:cNvPr id="8" name="Sol 7">
            <a:extLst>
              <a:ext uri="{FF2B5EF4-FFF2-40B4-BE49-F238E27FC236}">
                <a16:creationId xmlns:a16="http://schemas.microsoft.com/office/drawing/2014/main" id="{6B23C9FE-D730-EA04-A897-BCB3D80EC65B}"/>
              </a:ext>
            </a:extLst>
          </p:cNvPr>
          <p:cNvSpPr/>
          <p:nvPr/>
        </p:nvSpPr>
        <p:spPr>
          <a:xfrm>
            <a:off x="79899" y="205758"/>
            <a:ext cx="5381298" cy="4420392"/>
          </a:xfrm>
          <a:prstGeom prst="sun">
            <a:avLst/>
          </a:prstGeom>
          <a:solidFill>
            <a:srgbClr val="FFFF00"/>
          </a:solidFill>
          <a:ln w="25400" cap="flat" cmpd="sng" algn="ctr">
            <a:solidFill>
              <a:srgbClr val="8064A2">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3600" b="1" i="0" u="none" strike="noStrike" kern="0" cap="none" spc="0" normalizeH="0" baseline="0" noProof="0">
                <a:ln>
                  <a:noFill/>
                </a:ln>
                <a:solidFill>
                  <a:prstClr val="black"/>
                </a:solidFill>
                <a:effectLst/>
                <a:uLnTx/>
                <a:uFillTx/>
                <a:latin typeface="Dreaming Outloud Pro" panose="03050502040302030504" pitchFamily="66" charset="0"/>
                <a:ea typeface="+mn-ea"/>
                <a:cs typeface="Dreaming Outloud Pro" panose="03050502040302030504" pitchFamily="66" charset="0"/>
              </a:rPr>
              <a:t>God sommar</a:t>
            </a:r>
          </a:p>
        </p:txBody>
      </p:sp>
      <p:sp>
        <p:nvSpPr>
          <p:cNvPr id="9" name="TekstSylinder 8">
            <a:extLst>
              <a:ext uri="{FF2B5EF4-FFF2-40B4-BE49-F238E27FC236}">
                <a16:creationId xmlns:a16="http://schemas.microsoft.com/office/drawing/2014/main" id="{2D07605E-67D1-E863-25D1-CDCD3741AA80}"/>
              </a:ext>
            </a:extLst>
          </p:cNvPr>
          <p:cNvSpPr txBox="1"/>
          <p:nvPr/>
        </p:nvSpPr>
        <p:spPr>
          <a:xfrm>
            <a:off x="6096000" y="1874230"/>
            <a:ext cx="5892743" cy="1754326"/>
          </a:xfrm>
          <a:prstGeom prst="rect">
            <a:avLst/>
          </a:prstGeom>
          <a:noFill/>
          <a:ln>
            <a:solidFill>
              <a:srgbClr val="4F81BD"/>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black"/>
                </a:solidFill>
                <a:effectLst/>
                <a:uLnTx/>
                <a:uFillTx/>
                <a:latin typeface="Calibri" panose="020F0502020204030204" pitchFamily="34" charset="0"/>
              </a:rPr>
              <a:t>NB! </a:t>
            </a:r>
            <a:r>
              <a:rPr kumimoji="0" lang="nn-NO" sz="1800" b="0" i="0" u="none" strike="noStrike" kern="0" cap="none" spc="0" normalizeH="0" baseline="0" noProof="0" err="1">
                <a:ln>
                  <a:noFill/>
                </a:ln>
                <a:solidFill>
                  <a:prstClr val="black"/>
                </a:solidFill>
                <a:effectLst/>
                <a:uLnTx/>
                <a:uFillTx/>
                <a:latin typeface="Calibri" panose="020F0502020204030204" pitchFamily="34" charset="0"/>
              </a:rPr>
              <a:t>Åpningstid</a:t>
            </a:r>
            <a:r>
              <a:rPr kumimoji="0" lang="nn-NO" sz="1800" b="0" i="0" u="none" strike="noStrike" kern="0" cap="none" spc="0" normalizeH="0" baseline="0" noProof="0">
                <a:ln>
                  <a:noFill/>
                </a:ln>
                <a:solidFill>
                  <a:prstClr val="black"/>
                </a:solidFill>
                <a:effectLst/>
                <a:uLnTx/>
                <a:uFillTx/>
                <a:latin typeface="Calibri" panose="020F0502020204030204" pitchFamily="34" charset="0"/>
              </a:rPr>
              <a:t> i juli </a:t>
            </a:r>
            <a:r>
              <a:rPr kumimoji="0" lang="nn-NO" sz="1800" b="0" i="0" u="none" strike="noStrike" kern="0" cap="none" spc="0" normalizeH="0" baseline="0" noProof="0" err="1">
                <a:ln>
                  <a:noFill/>
                </a:ln>
                <a:solidFill>
                  <a:prstClr val="black"/>
                </a:solidFill>
                <a:effectLst/>
                <a:uLnTx/>
                <a:uFillTx/>
                <a:latin typeface="Calibri" panose="020F0502020204030204" pitchFamily="34" charset="0"/>
              </a:rPr>
              <a:t>kl</a:t>
            </a:r>
            <a:r>
              <a:rPr kumimoji="0" lang="nn-NO" sz="1800" b="0" i="0" u="none" strike="noStrike" kern="0" cap="none" spc="0" normalizeH="0" baseline="0" noProof="0">
                <a:ln>
                  <a:noFill/>
                </a:ln>
                <a:solidFill>
                  <a:prstClr val="black"/>
                </a:solidFill>
                <a:effectLst/>
                <a:uLnTx/>
                <a:uFillTx/>
                <a:latin typeface="Calibri" panose="020F0502020204030204" pitchFamily="34" charset="0"/>
              </a:rPr>
              <a:t> 8-16</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black"/>
                </a:solidFill>
                <a:effectLst/>
                <a:uLnTx/>
                <a:uFillTx/>
                <a:latin typeface="Calibri" panose="020F0502020204030204" pitchFamily="34" charset="0"/>
              </a:rPr>
              <a:t>Dette er for å sikre at barna har trygge og kjende vaksne heile dagen.</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black"/>
                </a:solidFill>
                <a:effectLst/>
                <a:uLnTx/>
                <a:uFillTx/>
                <a:latin typeface="Calibri" panose="020F0502020204030204" pitchFamily="34" charset="0"/>
              </a:rPr>
              <a:t>Det er ferieavvikling i personalgruppa, derfor blir det fleire vikarar.</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err="1">
                <a:ln>
                  <a:noFill/>
                </a:ln>
                <a:solidFill>
                  <a:prstClr val="black"/>
                </a:solidFill>
                <a:effectLst/>
                <a:uLnTx/>
                <a:uFillTx/>
                <a:latin typeface="Calibri" panose="020F0502020204030204" pitchFamily="34" charset="0"/>
              </a:rPr>
              <a:t>Sommerstengt</a:t>
            </a:r>
            <a:r>
              <a:rPr kumimoji="0" lang="nn-NO" sz="1800" b="0" i="0" u="none" strike="noStrike" kern="0" cap="none" spc="0" normalizeH="0" baseline="0" noProof="0">
                <a:ln>
                  <a:noFill/>
                </a:ln>
                <a:solidFill>
                  <a:prstClr val="black"/>
                </a:solidFill>
                <a:effectLst/>
                <a:uLnTx/>
                <a:uFillTx/>
                <a:latin typeface="Calibri" panose="020F0502020204030204" pitchFamily="34" charset="0"/>
              </a:rPr>
              <a:t> i veke 29 og 30</a:t>
            </a:r>
          </a:p>
        </p:txBody>
      </p:sp>
      <p:sp>
        <p:nvSpPr>
          <p:cNvPr id="10" name="TekstSylinder 9">
            <a:extLst>
              <a:ext uri="{FF2B5EF4-FFF2-40B4-BE49-F238E27FC236}">
                <a16:creationId xmlns:a16="http://schemas.microsoft.com/office/drawing/2014/main" id="{7B3E021A-1E9D-16AB-793F-4B575757358D}"/>
              </a:ext>
            </a:extLst>
          </p:cNvPr>
          <p:cNvSpPr txBox="1"/>
          <p:nvPr/>
        </p:nvSpPr>
        <p:spPr>
          <a:xfrm>
            <a:off x="9604762" y="4373039"/>
            <a:ext cx="2383981" cy="1892826"/>
          </a:xfrm>
          <a:prstGeom prst="rect">
            <a:avLst/>
          </a:prstGeom>
          <a:noFill/>
          <a:ln w="76200">
            <a:solidFill>
              <a:srgbClr val="C00000"/>
            </a:solidFill>
          </a:ln>
        </p:spPr>
        <p:txBody>
          <a:bodyPr wrap="square" rtlCol="0">
            <a:spAutoFit/>
          </a:bodyPr>
          <a:lstStyle/>
          <a:p>
            <a:pPr eaLnBrk="0" fontAlgn="base" hangingPunct="0">
              <a:spcBef>
                <a:spcPct val="0"/>
              </a:spcBef>
              <a:spcAft>
                <a:spcPct val="0"/>
              </a:spcAft>
            </a:pPr>
            <a:r>
              <a:rPr lang="nn-NO" sz="1100" b="1">
                <a:solidFill>
                  <a:srgbClr val="C00000"/>
                </a:solidFill>
                <a:latin typeface="Calibri" panose="020F0502020204030204" pitchFamily="34" charset="0"/>
              </a:rPr>
              <a:t>Viktig informasjon i juli:</a:t>
            </a:r>
          </a:p>
          <a:p>
            <a:pPr marL="285750" indent="-285750" eaLnBrk="0" fontAlgn="base" hangingPunct="0">
              <a:spcBef>
                <a:spcPct val="0"/>
              </a:spcBef>
              <a:spcAft>
                <a:spcPct val="0"/>
              </a:spcAft>
              <a:buFont typeface="Arial" panose="020B0604020202020204" pitchFamily="34" charset="0"/>
              <a:buChar char="•"/>
            </a:pPr>
            <a:r>
              <a:rPr lang="nn-NO" sz="1100" b="1">
                <a:solidFill>
                  <a:prstClr val="black"/>
                </a:solidFill>
                <a:latin typeface="Calibri" panose="020F0502020204030204" pitchFamily="34" charset="0"/>
              </a:rPr>
              <a:t>Veke 29-30 - </a:t>
            </a:r>
            <a:r>
              <a:rPr lang="nn-NO" sz="1100">
                <a:solidFill>
                  <a:prstClr val="black"/>
                </a:solidFill>
                <a:latin typeface="Calibri" panose="020F0502020204030204" pitchFamily="34" charset="0"/>
              </a:rPr>
              <a:t>Barnehagen er stengd – </a:t>
            </a:r>
            <a:r>
              <a:rPr lang="nn-NO" sz="1100" err="1">
                <a:solidFill>
                  <a:prstClr val="black"/>
                </a:solidFill>
                <a:latin typeface="Calibri" panose="020F0502020204030204" pitchFamily="34" charset="0"/>
              </a:rPr>
              <a:t>Sommerferie</a:t>
            </a:r>
            <a:endParaRPr lang="nn-NO" sz="1100">
              <a:solidFill>
                <a:prstClr val="black"/>
              </a:solidFill>
              <a:latin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nn-NO" sz="1100">
                <a:solidFill>
                  <a:prstClr val="black"/>
                </a:solidFill>
                <a:latin typeface="Calibri" panose="020F0502020204030204" pitchFamily="34" charset="0"/>
              </a:rPr>
              <a:t>NB! Alle barna skal ha 3 veker samanhengande ferie i løpet av barnehageåret.</a:t>
            </a:r>
          </a:p>
          <a:p>
            <a:pPr marL="285750" indent="-285750" eaLnBrk="0" fontAlgn="base" hangingPunct="0">
              <a:spcBef>
                <a:spcPct val="0"/>
              </a:spcBef>
              <a:spcAft>
                <a:spcPct val="0"/>
              </a:spcAft>
              <a:buFont typeface="Arial" panose="020B0604020202020204" pitchFamily="34" charset="0"/>
              <a:buChar char="•"/>
            </a:pPr>
            <a:r>
              <a:rPr lang="nn-NO" sz="1100">
                <a:solidFill>
                  <a:prstClr val="black"/>
                </a:solidFill>
                <a:latin typeface="Calibri" panose="020F0502020204030204" pitchFamily="34" charset="0"/>
              </a:rPr>
              <a:t>I juli blir avdelingane gradvis samanslått slik at alle barna er på Blåklokka og Skogstjerna.</a:t>
            </a:r>
            <a:endParaRPr lang="nn-NO">
              <a:solidFill>
                <a:prstClr val="black"/>
              </a:solidFill>
              <a:latin typeface="Calibri" panose="020F0502020204030204" pitchFamily="34" charset="0"/>
            </a:endParaRPr>
          </a:p>
          <a:p>
            <a:pPr eaLnBrk="0" fontAlgn="base" hangingPunct="0">
              <a:spcBef>
                <a:spcPct val="0"/>
              </a:spcBef>
              <a:spcAft>
                <a:spcPct val="0"/>
              </a:spcAft>
            </a:pPr>
            <a:endParaRPr lang="nn-NO">
              <a:solidFill>
                <a:prstClr val="black"/>
              </a:solidFill>
              <a:latin typeface="Calibri" panose="020F0502020204030204" pitchFamily="34" charset="0"/>
            </a:endParaRPr>
          </a:p>
        </p:txBody>
      </p:sp>
      <p:sp>
        <p:nvSpPr>
          <p:cNvPr id="11" name="TekstSylinder 10">
            <a:extLst>
              <a:ext uri="{FF2B5EF4-FFF2-40B4-BE49-F238E27FC236}">
                <a16:creationId xmlns:a16="http://schemas.microsoft.com/office/drawing/2014/main" id="{F8A9F3E5-859F-64FE-2DBA-29593F2CC1B9}"/>
              </a:ext>
            </a:extLst>
          </p:cNvPr>
          <p:cNvSpPr txBox="1"/>
          <p:nvPr/>
        </p:nvSpPr>
        <p:spPr>
          <a:xfrm>
            <a:off x="5126022" y="308027"/>
            <a:ext cx="1949573" cy="646331"/>
          </a:xfrm>
          <a:prstGeom prst="rect">
            <a:avLst/>
          </a:prstGeom>
          <a:noFill/>
        </p:spPr>
        <p:txBody>
          <a:bodyPr wrap="none" rtlCol="0">
            <a:spAutoFit/>
          </a:bodyPr>
          <a:lstStyle/>
          <a:p>
            <a:pPr eaLnBrk="0" fontAlgn="base" hangingPunct="0">
              <a:spcBef>
                <a:spcPct val="0"/>
              </a:spcBef>
              <a:spcAft>
                <a:spcPct val="0"/>
              </a:spcAft>
            </a:pPr>
            <a:r>
              <a:rPr lang="nb-NO" sz="3600" b="1">
                <a:solidFill>
                  <a:srgbClr val="1A669A"/>
                </a:solidFill>
                <a:latin typeface="Dreaming Outloud Pro" panose="03050502040302030504" pitchFamily="66" charset="0"/>
                <a:cs typeface="Dreaming Outloud Pro" panose="03050502040302030504" pitchFamily="66" charset="0"/>
              </a:rPr>
              <a:t>Juli 2026</a:t>
            </a:r>
          </a:p>
        </p:txBody>
      </p:sp>
      <p:pic>
        <p:nvPicPr>
          <p:cNvPr id="12" name="Bilde 11">
            <a:extLst>
              <a:ext uri="{FF2B5EF4-FFF2-40B4-BE49-F238E27FC236}">
                <a16:creationId xmlns:a16="http://schemas.microsoft.com/office/drawing/2014/main" id="{247EF335-E4B7-F522-8002-9681CDA56292}"/>
              </a:ext>
            </a:extLst>
          </p:cNvPr>
          <p:cNvPicPr>
            <a:picLocks noChangeAspect="1"/>
          </p:cNvPicPr>
          <p:nvPr/>
        </p:nvPicPr>
        <p:blipFill>
          <a:blip r:embed="rId3"/>
          <a:stretch>
            <a:fillRect/>
          </a:stretch>
        </p:blipFill>
        <p:spPr>
          <a:xfrm rot="18440130">
            <a:off x="5974241" y="4638056"/>
            <a:ext cx="1644291" cy="1161770"/>
          </a:xfrm>
          <a:prstGeom prst="rect">
            <a:avLst/>
          </a:prstGeom>
        </p:spPr>
      </p:pic>
      <p:pic>
        <p:nvPicPr>
          <p:cNvPr id="15" name="Bilde 14">
            <a:extLst>
              <a:ext uri="{FF2B5EF4-FFF2-40B4-BE49-F238E27FC236}">
                <a16:creationId xmlns:a16="http://schemas.microsoft.com/office/drawing/2014/main" id="{FE10DF93-71A5-4D19-62AD-295DED847913}"/>
              </a:ext>
            </a:extLst>
          </p:cNvPr>
          <p:cNvPicPr>
            <a:picLocks noChangeAspect="1"/>
          </p:cNvPicPr>
          <p:nvPr/>
        </p:nvPicPr>
        <p:blipFill>
          <a:blip r:embed="rId4"/>
          <a:stretch>
            <a:fillRect/>
          </a:stretch>
        </p:blipFill>
        <p:spPr>
          <a:xfrm rot="19439150">
            <a:off x="7708219" y="4369216"/>
            <a:ext cx="1611772" cy="1138230"/>
          </a:xfrm>
          <a:prstGeom prst="rect">
            <a:avLst/>
          </a:prstGeom>
        </p:spPr>
      </p:pic>
      <p:pic>
        <p:nvPicPr>
          <p:cNvPr id="13" name="Bilde 12">
            <a:extLst>
              <a:ext uri="{FF2B5EF4-FFF2-40B4-BE49-F238E27FC236}">
                <a16:creationId xmlns:a16="http://schemas.microsoft.com/office/drawing/2014/main" id="{D34C27C6-92BC-669F-4BCE-3E3A2BFD7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4332" y="6272014"/>
            <a:ext cx="3803336" cy="323455"/>
          </a:xfrm>
          <a:prstGeom prst="rect">
            <a:avLst/>
          </a:prstGeom>
        </p:spPr>
      </p:pic>
    </p:spTree>
    <p:extLst>
      <p:ext uri="{BB962C8B-B14F-4D97-AF65-F5344CB8AC3E}">
        <p14:creationId xmlns:p14="http://schemas.microsoft.com/office/powerpoint/2010/main" val="397062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25</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3765125914"/>
              </p:ext>
            </p:extLst>
          </p:nvPr>
        </p:nvGraphicFramePr>
        <p:xfrm>
          <a:off x="618475" y="990790"/>
          <a:ext cx="10955048" cy="457708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27</a:t>
                      </a:r>
                    </a:p>
                  </a:txBody>
                  <a:tcPr/>
                </a:tc>
                <a:tc>
                  <a:txBody>
                    <a:bodyPr/>
                    <a:lstStyle/>
                    <a:p>
                      <a:pPr algn="r"/>
                      <a:endParaRPr lang="nn-NO"/>
                    </a:p>
                    <a:p>
                      <a:pPr algn="r"/>
                      <a:endParaRPr lang="nn-NO"/>
                    </a:p>
                    <a:p>
                      <a:pPr algn="r"/>
                      <a:endParaRPr lang="nn-NO"/>
                    </a:p>
                  </a:txBody>
                  <a:tcPr/>
                </a:tc>
                <a:tc>
                  <a:txBody>
                    <a:bodyPr/>
                    <a:lstStyle/>
                    <a:p>
                      <a:pPr algn="r"/>
                      <a:endParaRPr lang="nn-NO"/>
                    </a:p>
                  </a:txBody>
                  <a:tcPr/>
                </a:tc>
                <a:tc>
                  <a:txBody>
                    <a:bodyPr/>
                    <a:lstStyle/>
                    <a:p>
                      <a:pPr algn="r"/>
                      <a:r>
                        <a:rPr lang="nn-NO"/>
                        <a:t>1</a:t>
                      </a:r>
                    </a:p>
                  </a:txBody>
                  <a:tcPr/>
                </a:tc>
                <a:tc>
                  <a:txBody>
                    <a:bodyPr/>
                    <a:lstStyle/>
                    <a:p>
                      <a:pPr algn="r"/>
                      <a:r>
                        <a:rPr lang="nn-NO"/>
                        <a:t>2</a:t>
                      </a:r>
                    </a:p>
                  </a:txBody>
                  <a:tcPr/>
                </a:tc>
                <a:tc>
                  <a:txBody>
                    <a:bodyPr/>
                    <a:lstStyle/>
                    <a:p>
                      <a:pPr algn="r"/>
                      <a:r>
                        <a:rPr lang="nn-NO"/>
                        <a:t>3</a:t>
                      </a:r>
                    </a:p>
                  </a:txBody>
                  <a:tcPr/>
                </a:tc>
                <a:tc>
                  <a:txBody>
                    <a:bodyPr/>
                    <a:lstStyle/>
                    <a:p>
                      <a:pPr algn="r"/>
                      <a:r>
                        <a:rPr lang="nn-NO"/>
                        <a:t>4</a:t>
                      </a:r>
                    </a:p>
                  </a:txBody>
                  <a:tcPr/>
                </a:tc>
                <a:tc>
                  <a:txBody>
                    <a:bodyPr/>
                    <a:lstStyle/>
                    <a:p>
                      <a:pPr algn="r"/>
                      <a:r>
                        <a:rPr lang="nn-NO">
                          <a:solidFill>
                            <a:srgbClr val="FF0000"/>
                          </a:solidFill>
                        </a:rPr>
                        <a:t>5</a:t>
                      </a:r>
                    </a:p>
                  </a:txBody>
                  <a:tcPr/>
                </a:tc>
                <a:extLst>
                  <a:ext uri="{0D108BD9-81ED-4DB2-BD59-A6C34878D82A}">
                    <a16:rowId xmlns:a16="http://schemas.microsoft.com/office/drawing/2014/main" val="1597852842"/>
                  </a:ext>
                </a:extLst>
              </a:tr>
              <a:tr h="370840">
                <a:tc>
                  <a:txBody>
                    <a:bodyPr/>
                    <a:lstStyle/>
                    <a:p>
                      <a:pPr algn="ctr"/>
                      <a:r>
                        <a:rPr lang="nn-NO" sz="2400" b="1"/>
                        <a:t>28</a:t>
                      </a:r>
                    </a:p>
                  </a:txBody>
                  <a:tcPr/>
                </a:tc>
                <a:tc>
                  <a:txBody>
                    <a:bodyPr/>
                    <a:lstStyle/>
                    <a:p>
                      <a:pPr algn="r"/>
                      <a:r>
                        <a:rPr lang="nn-NO"/>
                        <a:t>6</a:t>
                      </a:r>
                    </a:p>
                    <a:p>
                      <a:pPr algn="r"/>
                      <a:endParaRPr lang="nn-NO"/>
                    </a:p>
                  </a:txBody>
                  <a:tcPr/>
                </a:tc>
                <a:tc>
                  <a:txBody>
                    <a:bodyPr/>
                    <a:lstStyle/>
                    <a:p>
                      <a:pPr algn="r"/>
                      <a:r>
                        <a:rPr lang="nn-NO"/>
                        <a:t>7</a:t>
                      </a:r>
                    </a:p>
                  </a:txBody>
                  <a:tcPr/>
                </a:tc>
                <a:tc>
                  <a:txBody>
                    <a:bodyPr/>
                    <a:lstStyle/>
                    <a:p>
                      <a:pPr algn="r"/>
                      <a:r>
                        <a:rPr lang="nn-NO"/>
                        <a:t>8</a:t>
                      </a:r>
                    </a:p>
                  </a:txBody>
                  <a:tcPr/>
                </a:tc>
                <a:tc>
                  <a:txBody>
                    <a:bodyPr/>
                    <a:lstStyle/>
                    <a:p>
                      <a:pPr algn="r"/>
                      <a:r>
                        <a:rPr lang="nn-NO"/>
                        <a:t>9</a:t>
                      </a:r>
                    </a:p>
                  </a:txBody>
                  <a:tcPr/>
                </a:tc>
                <a:tc>
                  <a:txBody>
                    <a:bodyPr/>
                    <a:lstStyle/>
                    <a:p>
                      <a:pPr algn="r"/>
                      <a:r>
                        <a:rPr lang="nn-NO"/>
                        <a:t>10</a:t>
                      </a:r>
                    </a:p>
                  </a:txBody>
                  <a:tcPr/>
                </a:tc>
                <a:tc>
                  <a:txBody>
                    <a:bodyPr/>
                    <a:lstStyle/>
                    <a:p>
                      <a:pPr algn="r"/>
                      <a:r>
                        <a:rPr lang="nn-NO"/>
                        <a:t>11</a:t>
                      </a:r>
                    </a:p>
                  </a:txBody>
                  <a:tcPr/>
                </a:tc>
                <a:tc>
                  <a:txBody>
                    <a:bodyPr/>
                    <a:lstStyle/>
                    <a:p>
                      <a:pPr algn="r"/>
                      <a:r>
                        <a:rPr lang="nn-NO">
                          <a:solidFill>
                            <a:srgbClr val="FF0000"/>
                          </a:solidFill>
                        </a:rPr>
                        <a:t>12</a:t>
                      </a:r>
                    </a:p>
                  </a:txBody>
                  <a:tcPr/>
                </a:tc>
                <a:extLst>
                  <a:ext uri="{0D108BD9-81ED-4DB2-BD59-A6C34878D82A}">
                    <a16:rowId xmlns:a16="http://schemas.microsoft.com/office/drawing/2014/main" val="1309529640"/>
                  </a:ext>
                </a:extLst>
              </a:tr>
              <a:tr h="370840">
                <a:tc>
                  <a:txBody>
                    <a:bodyPr/>
                    <a:lstStyle/>
                    <a:p>
                      <a:pPr algn="ctr"/>
                      <a:r>
                        <a:rPr lang="nn-NO" sz="2400" b="1"/>
                        <a:t>29</a:t>
                      </a:r>
                    </a:p>
                    <a:p>
                      <a:pPr algn="ctr"/>
                      <a:r>
                        <a:rPr lang="nn-NO" sz="1200" b="1" err="1"/>
                        <a:t>Sommerferie</a:t>
                      </a:r>
                      <a:r>
                        <a:rPr lang="nn-NO" sz="1200" b="1"/>
                        <a:t> – barnehagen er stengd</a:t>
                      </a:r>
                    </a:p>
                  </a:txBody>
                  <a:tcPr>
                    <a:solidFill>
                      <a:srgbClr val="FFC000"/>
                    </a:solidFill>
                  </a:tcPr>
                </a:tc>
                <a:tc>
                  <a:txBody>
                    <a:bodyPr/>
                    <a:lstStyle/>
                    <a:p>
                      <a:pPr algn="r"/>
                      <a:r>
                        <a:rPr lang="nn-NO"/>
                        <a:t>13</a:t>
                      </a:r>
                    </a:p>
                    <a:p>
                      <a:pPr algn="r"/>
                      <a:endParaRPr lang="nn-NO"/>
                    </a:p>
                  </a:txBody>
                  <a:tcPr>
                    <a:solidFill>
                      <a:srgbClr val="FFC000"/>
                    </a:solidFill>
                  </a:tcPr>
                </a:tc>
                <a:tc>
                  <a:txBody>
                    <a:bodyPr/>
                    <a:lstStyle/>
                    <a:p>
                      <a:pPr algn="r"/>
                      <a:r>
                        <a:rPr lang="nn-NO"/>
                        <a:t>14</a:t>
                      </a:r>
                    </a:p>
                  </a:txBody>
                  <a:tcPr>
                    <a:solidFill>
                      <a:srgbClr val="FFC000"/>
                    </a:solidFill>
                  </a:tcPr>
                </a:tc>
                <a:tc>
                  <a:txBody>
                    <a:bodyPr/>
                    <a:lstStyle/>
                    <a:p>
                      <a:pPr algn="r"/>
                      <a:r>
                        <a:rPr lang="nn-NO"/>
                        <a:t>15</a:t>
                      </a:r>
                    </a:p>
                  </a:txBody>
                  <a:tcPr>
                    <a:solidFill>
                      <a:srgbClr val="FFC000"/>
                    </a:solidFill>
                  </a:tcPr>
                </a:tc>
                <a:tc>
                  <a:txBody>
                    <a:bodyPr/>
                    <a:lstStyle/>
                    <a:p>
                      <a:pPr algn="r"/>
                      <a:r>
                        <a:rPr lang="nn-NO"/>
                        <a:t>16</a:t>
                      </a:r>
                    </a:p>
                  </a:txBody>
                  <a:tcPr>
                    <a:solidFill>
                      <a:srgbClr val="FFC000"/>
                    </a:solidFill>
                  </a:tcPr>
                </a:tc>
                <a:tc>
                  <a:txBody>
                    <a:bodyPr/>
                    <a:lstStyle/>
                    <a:p>
                      <a:pPr algn="r"/>
                      <a:r>
                        <a:rPr lang="nn-NO"/>
                        <a:t>17</a:t>
                      </a:r>
                    </a:p>
                  </a:txBody>
                  <a:tcPr>
                    <a:solidFill>
                      <a:srgbClr val="FFC000"/>
                    </a:solidFill>
                  </a:tcPr>
                </a:tc>
                <a:tc>
                  <a:txBody>
                    <a:bodyPr/>
                    <a:lstStyle/>
                    <a:p>
                      <a:pPr algn="r"/>
                      <a:r>
                        <a:rPr lang="nn-NO"/>
                        <a:t>18</a:t>
                      </a:r>
                    </a:p>
                  </a:txBody>
                  <a:tcPr>
                    <a:solidFill>
                      <a:srgbClr val="FFC000"/>
                    </a:solidFill>
                  </a:tcPr>
                </a:tc>
                <a:tc>
                  <a:txBody>
                    <a:bodyPr/>
                    <a:lstStyle/>
                    <a:p>
                      <a:pPr algn="r"/>
                      <a:r>
                        <a:rPr lang="nn-NO">
                          <a:solidFill>
                            <a:srgbClr val="FF0000"/>
                          </a:solidFill>
                        </a:rPr>
                        <a:t>19</a:t>
                      </a:r>
                    </a:p>
                  </a:txBody>
                  <a:tcPr>
                    <a:solidFill>
                      <a:srgbClr val="FFC000"/>
                    </a:solidFill>
                  </a:tcPr>
                </a:tc>
                <a:extLst>
                  <a:ext uri="{0D108BD9-81ED-4DB2-BD59-A6C34878D82A}">
                    <a16:rowId xmlns:a16="http://schemas.microsoft.com/office/drawing/2014/main" val="4080204416"/>
                  </a:ext>
                </a:extLst>
              </a:tr>
              <a:tr h="370840">
                <a:tc>
                  <a:txBody>
                    <a:bodyPr/>
                    <a:lstStyle/>
                    <a:p>
                      <a:pPr algn="ctr"/>
                      <a:r>
                        <a:rPr lang="nn-NO" sz="2400" b="1"/>
                        <a:t>30</a:t>
                      </a:r>
                    </a:p>
                    <a:p>
                      <a:pPr algn="ctr"/>
                      <a:r>
                        <a:rPr lang="nn-NO" sz="1200" b="1" err="1"/>
                        <a:t>Sommerferie</a:t>
                      </a:r>
                      <a:r>
                        <a:rPr lang="nn-NO" sz="1200" b="1"/>
                        <a:t> – barnehagen er stengd</a:t>
                      </a:r>
                    </a:p>
                  </a:txBody>
                  <a:tcPr>
                    <a:solidFill>
                      <a:srgbClr val="FFC000"/>
                    </a:solidFill>
                  </a:tcPr>
                </a:tc>
                <a:tc>
                  <a:txBody>
                    <a:bodyPr/>
                    <a:lstStyle/>
                    <a:p>
                      <a:pPr algn="r"/>
                      <a:r>
                        <a:rPr lang="nn-NO"/>
                        <a:t>20</a:t>
                      </a:r>
                    </a:p>
                    <a:p>
                      <a:pPr algn="r"/>
                      <a:endParaRPr lang="nn-NO"/>
                    </a:p>
                  </a:txBody>
                  <a:tcPr>
                    <a:solidFill>
                      <a:srgbClr val="FFC000"/>
                    </a:solidFill>
                  </a:tcPr>
                </a:tc>
                <a:tc>
                  <a:txBody>
                    <a:bodyPr/>
                    <a:lstStyle/>
                    <a:p>
                      <a:pPr algn="r"/>
                      <a:r>
                        <a:rPr lang="nn-NO"/>
                        <a:t>21</a:t>
                      </a:r>
                    </a:p>
                  </a:txBody>
                  <a:tcPr>
                    <a:solidFill>
                      <a:srgbClr val="FFC000"/>
                    </a:solidFill>
                  </a:tcPr>
                </a:tc>
                <a:tc>
                  <a:txBody>
                    <a:bodyPr/>
                    <a:lstStyle/>
                    <a:p>
                      <a:pPr algn="r"/>
                      <a:r>
                        <a:rPr lang="nn-NO"/>
                        <a:t>22</a:t>
                      </a:r>
                    </a:p>
                  </a:txBody>
                  <a:tcPr>
                    <a:solidFill>
                      <a:srgbClr val="FFC000"/>
                    </a:solidFill>
                  </a:tcPr>
                </a:tc>
                <a:tc>
                  <a:txBody>
                    <a:bodyPr/>
                    <a:lstStyle/>
                    <a:p>
                      <a:pPr algn="r"/>
                      <a:r>
                        <a:rPr lang="nn-NO"/>
                        <a:t>23</a:t>
                      </a:r>
                    </a:p>
                  </a:txBody>
                  <a:tcPr>
                    <a:solidFill>
                      <a:srgbClr val="FFC000"/>
                    </a:solidFill>
                  </a:tcPr>
                </a:tc>
                <a:tc>
                  <a:txBody>
                    <a:bodyPr/>
                    <a:lstStyle/>
                    <a:p>
                      <a:pPr algn="r"/>
                      <a:r>
                        <a:rPr lang="nn-NO"/>
                        <a:t>24</a:t>
                      </a:r>
                    </a:p>
                  </a:txBody>
                  <a:tcPr>
                    <a:solidFill>
                      <a:srgbClr val="FFC000"/>
                    </a:solidFill>
                  </a:tcPr>
                </a:tc>
                <a:tc>
                  <a:txBody>
                    <a:bodyPr/>
                    <a:lstStyle/>
                    <a:p>
                      <a:pPr algn="r"/>
                      <a:r>
                        <a:rPr lang="nn-NO"/>
                        <a:t>25</a:t>
                      </a:r>
                    </a:p>
                  </a:txBody>
                  <a:tcPr>
                    <a:solidFill>
                      <a:srgbClr val="FFC000"/>
                    </a:solidFill>
                  </a:tcPr>
                </a:tc>
                <a:tc>
                  <a:txBody>
                    <a:bodyPr/>
                    <a:lstStyle/>
                    <a:p>
                      <a:pPr algn="r"/>
                      <a:r>
                        <a:rPr lang="nn-NO">
                          <a:solidFill>
                            <a:srgbClr val="FF0000"/>
                          </a:solidFill>
                        </a:rPr>
                        <a:t>26</a:t>
                      </a:r>
                    </a:p>
                  </a:txBody>
                  <a:tcPr>
                    <a:solidFill>
                      <a:srgbClr val="FFC000"/>
                    </a:solidFill>
                  </a:tcPr>
                </a:tc>
                <a:extLst>
                  <a:ext uri="{0D108BD9-81ED-4DB2-BD59-A6C34878D82A}">
                    <a16:rowId xmlns:a16="http://schemas.microsoft.com/office/drawing/2014/main" val="709284768"/>
                  </a:ext>
                </a:extLst>
              </a:tr>
              <a:tr h="370840">
                <a:tc>
                  <a:txBody>
                    <a:bodyPr/>
                    <a:lstStyle/>
                    <a:p>
                      <a:pPr algn="ctr"/>
                      <a:r>
                        <a:rPr lang="nn-NO" sz="2400" b="1"/>
                        <a:t>31</a:t>
                      </a:r>
                    </a:p>
                  </a:txBody>
                  <a:tcPr/>
                </a:tc>
                <a:tc>
                  <a:txBody>
                    <a:bodyPr/>
                    <a:lstStyle/>
                    <a:p>
                      <a:pPr algn="r"/>
                      <a:r>
                        <a:rPr lang="nn-NO"/>
                        <a:t>27</a:t>
                      </a:r>
                    </a:p>
                    <a:p>
                      <a:pPr algn="r"/>
                      <a:endParaRPr lang="nn-NO"/>
                    </a:p>
                  </a:txBody>
                  <a:tcPr/>
                </a:tc>
                <a:tc>
                  <a:txBody>
                    <a:bodyPr/>
                    <a:lstStyle/>
                    <a:p>
                      <a:pPr algn="r"/>
                      <a:r>
                        <a:rPr lang="nn-NO"/>
                        <a:t>28</a:t>
                      </a:r>
                    </a:p>
                    <a:p>
                      <a:pPr algn="r"/>
                      <a:endParaRPr lang="nn-NO"/>
                    </a:p>
                  </a:txBody>
                  <a:tcPr/>
                </a:tc>
                <a:tc>
                  <a:txBody>
                    <a:bodyPr/>
                    <a:lstStyle/>
                    <a:p>
                      <a:pPr algn="r"/>
                      <a:r>
                        <a:rPr lang="nn-NO"/>
                        <a:t>29</a:t>
                      </a:r>
                    </a:p>
                  </a:txBody>
                  <a:tcPr/>
                </a:tc>
                <a:tc>
                  <a:txBody>
                    <a:bodyPr/>
                    <a:lstStyle/>
                    <a:p>
                      <a:pPr algn="r"/>
                      <a:r>
                        <a:rPr lang="nn-NO"/>
                        <a:t>30</a:t>
                      </a:r>
                    </a:p>
                  </a:txBody>
                  <a:tcPr/>
                </a:tc>
                <a:tc>
                  <a:txBody>
                    <a:bodyPr/>
                    <a:lstStyle/>
                    <a:p>
                      <a:pPr algn="r"/>
                      <a:r>
                        <a:rPr lang="nn-NO"/>
                        <a:t>31</a:t>
                      </a:r>
                    </a:p>
                  </a:txBody>
                  <a:tcPr/>
                </a:tc>
                <a:tc>
                  <a:txBody>
                    <a:bodyPr/>
                    <a:lstStyle/>
                    <a:p>
                      <a:pPr algn="r"/>
                      <a:endParaRPr lang="nn-NO"/>
                    </a:p>
                  </a:txBody>
                  <a:tcPr/>
                </a:tc>
                <a:tc>
                  <a:txBody>
                    <a:bodyPr/>
                    <a:lstStyle/>
                    <a:p>
                      <a:pPr algn="r"/>
                      <a:endParaRPr lang="nn-NO">
                        <a:solidFill>
                          <a:srgbClr val="FF0000"/>
                        </a:solidFill>
                      </a:endParaRPr>
                    </a:p>
                  </a:txBody>
                  <a:tcPr/>
                </a:tc>
                <a:extLst>
                  <a:ext uri="{0D108BD9-81ED-4DB2-BD59-A6C34878D82A}">
                    <a16:rowId xmlns:a16="http://schemas.microsoft.com/office/drawing/2014/main" val="2229723949"/>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5237430" y="339595"/>
            <a:ext cx="1717137" cy="584775"/>
          </a:xfrm>
          <a:prstGeom prst="rect">
            <a:avLst/>
          </a:prstGeom>
          <a:noFill/>
        </p:spPr>
        <p:txBody>
          <a:bodyPr wrap="none" rtlCol="0">
            <a:spAutoFit/>
          </a:bodyPr>
          <a:lstStyle/>
          <a:p>
            <a:r>
              <a:rPr lang="nn-NO" sz="3200"/>
              <a:t>Juli 2026</a:t>
            </a:r>
          </a:p>
        </p:txBody>
      </p:sp>
      <p:pic>
        <p:nvPicPr>
          <p:cNvPr id="6" name="Bilde 5">
            <a:extLst>
              <a:ext uri="{FF2B5EF4-FFF2-40B4-BE49-F238E27FC236}">
                <a16:creationId xmlns:a16="http://schemas.microsoft.com/office/drawing/2014/main" id="{48C819B6-EBD9-D3DA-9285-B5F8F835F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549" y="6194622"/>
            <a:ext cx="3803336" cy="323455"/>
          </a:xfrm>
          <a:prstGeom prst="rect">
            <a:avLst/>
          </a:prstGeom>
        </p:spPr>
      </p:pic>
    </p:spTree>
    <p:extLst>
      <p:ext uri="{BB962C8B-B14F-4D97-AF65-F5344CB8AC3E}">
        <p14:creationId xmlns:p14="http://schemas.microsoft.com/office/powerpoint/2010/main" val="1968205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58C13CCE-EFB6-0384-8EA0-634941E633C5}"/>
              </a:ext>
            </a:extLst>
          </p:cNvPr>
          <p:cNvSpPr>
            <a:spLocks noGrp="1"/>
          </p:cNvSpPr>
          <p:nvPr>
            <p:ph type="sldNum" sz="quarter" idx="12"/>
          </p:nvPr>
        </p:nvSpPr>
        <p:spPr/>
        <p:txBody>
          <a:bodyPr/>
          <a:lstStyle/>
          <a:p>
            <a:fld id="{8D16F653-2C9F-4FFA-BA48-E5639A822650}" type="slidenum">
              <a:rPr lang="nn-NO" smtClean="0"/>
              <a:t>26</a:t>
            </a:fld>
            <a:endParaRPr lang="nn-NO"/>
          </a:p>
        </p:txBody>
      </p:sp>
      <p:pic>
        <p:nvPicPr>
          <p:cNvPr id="6" name="Bilde 5">
            <a:extLst>
              <a:ext uri="{FF2B5EF4-FFF2-40B4-BE49-F238E27FC236}">
                <a16:creationId xmlns:a16="http://schemas.microsoft.com/office/drawing/2014/main" id="{34021939-2DB2-9562-7600-9EBECD48609A}"/>
              </a:ext>
            </a:extLst>
          </p:cNvPr>
          <p:cNvPicPr>
            <a:picLocks noChangeAspect="1"/>
          </p:cNvPicPr>
          <p:nvPr/>
        </p:nvPicPr>
        <p:blipFill>
          <a:blip r:embed="rId2"/>
          <a:stretch>
            <a:fillRect/>
          </a:stretch>
        </p:blipFill>
        <p:spPr>
          <a:xfrm>
            <a:off x="0" y="6182721"/>
            <a:ext cx="1616364" cy="712381"/>
          </a:xfrm>
          <a:prstGeom prst="rect">
            <a:avLst/>
          </a:prstGeom>
        </p:spPr>
      </p:pic>
      <p:pic>
        <p:nvPicPr>
          <p:cNvPr id="7" name="Bilde 6">
            <a:extLst>
              <a:ext uri="{FF2B5EF4-FFF2-40B4-BE49-F238E27FC236}">
                <a16:creationId xmlns:a16="http://schemas.microsoft.com/office/drawing/2014/main" id="{33D779D6-C418-7C77-8EA9-BD2FB973D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549" y="6194622"/>
            <a:ext cx="3803336" cy="323455"/>
          </a:xfrm>
          <a:prstGeom prst="rect">
            <a:avLst/>
          </a:prstGeom>
        </p:spPr>
      </p:pic>
      <p:sp>
        <p:nvSpPr>
          <p:cNvPr id="8" name="TekstSylinder 7">
            <a:extLst>
              <a:ext uri="{FF2B5EF4-FFF2-40B4-BE49-F238E27FC236}">
                <a16:creationId xmlns:a16="http://schemas.microsoft.com/office/drawing/2014/main" id="{50574677-BCE6-A3D4-18B8-DD273B474D0F}"/>
              </a:ext>
            </a:extLst>
          </p:cNvPr>
          <p:cNvSpPr txBox="1"/>
          <p:nvPr/>
        </p:nvSpPr>
        <p:spPr>
          <a:xfrm>
            <a:off x="808182" y="626288"/>
            <a:ext cx="3307187" cy="2031325"/>
          </a:xfrm>
          <a:prstGeom prst="rect">
            <a:avLst/>
          </a:prstGeom>
          <a:noFill/>
        </p:spPr>
        <p:txBody>
          <a:bodyPr wrap="none" rtlCol="0">
            <a:spAutoFit/>
          </a:bodyPr>
          <a:lstStyle/>
          <a:p>
            <a:r>
              <a:rPr lang="nb-NO" sz="1400" b="1" dirty="0"/>
              <a:t>FRISKUS</a:t>
            </a:r>
          </a:p>
          <a:p>
            <a:r>
              <a:rPr lang="nb-NO" sz="1400" dirty="0"/>
              <a:t>Barn:</a:t>
            </a:r>
          </a:p>
          <a:p>
            <a:r>
              <a:rPr lang="nb-NO" sz="1400" dirty="0"/>
              <a:t>Anna Sofie, </a:t>
            </a:r>
            <a:r>
              <a:rPr lang="nb-NO" sz="1400" dirty="0" err="1"/>
              <a:t>Mio</a:t>
            </a:r>
            <a:r>
              <a:rPr lang="nb-NO" sz="1400" dirty="0"/>
              <a:t>, Maria, Victoria,</a:t>
            </a:r>
          </a:p>
          <a:p>
            <a:r>
              <a:rPr lang="nb-NO" sz="1400" dirty="0"/>
              <a:t>Nikolai, Jakob, </a:t>
            </a:r>
            <a:r>
              <a:rPr lang="nb-NO" sz="1400" dirty="0" err="1"/>
              <a:t>Vasylyna</a:t>
            </a:r>
            <a:r>
              <a:rPr lang="nb-NO" sz="1400" dirty="0"/>
              <a:t>, Silje Marie,</a:t>
            </a:r>
          </a:p>
          <a:p>
            <a:r>
              <a:rPr lang="nb-NO" sz="1400" dirty="0"/>
              <a:t>Tobias KB, Emilie Kristin, </a:t>
            </a:r>
            <a:r>
              <a:rPr lang="nb-NO" sz="1400" dirty="0" err="1"/>
              <a:t>Efrata</a:t>
            </a:r>
            <a:r>
              <a:rPr lang="nb-NO" sz="1400" dirty="0"/>
              <a:t>, Markas, </a:t>
            </a:r>
          </a:p>
          <a:p>
            <a:r>
              <a:rPr lang="nb-NO" sz="1400" dirty="0"/>
              <a:t>Tobias SL</a:t>
            </a:r>
          </a:p>
          <a:p>
            <a:endParaRPr lang="nb-NO" sz="1400" dirty="0"/>
          </a:p>
          <a:p>
            <a:r>
              <a:rPr lang="nb-NO" sz="1400" dirty="0"/>
              <a:t>Personal: </a:t>
            </a:r>
            <a:br>
              <a:rPr lang="nb-NO" sz="1400" dirty="0"/>
            </a:br>
            <a:r>
              <a:rPr lang="nb-NO" sz="1400" dirty="0"/>
              <a:t>Ingrid (pedagog), Karen, Karoline A </a:t>
            </a:r>
          </a:p>
        </p:txBody>
      </p:sp>
      <p:sp>
        <p:nvSpPr>
          <p:cNvPr id="11" name="TekstSylinder 10">
            <a:extLst>
              <a:ext uri="{FF2B5EF4-FFF2-40B4-BE49-F238E27FC236}">
                <a16:creationId xmlns:a16="http://schemas.microsoft.com/office/drawing/2014/main" id="{CA8E075E-504A-8841-AE9F-28772BDCE3C9}"/>
              </a:ext>
            </a:extLst>
          </p:cNvPr>
          <p:cNvSpPr txBox="1"/>
          <p:nvPr/>
        </p:nvSpPr>
        <p:spPr>
          <a:xfrm>
            <a:off x="4227872" y="641676"/>
            <a:ext cx="4110934" cy="2246769"/>
          </a:xfrm>
          <a:prstGeom prst="rect">
            <a:avLst/>
          </a:prstGeom>
          <a:noFill/>
        </p:spPr>
        <p:txBody>
          <a:bodyPr wrap="none" rtlCol="0">
            <a:spAutoFit/>
          </a:bodyPr>
          <a:lstStyle/>
          <a:p>
            <a:r>
              <a:rPr lang="nb-NO" sz="1400" b="1" dirty="0"/>
              <a:t>BLÅKLOKKA</a:t>
            </a:r>
          </a:p>
          <a:p>
            <a:r>
              <a:rPr lang="nb-NO" sz="1400" dirty="0"/>
              <a:t>Barn:</a:t>
            </a:r>
          </a:p>
          <a:p>
            <a:r>
              <a:rPr lang="nb-NO" sz="1400" dirty="0"/>
              <a:t>Louis, </a:t>
            </a:r>
            <a:r>
              <a:rPr lang="nb-NO" sz="1400" dirty="0" err="1"/>
              <a:t>Oday</a:t>
            </a:r>
            <a:r>
              <a:rPr lang="nb-NO" sz="1400" dirty="0"/>
              <a:t>, Johannes, Johanne, Kasper C,</a:t>
            </a:r>
          </a:p>
          <a:p>
            <a:r>
              <a:rPr lang="nb-NO" sz="1400" dirty="0" err="1"/>
              <a:t>Alric</a:t>
            </a:r>
            <a:r>
              <a:rPr lang="nb-NO" sz="1400" dirty="0"/>
              <a:t>, Felix, Hennie Lea, Jonas, </a:t>
            </a:r>
            <a:r>
              <a:rPr lang="nb-NO" sz="1400" dirty="0" err="1"/>
              <a:t>Yamen</a:t>
            </a:r>
            <a:r>
              <a:rPr lang="nb-NO" sz="1400" dirty="0"/>
              <a:t>, Sander,</a:t>
            </a:r>
          </a:p>
          <a:p>
            <a:r>
              <a:rPr lang="nb-NO" sz="1400" dirty="0"/>
              <a:t>Noah Evander, </a:t>
            </a:r>
            <a:r>
              <a:rPr lang="nb-NO" sz="1400" dirty="0" err="1"/>
              <a:t>Ihor</a:t>
            </a:r>
            <a:r>
              <a:rPr lang="nb-NO" sz="1400" dirty="0"/>
              <a:t>, Gabriel, Veslemøy, Filippa,</a:t>
            </a:r>
          </a:p>
          <a:p>
            <a:r>
              <a:rPr lang="nb-NO" sz="1400" dirty="0" err="1"/>
              <a:t>Soliana</a:t>
            </a:r>
            <a:r>
              <a:rPr lang="nb-NO" sz="1400" dirty="0"/>
              <a:t>, Kasper JH, Marie, </a:t>
            </a:r>
          </a:p>
          <a:p>
            <a:endParaRPr lang="nb-NO" sz="1400" dirty="0"/>
          </a:p>
          <a:p>
            <a:r>
              <a:rPr lang="nb-NO" sz="1400" dirty="0"/>
              <a:t>Personal:</a:t>
            </a:r>
            <a:br>
              <a:rPr lang="nb-NO" sz="1400" dirty="0"/>
            </a:br>
            <a:r>
              <a:rPr lang="nb-NO" sz="1400" dirty="0"/>
              <a:t>Vibecke (pedagog), Birgitte (pedagog), Anne Beate, </a:t>
            </a:r>
          </a:p>
          <a:p>
            <a:r>
              <a:rPr lang="nb-NO" sz="1400" dirty="0"/>
              <a:t>Kristin U, Karoline A, Yupa</a:t>
            </a:r>
          </a:p>
        </p:txBody>
      </p:sp>
      <p:sp>
        <p:nvSpPr>
          <p:cNvPr id="12" name="TekstSylinder 11">
            <a:extLst>
              <a:ext uri="{FF2B5EF4-FFF2-40B4-BE49-F238E27FC236}">
                <a16:creationId xmlns:a16="http://schemas.microsoft.com/office/drawing/2014/main" id="{6E7388E3-034C-DFDF-3C67-E1D90EE74F8F}"/>
              </a:ext>
            </a:extLst>
          </p:cNvPr>
          <p:cNvSpPr txBox="1"/>
          <p:nvPr/>
        </p:nvSpPr>
        <p:spPr>
          <a:xfrm>
            <a:off x="8437971" y="641676"/>
            <a:ext cx="3429563" cy="2308324"/>
          </a:xfrm>
          <a:prstGeom prst="rect">
            <a:avLst/>
          </a:prstGeom>
          <a:noFill/>
        </p:spPr>
        <p:txBody>
          <a:bodyPr wrap="square" rtlCol="0">
            <a:spAutoFit/>
          </a:bodyPr>
          <a:lstStyle/>
          <a:p>
            <a:r>
              <a:rPr lang="nb-NO" sz="1400" b="1" dirty="0"/>
              <a:t>TUSENFRYD</a:t>
            </a:r>
          </a:p>
          <a:p>
            <a:r>
              <a:rPr lang="nb-NO" sz="1400" dirty="0"/>
              <a:t>Barn:</a:t>
            </a:r>
            <a:br>
              <a:rPr lang="nb-NO" sz="1400" dirty="0"/>
            </a:br>
            <a:r>
              <a:rPr lang="nb-NO" sz="1400" dirty="0" err="1"/>
              <a:t>Olise</a:t>
            </a:r>
            <a:r>
              <a:rPr lang="nb-NO" sz="1400" dirty="0"/>
              <a:t>, Amalie, Linnea, Lua, Mathea, Adrian, Liam, Ward, Lana Louise, Hjalmar,</a:t>
            </a:r>
          </a:p>
          <a:p>
            <a:r>
              <a:rPr lang="nb-NO" sz="1400" dirty="0"/>
              <a:t>Emilia, </a:t>
            </a:r>
            <a:r>
              <a:rPr lang="nb-NO" sz="1400" dirty="0" err="1"/>
              <a:t>Betelihem</a:t>
            </a:r>
            <a:endParaRPr lang="nb-NO" sz="1400" dirty="0"/>
          </a:p>
          <a:p>
            <a:endParaRPr lang="nb-NO" sz="1400" dirty="0"/>
          </a:p>
          <a:p>
            <a:r>
              <a:rPr lang="nb-NO" sz="1400" dirty="0"/>
              <a:t>Personal:</a:t>
            </a:r>
            <a:br>
              <a:rPr lang="nb-NO" sz="1400" dirty="0"/>
            </a:br>
            <a:r>
              <a:rPr lang="nb-NO" sz="1400" dirty="0"/>
              <a:t>Anita (pedagog), Helga (pedagog), Kristin E, Carolina</a:t>
            </a:r>
          </a:p>
          <a:p>
            <a:endParaRPr lang="nb-NO" dirty="0"/>
          </a:p>
        </p:txBody>
      </p:sp>
      <p:sp>
        <p:nvSpPr>
          <p:cNvPr id="13" name="TekstSylinder 12">
            <a:extLst>
              <a:ext uri="{FF2B5EF4-FFF2-40B4-BE49-F238E27FC236}">
                <a16:creationId xmlns:a16="http://schemas.microsoft.com/office/drawing/2014/main" id="{D5ABB505-010A-2F9D-2C9E-E35B354FA2D4}"/>
              </a:ext>
            </a:extLst>
          </p:cNvPr>
          <p:cNvSpPr txBox="1"/>
          <p:nvPr/>
        </p:nvSpPr>
        <p:spPr>
          <a:xfrm>
            <a:off x="4227872" y="3297825"/>
            <a:ext cx="3196260" cy="2092881"/>
          </a:xfrm>
          <a:prstGeom prst="rect">
            <a:avLst/>
          </a:prstGeom>
          <a:noFill/>
        </p:spPr>
        <p:txBody>
          <a:bodyPr wrap="none" rtlCol="0">
            <a:spAutoFit/>
          </a:bodyPr>
          <a:lstStyle/>
          <a:p>
            <a:r>
              <a:rPr lang="nb-NO" sz="1400" b="1" dirty="0"/>
              <a:t>TIRILTUNGA</a:t>
            </a:r>
          </a:p>
          <a:p>
            <a:r>
              <a:rPr lang="nb-NO" sz="1400" dirty="0"/>
              <a:t>Barn:</a:t>
            </a:r>
          </a:p>
          <a:p>
            <a:r>
              <a:rPr lang="nb-NO" sz="1400" dirty="0"/>
              <a:t>Matheo, Nova Ragni, Rebekka Victoria,</a:t>
            </a:r>
          </a:p>
          <a:p>
            <a:r>
              <a:rPr lang="nb-NO" sz="1400" dirty="0"/>
              <a:t>Marlene, Severin, Are, </a:t>
            </a:r>
            <a:r>
              <a:rPr lang="nb-NO" sz="1400" dirty="0" err="1"/>
              <a:t>Layla</a:t>
            </a:r>
            <a:r>
              <a:rPr lang="nb-NO" sz="1400" dirty="0"/>
              <a:t>, Amin, </a:t>
            </a:r>
          </a:p>
          <a:p>
            <a:r>
              <a:rPr lang="nb-NO" sz="1400" dirty="0"/>
              <a:t>Lisa, </a:t>
            </a:r>
            <a:r>
              <a:rPr lang="nb-NO" sz="1400" dirty="0" err="1"/>
              <a:t>Aria</a:t>
            </a:r>
            <a:endParaRPr lang="nb-NO" sz="1400" dirty="0"/>
          </a:p>
          <a:p>
            <a:endParaRPr lang="nb-NO" sz="1400" dirty="0"/>
          </a:p>
          <a:p>
            <a:r>
              <a:rPr lang="nb-NO" sz="1400" dirty="0"/>
              <a:t>Personal:</a:t>
            </a:r>
            <a:br>
              <a:rPr lang="nb-NO" sz="1400" dirty="0"/>
            </a:br>
            <a:r>
              <a:rPr lang="nb-NO" sz="1400" dirty="0"/>
              <a:t>Monica (pedagog), Lorna, Iris, Wanlapa</a:t>
            </a:r>
          </a:p>
          <a:p>
            <a:endParaRPr lang="nb-NO" dirty="0"/>
          </a:p>
        </p:txBody>
      </p:sp>
      <p:sp>
        <p:nvSpPr>
          <p:cNvPr id="14" name="TekstSylinder 13">
            <a:extLst>
              <a:ext uri="{FF2B5EF4-FFF2-40B4-BE49-F238E27FC236}">
                <a16:creationId xmlns:a16="http://schemas.microsoft.com/office/drawing/2014/main" id="{856E4EE6-9A5A-FF0A-6D6A-F71825F0B6C0}"/>
              </a:ext>
            </a:extLst>
          </p:cNvPr>
          <p:cNvSpPr txBox="1"/>
          <p:nvPr/>
        </p:nvSpPr>
        <p:spPr>
          <a:xfrm>
            <a:off x="808182" y="3340460"/>
            <a:ext cx="3359894" cy="1815882"/>
          </a:xfrm>
          <a:prstGeom prst="rect">
            <a:avLst/>
          </a:prstGeom>
          <a:noFill/>
        </p:spPr>
        <p:txBody>
          <a:bodyPr wrap="none" rtlCol="0">
            <a:spAutoFit/>
          </a:bodyPr>
          <a:lstStyle/>
          <a:p>
            <a:r>
              <a:rPr lang="nb-NO" sz="1400" b="1" dirty="0"/>
              <a:t>MARISKO</a:t>
            </a:r>
          </a:p>
          <a:p>
            <a:r>
              <a:rPr lang="nb-NO" sz="1400" dirty="0"/>
              <a:t>Barn: </a:t>
            </a:r>
            <a:br>
              <a:rPr lang="nb-NO" sz="1400" dirty="0"/>
            </a:br>
            <a:r>
              <a:rPr lang="nb-NO" sz="1400" dirty="0"/>
              <a:t>Josefine-</a:t>
            </a:r>
            <a:r>
              <a:rPr lang="nb-NO" sz="1400" dirty="0" err="1"/>
              <a:t>Aline</a:t>
            </a:r>
            <a:r>
              <a:rPr lang="nb-NO" sz="1400" dirty="0"/>
              <a:t>, Amanda, Alexander, </a:t>
            </a:r>
            <a:br>
              <a:rPr lang="nb-NO" sz="1400" dirty="0"/>
            </a:br>
            <a:r>
              <a:rPr lang="nb-NO" sz="1400" dirty="0" err="1"/>
              <a:t>Aurelia</a:t>
            </a:r>
            <a:r>
              <a:rPr lang="nb-NO" sz="1400" dirty="0"/>
              <a:t> Mia, Odin S, Odin Michael, </a:t>
            </a:r>
            <a:r>
              <a:rPr lang="nb-NO" sz="1400" dirty="0" err="1"/>
              <a:t>Naod</a:t>
            </a:r>
            <a:r>
              <a:rPr lang="nb-NO" sz="1400" dirty="0"/>
              <a:t>, </a:t>
            </a:r>
          </a:p>
          <a:p>
            <a:r>
              <a:rPr lang="nb-NO" sz="1400" dirty="0"/>
              <a:t>Magnus Leon</a:t>
            </a:r>
          </a:p>
          <a:p>
            <a:br>
              <a:rPr lang="nb-NO" sz="1400" dirty="0"/>
            </a:br>
            <a:r>
              <a:rPr lang="nb-NO" sz="1400" dirty="0"/>
              <a:t>Personal: </a:t>
            </a:r>
          </a:p>
          <a:p>
            <a:r>
              <a:rPr lang="nb-NO" sz="1400" dirty="0"/>
              <a:t>Kathinka (pedagog på </a:t>
            </a:r>
            <a:r>
              <a:rPr lang="nb-NO" sz="1400" dirty="0" err="1"/>
              <a:t>disp</a:t>
            </a:r>
            <a:r>
              <a:rPr lang="nb-NO" sz="1400" dirty="0"/>
              <a:t>), Heidi, Liz</a:t>
            </a:r>
          </a:p>
        </p:txBody>
      </p:sp>
      <p:sp>
        <p:nvSpPr>
          <p:cNvPr id="15" name="TekstSylinder 14">
            <a:extLst>
              <a:ext uri="{FF2B5EF4-FFF2-40B4-BE49-F238E27FC236}">
                <a16:creationId xmlns:a16="http://schemas.microsoft.com/office/drawing/2014/main" id="{9D295C88-7E3B-7164-7616-4F47509FA747}"/>
              </a:ext>
            </a:extLst>
          </p:cNvPr>
          <p:cNvSpPr txBox="1"/>
          <p:nvPr/>
        </p:nvSpPr>
        <p:spPr>
          <a:xfrm>
            <a:off x="8610606" y="3297825"/>
            <a:ext cx="3074368" cy="1661993"/>
          </a:xfrm>
          <a:prstGeom prst="rect">
            <a:avLst/>
          </a:prstGeom>
          <a:noFill/>
        </p:spPr>
        <p:txBody>
          <a:bodyPr wrap="none" rtlCol="0">
            <a:spAutoFit/>
          </a:bodyPr>
          <a:lstStyle/>
          <a:p>
            <a:r>
              <a:rPr lang="nb-NO" sz="1400" b="1" dirty="0"/>
              <a:t>SKOGSTJERNA</a:t>
            </a:r>
          </a:p>
          <a:p>
            <a:r>
              <a:rPr lang="nb-NO" sz="1400" dirty="0"/>
              <a:t>Barn:</a:t>
            </a:r>
          </a:p>
          <a:p>
            <a:r>
              <a:rPr lang="nb-NO" sz="1400" dirty="0"/>
              <a:t>Peder Louie, </a:t>
            </a:r>
            <a:r>
              <a:rPr lang="nb-NO" sz="1400" dirty="0" err="1"/>
              <a:t>Ulric</a:t>
            </a:r>
            <a:r>
              <a:rPr lang="nb-NO" sz="1400" dirty="0"/>
              <a:t> Andrè, Storm-Elias,</a:t>
            </a:r>
          </a:p>
          <a:p>
            <a:r>
              <a:rPr lang="nb-NO" sz="1400" dirty="0" err="1"/>
              <a:t>Melania</a:t>
            </a:r>
            <a:r>
              <a:rPr lang="nb-NO" sz="1400" dirty="0"/>
              <a:t> Maria, Håkon, Elim, Naomi</a:t>
            </a:r>
          </a:p>
          <a:p>
            <a:r>
              <a:rPr lang="nb-NO" sz="1400" dirty="0"/>
              <a:t>Personal:</a:t>
            </a:r>
          </a:p>
          <a:p>
            <a:r>
              <a:rPr lang="nb-NO" sz="1400" dirty="0"/>
              <a:t>Karoline (pedagog), Ewa, Louise</a:t>
            </a:r>
          </a:p>
          <a:p>
            <a:endParaRPr lang="nb-NO" dirty="0"/>
          </a:p>
        </p:txBody>
      </p:sp>
      <p:sp>
        <p:nvSpPr>
          <p:cNvPr id="16" name="TekstSylinder 15">
            <a:extLst>
              <a:ext uri="{FF2B5EF4-FFF2-40B4-BE49-F238E27FC236}">
                <a16:creationId xmlns:a16="http://schemas.microsoft.com/office/drawing/2014/main" id="{DDB6E4F2-4734-20DC-45F4-3B74177A5418}"/>
              </a:ext>
            </a:extLst>
          </p:cNvPr>
          <p:cNvSpPr txBox="1"/>
          <p:nvPr/>
        </p:nvSpPr>
        <p:spPr>
          <a:xfrm>
            <a:off x="1803712" y="5390706"/>
            <a:ext cx="1262653" cy="954107"/>
          </a:xfrm>
          <a:prstGeom prst="rect">
            <a:avLst/>
          </a:prstGeom>
          <a:noFill/>
        </p:spPr>
        <p:txBody>
          <a:bodyPr wrap="none" rtlCol="0">
            <a:spAutoFit/>
          </a:bodyPr>
          <a:lstStyle/>
          <a:p>
            <a:r>
              <a:rPr lang="nb-NO" sz="1400" b="1" dirty="0"/>
              <a:t>KJØKKEN</a:t>
            </a:r>
          </a:p>
          <a:p>
            <a:endParaRPr lang="nb-NO" sz="1400" dirty="0"/>
          </a:p>
          <a:p>
            <a:r>
              <a:rPr lang="nb-NO" sz="1400" dirty="0"/>
              <a:t>Grethe 60 %</a:t>
            </a:r>
          </a:p>
          <a:p>
            <a:r>
              <a:rPr lang="nb-NO" sz="1400" dirty="0"/>
              <a:t>Carolina 40 %</a:t>
            </a:r>
          </a:p>
        </p:txBody>
      </p:sp>
      <p:sp>
        <p:nvSpPr>
          <p:cNvPr id="17" name="TekstSylinder 16">
            <a:extLst>
              <a:ext uri="{FF2B5EF4-FFF2-40B4-BE49-F238E27FC236}">
                <a16:creationId xmlns:a16="http://schemas.microsoft.com/office/drawing/2014/main" id="{D07E36DE-3CA2-E164-1C9F-054C92041F20}"/>
              </a:ext>
            </a:extLst>
          </p:cNvPr>
          <p:cNvSpPr txBox="1"/>
          <p:nvPr/>
        </p:nvSpPr>
        <p:spPr>
          <a:xfrm>
            <a:off x="8338806" y="5228614"/>
            <a:ext cx="2756396" cy="954107"/>
          </a:xfrm>
          <a:prstGeom prst="rect">
            <a:avLst/>
          </a:prstGeom>
          <a:noFill/>
        </p:spPr>
        <p:txBody>
          <a:bodyPr wrap="none" rtlCol="0">
            <a:spAutoFit/>
          </a:bodyPr>
          <a:lstStyle/>
          <a:p>
            <a:r>
              <a:rPr lang="nb-NO" sz="1400" b="1" dirty="0"/>
              <a:t>ADMINISTRASJON</a:t>
            </a:r>
          </a:p>
          <a:p>
            <a:endParaRPr lang="nb-NO" sz="1400" dirty="0"/>
          </a:p>
          <a:p>
            <a:r>
              <a:rPr lang="nb-NO" sz="1400" dirty="0"/>
              <a:t>Ragnfrid – konstituert </a:t>
            </a:r>
            <a:r>
              <a:rPr lang="nb-NO" sz="1400" dirty="0" err="1"/>
              <a:t>dagleg</a:t>
            </a:r>
            <a:r>
              <a:rPr lang="nb-NO" sz="1400" dirty="0"/>
              <a:t> </a:t>
            </a:r>
            <a:r>
              <a:rPr lang="nb-NO" sz="1400" dirty="0" err="1"/>
              <a:t>leiar</a:t>
            </a:r>
            <a:endParaRPr lang="nb-NO" sz="1400" dirty="0"/>
          </a:p>
          <a:p>
            <a:r>
              <a:rPr lang="nb-NO" sz="1400" dirty="0"/>
              <a:t>Kathinka – </a:t>
            </a:r>
            <a:r>
              <a:rPr lang="nb-NO" sz="1400" dirty="0" err="1"/>
              <a:t>styrarassistent</a:t>
            </a:r>
            <a:r>
              <a:rPr lang="nb-NO" sz="1400" dirty="0"/>
              <a:t> 20 %</a:t>
            </a:r>
          </a:p>
        </p:txBody>
      </p:sp>
    </p:spTree>
    <p:extLst>
      <p:ext uri="{BB962C8B-B14F-4D97-AF65-F5344CB8AC3E}">
        <p14:creationId xmlns:p14="http://schemas.microsoft.com/office/powerpoint/2010/main" val="3319386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3</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3130193437"/>
              </p:ext>
            </p:extLst>
          </p:nvPr>
        </p:nvGraphicFramePr>
        <p:xfrm>
          <a:off x="738909" y="1047115"/>
          <a:ext cx="10955048" cy="457708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71373">
                  <a:extLst>
                    <a:ext uri="{9D8B030D-6E8A-4147-A177-3AD203B41FA5}">
                      <a16:colId xmlns:a16="http://schemas.microsoft.com/office/drawing/2014/main" val="1322537276"/>
                    </a:ext>
                  </a:extLst>
                </a:gridCol>
                <a:gridCol w="1367389">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31</a:t>
                      </a:r>
                    </a:p>
                    <a:p>
                      <a:pPr algn="ctr"/>
                      <a:r>
                        <a:rPr lang="nn-NO" sz="1200" b="1"/>
                        <a:t>Ferieavvikling i barnehagen</a:t>
                      </a:r>
                    </a:p>
                  </a:txBody>
                  <a:tcPr/>
                </a:tc>
                <a:tc>
                  <a:txBody>
                    <a:bodyPr/>
                    <a:lstStyle/>
                    <a:p>
                      <a:pPr algn="r"/>
                      <a:endParaRPr lang="nn-NO"/>
                    </a:p>
                    <a:p>
                      <a:pPr algn="r"/>
                      <a:endParaRPr lang="nn-NO"/>
                    </a:p>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sz="1200"/>
                    </a:p>
                  </a:txBody>
                  <a:tcPr/>
                </a:tc>
                <a:tc>
                  <a:txBody>
                    <a:bodyPr/>
                    <a:lstStyle/>
                    <a:p>
                      <a:pPr algn="r"/>
                      <a:r>
                        <a:rPr lang="nn-NO"/>
                        <a:t>1</a:t>
                      </a:r>
                    </a:p>
                    <a:p>
                      <a:pPr marL="0" marR="0" lvl="0" indent="0" algn="r" defTabSz="914400" rtl="0" eaLnBrk="1" fontAlgn="auto" latinLnBrk="0" hangingPunct="1">
                        <a:lnSpc>
                          <a:spcPct val="100000"/>
                        </a:lnSpc>
                        <a:spcBef>
                          <a:spcPts val="0"/>
                        </a:spcBef>
                        <a:spcAft>
                          <a:spcPts val="0"/>
                        </a:spcAft>
                        <a:buClrTx/>
                        <a:buSzTx/>
                        <a:buFontTx/>
                        <a:buNone/>
                        <a:tabLst/>
                        <a:defRPr/>
                      </a:pPr>
                      <a:r>
                        <a:rPr lang="nn-NO" sz="1200"/>
                        <a:t>Første dag i nytt barnehageår</a:t>
                      </a:r>
                    </a:p>
                    <a:p>
                      <a:pPr algn="r"/>
                      <a:endParaRPr lang="nn-NO"/>
                    </a:p>
                  </a:txBody>
                  <a:tcPr/>
                </a:tc>
                <a:tc>
                  <a:txBody>
                    <a:bodyPr/>
                    <a:lstStyle/>
                    <a:p>
                      <a:pPr algn="r"/>
                      <a:r>
                        <a:rPr lang="nn-NO"/>
                        <a:t>2</a:t>
                      </a:r>
                    </a:p>
                  </a:txBody>
                  <a:tcPr/>
                </a:tc>
                <a:tc>
                  <a:txBody>
                    <a:bodyPr/>
                    <a:lstStyle/>
                    <a:p>
                      <a:pPr algn="r"/>
                      <a:r>
                        <a:rPr lang="nn-NO">
                          <a:solidFill>
                            <a:srgbClr val="FF0000"/>
                          </a:solidFill>
                        </a:rPr>
                        <a:t>3</a:t>
                      </a:r>
                    </a:p>
                  </a:txBody>
                  <a:tcPr/>
                </a:tc>
                <a:extLst>
                  <a:ext uri="{0D108BD9-81ED-4DB2-BD59-A6C34878D82A}">
                    <a16:rowId xmlns:a16="http://schemas.microsoft.com/office/drawing/2014/main" val="1597852842"/>
                  </a:ext>
                </a:extLst>
              </a:tr>
              <a:tr h="370840">
                <a:tc>
                  <a:txBody>
                    <a:bodyPr/>
                    <a:lstStyle/>
                    <a:p>
                      <a:pPr algn="ctr"/>
                      <a:r>
                        <a:rPr lang="nn-NO" sz="2400" b="1"/>
                        <a:t>32</a:t>
                      </a:r>
                    </a:p>
                    <a:p>
                      <a:pPr algn="ctr"/>
                      <a:r>
                        <a:rPr lang="nn-NO" sz="1200" b="1"/>
                        <a:t>Ferieavvikling i barnehagen</a:t>
                      </a:r>
                      <a:endParaRPr lang="nn-NO" sz="1100" b="1"/>
                    </a:p>
                  </a:txBody>
                  <a:tcPr/>
                </a:tc>
                <a:tc>
                  <a:txBody>
                    <a:bodyPr/>
                    <a:lstStyle/>
                    <a:p>
                      <a:pPr algn="r"/>
                      <a:r>
                        <a:rPr lang="nn-NO"/>
                        <a:t>4</a:t>
                      </a:r>
                    </a:p>
                    <a:p>
                      <a:pPr algn="r"/>
                      <a:endParaRPr lang="nn-NO"/>
                    </a:p>
                  </a:txBody>
                  <a:tcPr/>
                </a:tc>
                <a:tc>
                  <a:txBody>
                    <a:bodyPr/>
                    <a:lstStyle/>
                    <a:p>
                      <a:pPr algn="r"/>
                      <a:r>
                        <a:rPr lang="nn-NO"/>
                        <a:t>5</a:t>
                      </a:r>
                    </a:p>
                  </a:txBody>
                  <a:tcPr/>
                </a:tc>
                <a:tc>
                  <a:txBody>
                    <a:bodyPr/>
                    <a:lstStyle/>
                    <a:p>
                      <a:pPr algn="r"/>
                      <a:r>
                        <a:rPr lang="nn-NO"/>
                        <a:t>6</a:t>
                      </a:r>
                    </a:p>
                  </a:txBody>
                  <a:tcPr/>
                </a:tc>
                <a:tc>
                  <a:txBody>
                    <a:bodyPr/>
                    <a:lstStyle/>
                    <a:p>
                      <a:pPr algn="r"/>
                      <a:r>
                        <a:rPr lang="nn-NO"/>
                        <a:t>7</a:t>
                      </a:r>
                    </a:p>
                    <a:p>
                      <a:pPr algn="r"/>
                      <a:endParaRPr lang="nn-NO"/>
                    </a:p>
                  </a:txBody>
                  <a:tcPr/>
                </a:tc>
                <a:tc>
                  <a:txBody>
                    <a:bodyPr/>
                    <a:lstStyle/>
                    <a:p>
                      <a:pPr algn="r"/>
                      <a:r>
                        <a:rPr lang="nn-NO"/>
                        <a:t>8</a:t>
                      </a:r>
                    </a:p>
                  </a:txBody>
                  <a:tcPr/>
                </a:tc>
                <a:tc>
                  <a:txBody>
                    <a:bodyPr/>
                    <a:lstStyle/>
                    <a:p>
                      <a:pPr algn="r"/>
                      <a:r>
                        <a:rPr lang="nn-NO"/>
                        <a:t>9</a:t>
                      </a:r>
                    </a:p>
                  </a:txBody>
                  <a:tcPr/>
                </a:tc>
                <a:tc>
                  <a:txBody>
                    <a:bodyPr/>
                    <a:lstStyle/>
                    <a:p>
                      <a:pPr algn="r"/>
                      <a:r>
                        <a:rPr lang="nn-NO">
                          <a:solidFill>
                            <a:srgbClr val="FF0000"/>
                          </a:solidFill>
                        </a:rPr>
                        <a:t>10</a:t>
                      </a:r>
                    </a:p>
                  </a:txBody>
                  <a:tcPr/>
                </a:tc>
                <a:extLst>
                  <a:ext uri="{0D108BD9-81ED-4DB2-BD59-A6C34878D82A}">
                    <a16:rowId xmlns:a16="http://schemas.microsoft.com/office/drawing/2014/main" val="1309529640"/>
                  </a:ext>
                </a:extLst>
              </a:tr>
              <a:tr h="370840">
                <a:tc>
                  <a:txBody>
                    <a:bodyPr/>
                    <a:lstStyle/>
                    <a:p>
                      <a:pPr algn="ctr"/>
                      <a:r>
                        <a:rPr lang="nn-NO" sz="2400" b="1"/>
                        <a:t>33</a:t>
                      </a:r>
                    </a:p>
                  </a:txBody>
                  <a:tcPr/>
                </a:tc>
                <a:tc>
                  <a:txBody>
                    <a:bodyPr/>
                    <a:lstStyle/>
                    <a:p>
                      <a:pPr algn="r"/>
                      <a:r>
                        <a:rPr lang="nn-NO"/>
                        <a:t>11</a:t>
                      </a:r>
                    </a:p>
                    <a:p>
                      <a:pPr algn="r"/>
                      <a:endParaRPr lang="nn-NO"/>
                    </a:p>
                  </a:txBody>
                  <a:tcPr/>
                </a:tc>
                <a:tc>
                  <a:txBody>
                    <a:bodyPr/>
                    <a:lstStyle/>
                    <a:p>
                      <a:pPr algn="r"/>
                      <a:r>
                        <a:rPr lang="nn-NO"/>
                        <a:t>12</a:t>
                      </a:r>
                    </a:p>
                  </a:txBody>
                  <a:tcPr/>
                </a:tc>
                <a:tc>
                  <a:txBody>
                    <a:bodyPr/>
                    <a:lstStyle/>
                    <a:p>
                      <a:pPr algn="r"/>
                      <a:r>
                        <a:rPr lang="nn-NO"/>
                        <a:t>13</a:t>
                      </a:r>
                    </a:p>
                  </a:txBody>
                  <a:tcPr/>
                </a:tc>
                <a:tc>
                  <a:txBody>
                    <a:bodyPr/>
                    <a:lstStyle/>
                    <a:p>
                      <a:pPr algn="r"/>
                      <a:r>
                        <a:rPr lang="nn-NO"/>
                        <a:t>14</a:t>
                      </a:r>
                      <a:endParaRPr lang="nn-NO" sz="1200">
                        <a:solidFill>
                          <a:srgbClr val="FF0000"/>
                        </a:solidFill>
                      </a:endParaRPr>
                    </a:p>
                  </a:txBody>
                  <a:tcPr/>
                </a:tc>
                <a:tc>
                  <a:txBody>
                    <a:bodyPr/>
                    <a:lstStyle/>
                    <a:p>
                      <a:pPr algn="r"/>
                      <a:r>
                        <a:rPr lang="nn-NO"/>
                        <a:t>15</a:t>
                      </a:r>
                    </a:p>
                    <a:p>
                      <a:pPr algn="r"/>
                      <a:r>
                        <a:rPr lang="nn-NO" sz="1200">
                          <a:solidFill>
                            <a:srgbClr val="FF0000"/>
                          </a:solidFill>
                        </a:rPr>
                        <a:t>Kommunal kursdag – barnehagen er stengd</a:t>
                      </a:r>
                      <a:endParaRPr lang="nn-NO" sz="1200"/>
                    </a:p>
                  </a:txBody>
                  <a:tcPr/>
                </a:tc>
                <a:tc>
                  <a:txBody>
                    <a:bodyPr/>
                    <a:lstStyle/>
                    <a:p>
                      <a:pPr algn="r"/>
                      <a:r>
                        <a:rPr lang="nn-NO"/>
                        <a:t>16</a:t>
                      </a:r>
                    </a:p>
                  </a:txBody>
                  <a:tcPr/>
                </a:tc>
                <a:tc>
                  <a:txBody>
                    <a:bodyPr/>
                    <a:lstStyle/>
                    <a:p>
                      <a:pPr algn="r"/>
                      <a:r>
                        <a:rPr lang="nn-NO">
                          <a:solidFill>
                            <a:srgbClr val="FF0000"/>
                          </a:solidFill>
                        </a:rPr>
                        <a:t>17</a:t>
                      </a:r>
                    </a:p>
                  </a:txBody>
                  <a:tcPr/>
                </a:tc>
                <a:extLst>
                  <a:ext uri="{0D108BD9-81ED-4DB2-BD59-A6C34878D82A}">
                    <a16:rowId xmlns:a16="http://schemas.microsoft.com/office/drawing/2014/main" val="4080204416"/>
                  </a:ext>
                </a:extLst>
              </a:tr>
              <a:tr h="370840">
                <a:tc>
                  <a:txBody>
                    <a:bodyPr/>
                    <a:lstStyle/>
                    <a:p>
                      <a:pPr algn="ctr"/>
                      <a:r>
                        <a:rPr lang="nn-NO" sz="2400" b="1"/>
                        <a:t>34</a:t>
                      </a:r>
                    </a:p>
                  </a:txBody>
                  <a:tcPr/>
                </a:tc>
                <a:tc>
                  <a:txBody>
                    <a:bodyPr/>
                    <a:lstStyle/>
                    <a:p>
                      <a:pPr algn="r"/>
                      <a:r>
                        <a:rPr lang="nn-NO"/>
                        <a:t>18</a:t>
                      </a:r>
                    </a:p>
                    <a:p>
                      <a:pPr algn="r"/>
                      <a:endParaRPr lang="nn-NO"/>
                    </a:p>
                  </a:txBody>
                  <a:tcPr/>
                </a:tc>
                <a:tc>
                  <a:txBody>
                    <a:bodyPr/>
                    <a:lstStyle/>
                    <a:p>
                      <a:pPr algn="r"/>
                      <a:r>
                        <a:rPr lang="nn-NO"/>
                        <a:t>19</a:t>
                      </a:r>
                    </a:p>
                  </a:txBody>
                  <a:tcPr/>
                </a:tc>
                <a:tc>
                  <a:txBody>
                    <a:bodyPr/>
                    <a:lstStyle/>
                    <a:p>
                      <a:pPr algn="r"/>
                      <a:r>
                        <a:rPr lang="nn-NO"/>
                        <a:t>20</a:t>
                      </a:r>
                    </a:p>
                  </a:txBody>
                  <a:tcPr/>
                </a:tc>
                <a:tc>
                  <a:txBody>
                    <a:bodyPr/>
                    <a:lstStyle/>
                    <a:p>
                      <a:pPr algn="r"/>
                      <a:r>
                        <a:rPr lang="nn-NO"/>
                        <a:t>21</a:t>
                      </a:r>
                    </a:p>
                  </a:txBody>
                  <a:tcPr/>
                </a:tc>
                <a:tc>
                  <a:txBody>
                    <a:bodyPr/>
                    <a:lstStyle/>
                    <a:p>
                      <a:pPr algn="r"/>
                      <a:r>
                        <a:rPr lang="nn-NO"/>
                        <a:t>22</a:t>
                      </a:r>
                    </a:p>
                  </a:txBody>
                  <a:tcPr/>
                </a:tc>
                <a:tc>
                  <a:txBody>
                    <a:bodyPr/>
                    <a:lstStyle/>
                    <a:p>
                      <a:pPr algn="r"/>
                      <a:r>
                        <a:rPr lang="nn-NO"/>
                        <a:t>23</a:t>
                      </a:r>
                    </a:p>
                  </a:txBody>
                  <a:tcPr/>
                </a:tc>
                <a:tc>
                  <a:txBody>
                    <a:bodyPr/>
                    <a:lstStyle/>
                    <a:p>
                      <a:pPr algn="r"/>
                      <a:r>
                        <a:rPr lang="nn-NO">
                          <a:solidFill>
                            <a:srgbClr val="FF0000"/>
                          </a:solidFill>
                        </a:rPr>
                        <a:t>24</a:t>
                      </a:r>
                    </a:p>
                  </a:txBody>
                  <a:tcPr/>
                </a:tc>
                <a:extLst>
                  <a:ext uri="{0D108BD9-81ED-4DB2-BD59-A6C34878D82A}">
                    <a16:rowId xmlns:a16="http://schemas.microsoft.com/office/drawing/2014/main" val="709284768"/>
                  </a:ext>
                </a:extLst>
              </a:tr>
              <a:tr h="370840">
                <a:tc>
                  <a:txBody>
                    <a:bodyPr/>
                    <a:lstStyle/>
                    <a:p>
                      <a:pPr algn="ctr"/>
                      <a:r>
                        <a:rPr lang="nn-NO" sz="2400" b="1"/>
                        <a:t>35</a:t>
                      </a:r>
                    </a:p>
                  </a:txBody>
                  <a:tcPr/>
                </a:tc>
                <a:tc>
                  <a:txBody>
                    <a:bodyPr/>
                    <a:lstStyle/>
                    <a:p>
                      <a:pPr algn="r"/>
                      <a:r>
                        <a:rPr lang="nn-NO"/>
                        <a:t>25</a:t>
                      </a:r>
                    </a:p>
                    <a:p>
                      <a:pPr algn="r"/>
                      <a:endParaRPr lang="nn-NO"/>
                    </a:p>
                  </a:txBody>
                  <a:tcPr/>
                </a:tc>
                <a:tc>
                  <a:txBody>
                    <a:bodyPr/>
                    <a:lstStyle/>
                    <a:p>
                      <a:pPr algn="r"/>
                      <a:r>
                        <a:rPr lang="nn-NO"/>
                        <a:t>26</a:t>
                      </a:r>
                    </a:p>
                    <a:p>
                      <a:pPr algn="r"/>
                      <a:endParaRPr lang="nn-NO"/>
                    </a:p>
                  </a:txBody>
                  <a:tcPr/>
                </a:tc>
                <a:tc>
                  <a:txBody>
                    <a:bodyPr/>
                    <a:lstStyle/>
                    <a:p>
                      <a:pPr algn="r"/>
                      <a:r>
                        <a:rPr lang="nn-NO"/>
                        <a:t>27</a:t>
                      </a:r>
                    </a:p>
                  </a:txBody>
                  <a:tcPr/>
                </a:tc>
                <a:tc>
                  <a:txBody>
                    <a:bodyPr/>
                    <a:lstStyle/>
                    <a:p>
                      <a:pPr algn="r"/>
                      <a:r>
                        <a:rPr lang="nn-NO"/>
                        <a:t>28</a:t>
                      </a:r>
                    </a:p>
                  </a:txBody>
                  <a:tcPr/>
                </a:tc>
                <a:tc>
                  <a:txBody>
                    <a:bodyPr/>
                    <a:lstStyle/>
                    <a:p>
                      <a:pPr algn="r"/>
                      <a:r>
                        <a:rPr lang="nn-NO"/>
                        <a:t>29</a:t>
                      </a:r>
                    </a:p>
                  </a:txBody>
                  <a:tcPr/>
                </a:tc>
                <a:tc>
                  <a:txBody>
                    <a:bodyPr/>
                    <a:lstStyle/>
                    <a:p>
                      <a:pPr algn="r"/>
                      <a:r>
                        <a:rPr lang="nn-NO"/>
                        <a:t>30</a:t>
                      </a:r>
                    </a:p>
                  </a:txBody>
                  <a:tcPr/>
                </a:tc>
                <a:tc>
                  <a:txBody>
                    <a:bodyPr/>
                    <a:lstStyle/>
                    <a:p>
                      <a:pPr algn="r"/>
                      <a:r>
                        <a:rPr lang="nn-NO"/>
                        <a:t>31</a:t>
                      </a:r>
                    </a:p>
                  </a:txBody>
                  <a:tcPr/>
                </a:tc>
                <a:extLst>
                  <a:ext uri="{0D108BD9-81ED-4DB2-BD59-A6C34878D82A}">
                    <a16:rowId xmlns:a16="http://schemas.microsoft.com/office/drawing/2014/main" val="2229723949"/>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4908431" y="406015"/>
            <a:ext cx="2375137" cy="584775"/>
          </a:xfrm>
          <a:prstGeom prst="rect">
            <a:avLst/>
          </a:prstGeom>
          <a:noFill/>
        </p:spPr>
        <p:txBody>
          <a:bodyPr wrap="none" rtlCol="0">
            <a:spAutoFit/>
          </a:bodyPr>
          <a:lstStyle/>
          <a:p>
            <a:r>
              <a:rPr lang="nn-NO" sz="3200"/>
              <a:t>August 2025</a:t>
            </a:r>
          </a:p>
        </p:txBody>
      </p:sp>
      <p:pic>
        <p:nvPicPr>
          <p:cNvPr id="6" name="Bilde 5">
            <a:extLst>
              <a:ext uri="{FF2B5EF4-FFF2-40B4-BE49-F238E27FC236}">
                <a16:creationId xmlns:a16="http://schemas.microsoft.com/office/drawing/2014/main" id="{C506AC47-A894-5A56-484E-6A66259BD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629" y="6194622"/>
            <a:ext cx="3803336" cy="323455"/>
          </a:xfrm>
          <a:prstGeom prst="rect">
            <a:avLst/>
          </a:prstGeom>
        </p:spPr>
      </p:pic>
    </p:spTree>
    <p:extLst>
      <p:ext uri="{BB962C8B-B14F-4D97-AF65-F5344CB8AC3E}">
        <p14:creationId xmlns:p14="http://schemas.microsoft.com/office/powerpoint/2010/main" val="165149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4</a:t>
            </a:fld>
            <a:endParaRPr lang="nn-NO"/>
          </a:p>
        </p:txBody>
      </p:sp>
      <p:sp>
        <p:nvSpPr>
          <p:cNvPr id="8" name="TekstSylinder 7">
            <a:extLst>
              <a:ext uri="{FF2B5EF4-FFF2-40B4-BE49-F238E27FC236}">
                <a16:creationId xmlns:a16="http://schemas.microsoft.com/office/drawing/2014/main" id="{F613237F-578A-8B50-27E9-79EB96AEBA94}"/>
              </a:ext>
            </a:extLst>
          </p:cNvPr>
          <p:cNvSpPr txBox="1"/>
          <p:nvPr/>
        </p:nvSpPr>
        <p:spPr>
          <a:xfrm>
            <a:off x="9361361" y="4302870"/>
            <a:ext cx="2630460" cy="1938992"/>
          </a:xfrm>
          <a:prstGeom prst="rect">
            <a:avLst/>
          </a:prstGeom>
          <a:solidFill>
            <a:srgbClr val="EAEAEA"/>
          </a:solidFill>
          <a:ln w="76200">
            <a:solidFill>
              <a:srgbClr val="C00000"/>
            </a:solidFill>
          </a:ln>
        </p:spPr>
        <p:txBody>
          <a:bodyPr wrap="square" rtlCol="0">
            <a:spAutoFit/>
          </a:bodyPr>
          <a:lstStyle/>
          <a:p>
            <a:pPr eaLnBrk="0" fontAlgn="base" hangingPunct="0">
              <a:spcBef>
                <a:spcPct val="0"/>
              </a:spcBef>
              <a:spcAft>
                <a:spcPct val="0"/>
              </a:spcAft>
            </a:pPr>
            <a:r>
              <a:rPr lang="nn-NO" sz="1200" b="1">
                <a:solidFill>
                  <a:srgbClr val="C00000"/>
                </a:solidFill>
                <a:latin typeface="Calibri" panose="020F0502020204030204" pitchFamily="34" charset="0"/>
              </a:rPr>
              <a:t>Viktig informasjon i september:</a:t>
            </a:r>
          </a:p>
          <a:p>
            <a:pPr marL="285750" indent="-285750" eaLnBrk="0" fontAlgn="base" hangingPunct="0">
              <a:spcBef>
                <a:spcPct val="0"/>
              </a:spcBef>
              <a:spcAft>
                <a:spcPct val="0"/>
              </a:spcAft>
              <a:buFont typeface="Arial" panose="020B0604020202020204" pitchFamily="34" charset="0"/>
              <a:buChar char="•"/>
            </a:pPr>
            <a:r>
              <a:rPr lang="nb-NO" sz="1200" b="1">
                <a:solidFill>
                  <a:prstClr val="black"/>
                </a:solidFill>
                <a:latin typeface="Calibri" panose="020F0502020204030204" pitchFamily="34" charset="0"/>
              </a:rPr>
              <a:t>Foreldremøte tirsdag 2.9 KL 17.30 </a:t>
            </a:r>
            <a:r>
              <a:rPr lang="nb-NO" sz="1200">
                <a:solidFill>
                  <a:prstClr val="black"/>
                </a:solidFill>
                <a:latin typeface="Calibri" panose="020F0502020204030204" pitchFamily="34" charset="0"/>
              </a:rPr>
              <a:t>– med val av 2 </a:t>
            </a:r>
            <a:r>
              <a:rPr lang="nb-NO" sz="1200" err="1">
                <a:solidFill>
                  <a:prstClr val="black"/>
                </a:solidFill>
                <a:latin typeface="Calibri" panose="020F0502020204030204" pitchFamily="34" charset="0"/>
              </a:rPr>
              <a:t>foreldrerepresentantar</a:t>
            </a:r>
            <a:r>
              <a:rPr lang="nb-NO" sz="1200">
                <a:solidFill>
                  <a:prstClr val="black"/>
                </a:solidFill>
                <a:latin typeface="Calibri" panose="020F0502020204030204" pitchFamily="34" charset="0"/>
              </a:rPr>
              <a:t> for Storbarn og småbarn + 2 vara.</a:t>
            </a:r>
            <a:endParaRPr lang="nn-NO" sz="1200">
              <a:solidFill>
                <a:prstClr val="black"/>
              </a:solidFill>
              <a:latin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nn-NO" sz="1200">
                <a:solidFill>
                  <a:prstClr val="black"/>
                </a:solidFill>
                <a:latin typeface="Calibri" panose="020F0502020204030204" pitchFamily="34" charset="0"/>
              </a:rPr>
              <a:t>Veke 38 – Nasjonal brannveke Barnehagen gjennomfører fleire brannøvingar for at barn og personale skal bli trygge under evakuering når det er brannalarm.</a:t>
            </a:r>
          </a:p>
        </p:txBody>
      </p:sp>
      <p:sp>
        <p:nvSpPr>
          <p:cNvPr id="9" name="Ellipse 8">
            <a:extLst>
              <a:ext uri="{FF2B5EF4-FFF2-40B4-BE49-F238E27FC236}">
                <a16:creationId xmlns:a16="http://schemas.microsoft.com/office/drawing/2014/main" id="{7E167B48-3EB2-FFE7-1DCF-25311866194F}"/>
              </a:ext>
            </a:extLst>
          </p:cNvPr>
          <p:cNvSpPr/>
          <p:nvPr/>
        </p:nvSpPr>
        <p:spPr>
          <a:xfrm>
            <a:off x="2938661" y="419405"/>
            <a:ext cx="2091931"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6" name="TekstSylinder 5">
            <a:extLst>
              <a:ext uri="{FF2B5EF4-FFF2-40B4-BE49-F238E27FC236}">
                <a16:creationId xmlns:a16="http://schemas.microsoft.com/office/drawing/2014/main" id="{B7E56B3F-9A85-B3CA-CDFC-498D5AF559F9}"/>
              </a:ext>
            </a:extLst>
          </p:cNvPr>
          <p:cNvSpPr txBox="1"/>
          <p:nvPr/>
        </p:nvSpPr>
        <p:spPr>
          <a:xfrm>
            <a:off x="4725691" y="96081"/>
            <a:ext cx="2553520"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September 2025</a:t>
            </a:r>
          </a:p>
        </p:txBody>
      </p:sp>
      <p:sp>
        <p:nvSpPr>
          <p:cNvPr id="7" name="TekstSylinder 6">
            <a:extLst>
              <a:ext uri="{FF2B5EF4-FFF2-40B4-BE49-F238E27FC236}">
                <a16:creationId xmlns:a16="http://schemas.microsoft.com/office/drawing/2014/main" id="{DB179A2B-3CDC-3889-DA8C-E38DD2CCCD1D}"/>
              </a:ext>
            </a:extLst>
          </p:cNvPr>
          <p:cNvSpPr txBox="1"/>
          <p:nvPr/>
        </p:nvSpPr>
        <p:spPr>
          <a:xfrm>
            <a:off x="200919" y="108636"/>
            <a:ext cx="2619872" cy="1446550"/>
          </a:xfrm>
          <a:prstGeom prst="rect">
            <a:avLst/>
          </a:prstGeom>
          <a:solidFill>
            <a:srgbClr val="EAEAEA"/>
          </a:solidFill>
          <a:ln>
            <a:solidFill>
              <a:srgbClr val="EAEAEA"/>
            </a:solidFill>
          </a:ln>
        </p:spPr>
        <p:txBody>
          <a:bodyPr wrap="square" rtlCol="0">
            <a:spAutoFit/>
          </a:bodyPr>
          <a:lstStyle/>
          <a:p>
            <a:pPr eaLnBrk="0" fontAlgn="base" hangingPunct="0">
              <a:spcBef>
                <a:spcPct val="0"/>
              </a:spcBef>
              <a:spcAft>
                <a:spcPct val="0"/>
              </a:spcAft>
            </a:pPr>
            <a:r>
              <a:rPr lang="nb-NO" sz="1200" b="1" dirty="0" err="1">
                <a:solidFill>
                  <a:srgbClr val="1A669A"/>
                </a:solidFill>
                <a:latin typeface="Calibri" panose="020F0502020204030204" pitchFamily="34" charset="0"/>
              </a:rPr>
              <a:t>Bibelforteljing</a:t>
            </a:r>
            <a:endParaRPr lang="nb-NO" sz="1200" b="1" dirty="0">
              <a:solidFill>
                <a:srgbClr val="1A669A"/>
              </a:solidFill>
              <a:latin typeface="Calibri" panose="020F0502020204030204" pitchFamily="34" charset="0"/>
            </a:endParaRPr>
          </a:p>
          <a:p>
            <a:pPr eaLnBrk="0" fontAlgn="base" hangingPunct="0">
              <a:spcBef>
                <a:spcPct val="0"/>
              </a:spcBef>
              <a:spcAft>
                <a:spcPct val="0"/>
              </a:spcAft>
            </a:pPr>
            <a:r>
              <a:rPr lang="nb-NO" sz="1200" dirty="0">
                <a:solidFill>
                  <a:prstClr val="black"/>
                </a:solidFill>
                <a:latin typeface="Calibri" panose="020F0502020204030204" pitchFamily="34" charset="0"/>
              </a:rPr>
              <a:t>Skapelsen </a:t>
            </a:r>
          </a:p>
          <a:p>
            <a:pPr eaLnBrk="0" fontAlgn="base" hangingPunct="0">
              <a:spcBef>
                <a:spcPct val="0"/>
              </a:spcBef>
              <a:spcAft>
                <a:spcPct val="0"/>
              </a:spcAft>
            </a:pPr>
            <a:endParaRPr lang="nb-NO" sz="1200" dirty="0">
              <a:solidFill>
                <a:prstClr val="black"/>
              </a:solidFill>
              <a:latin typeface="Calibri" panose="020F0502020204030204" pitchFamily="34" charset="0"/>
            </a:endParaRPr>
          </a:p>
          <a:p>
            <a:pPr eaLnBrk="0" fontAlgn="base" hangingPunct="0">
              <a:spcBef>
                <a:spcPct val="0"/>
              </a:spcBef>
              <a:spcAft>
                <a:spcPct val="0"/>
              </a:spcAft>
            </a:pPr>
            <a:r>
              <a:rPr lang="nb-NO" sz="1200" b="1" dirty="0">
                <a:solidFill>
                  <a:srgbClr val="1A669A"/>
                </a:solidFill>
                <a:latin typeface="Calibri" panose="020F0502020204030204" pitchFamily="34" charset="0"/>
              </a:rPr>
              <a:t>Fokuspunkt:</a:t>
            </a:r>
          </a:p>
          <a:p>
            <a:pPr eaLnBrk="0" fontAlgn="base" hangingPunct="0">
              <a:spcBef>
                <a:spcPct val="0"/>
              </a:spcBef>
              <a:spcAft>
                <a:spcPct val="0"/>
              </a:spcAft>
            </a:pPr>
            <a:r>
              <a:rPr lang="nb-NO" sz="1200" dirty="0" err="1">
                <a:solidFill>
                  <a:prstClr val="black"/>
                </a:solidFill>
                <a:latin typeface="Calibri" panose="020F0502020204030204" pitchFamily="34" charset="0"/>
              </a:rPr>
              <a:t>Eg</a:t>
            </a:r>
            <a:r>
              <a:rPr lang="nb-NO" sz="1200" dirty="0">
                <a:solidFill>
                  <a:prstClr val="black"/>
                </a:solidFill>
                <a:latin typeface="Calibri" panose="020F0502020204030204" pitchFamily="34" charset="0"/>
              </a:rPr>
              <a:t> er skapt i Gud sitt bilde</a:t>
            </a:r>
          </a:p>
          <a:p>
            <a:pPr eaLnBrk="0" fontAlgn="base" hangingPunct="0">
              <a:spcBef>
                <a:spcPct val="0"/>
              </a:spcBef>
              <a:spcAft>
                <a:spcPct val="0"/>
              </a:spcAft>
            </a:pPr>
            <a:r>
              <a:rPr lang="nb-NO" sz="1200" dirty="0" err="1">
                <a:solidFill>
                  <a:prstClr val="black"/>
                </a:solidFill>
                <a:latin typeface="Calibri" panose="020F0502020204030204" pitchFamily="34" charset="0"/>
              </a:rPr>
              <a:t>Eg</a:t>
            </a:r>
            <a:r>
              <a:rPr lang="nb-NO" sz="1200" dirty="0">
                <a:solidFill>
                  <a:prstClr val="black"/>
                </a:solidFill>
                <a:latin typeface="Calibri" panose="020F0502020204030204" pitchFamily="34" charset="0"/>
              </a:rPr>
              <a:t> er </a:t>
            </a:r>
            <a:r>
              <a:rPr lang="nb-NO" sz="1200" dirty="0" err="1">
                <a:solidFill>
                  <a:prstClr val="black"/>
                </a:solidFill>
                <a:latin typeface="Calibri" panose="020F0502020204030204" pitchFamily="34" charset="0"/>
              </a:rPr>
              <a:t>ein</a:t>
            </a:r>
            <a:r>
              <a:rPr lang="nb-NO" sz="1200" dirty="0">
                <a:solidFill>
                  <a:prstClr val="black"/>
                </a:solidFill>
                <a:latin typeface="Calibri" panose="020F0502020204030204" pitchFamily="34" charset="0"/>
              </a:rPr>
              <a:t> verdifull skatt</a:t>
            </a: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6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10" name="TekstSylinder 9">
            <a:extLst>
              <a:ext uri="{FF2B5EF4-FFF2-40B4-BE49-F238E27FC236}">
                <a16:creationId xmlns:a16="http://schemas.microsoft.com/office/drawing/2014/main" id="{A8113C73-9605-D3D3-879A-5E7DBE089C7E}"/>
              </a:ext>
            </a:extLst>
          </p:cNvPr>
          <p:cNvSpPr txBox="1"/>
          <p:nvPr/>
        </p:nvSpPr>
        <p:spPr>
          <a:xfrm>
            <a:off x="24340" y="3215242"/>
            <a:ext cx="3218052" cy="3016210"/>
          </a:xfrm>
          <a:prstGeom prst="rect">
            <a:avLst/>
          </a:prstGeom>
          <a:solidFill>
            <a:srgbClr val="EAEAEA"/>
          </a:solidFill>
          <a:ln>
            <a:solidFill>
              <a:srgbClr val="EAEAEA"/>
            </a:solidFill>
          </a:ln>
        </p:spPr>
        <p:txBody>
          <a:bodyPr wrap="square" rtlCol="0">
            <a:spAutoFit/>
          </a:bodyPr>
          <a:lstStyle/>
          <a:p>
            <a:pPr algn="ctr" eaLnBrk="0" fontAlgn="base" hangingPunct="0">
              <a:spcBef>
                <a:spcPct val="0"/>
              </a:spcBef>
              <a:spcAft>
                <a:spcPct val="0"/>
              </a:spcAft>
            </a:pPr>
            <a:r>
              <a:rPr lang="nb-NO" sz="2000" b="1">
                <a:solidFill>
                  <a:srgbClr val="1A669A"/>
                </a:solidFill>
                <a:latin typeface="Dreaming Outloud Pro" panose="03050502040302030504" pitchFamily="66" charset="0"/>
                <a:cs typeface="Dreaming Outloud Pro" panose="03050502040302030504" pitchFamily="66" charset="0"/>
              </a:rPr>
              <a:t>Språk, leik og vennskap</a:t>
            </a:r>
          </a:p>
          <a:p>
            <a:pPr eaLnBrk="0" fontAlgn="base" hangingPunct="0">
              <a:spcBef>
                <a:spcPct val="0"/>
              </a:spcBef>
              <a:spcAft>
                <a:spcPct val="0"/>
              </a:spcAft>
            </a:pPr>
            <a:endParaRPr lang="nb-NO" sz="1200">
              <a:solidFill>
                <a:prstClr val="black"/>
              </a:solidFill>
              <a:latin typeface="Calibri" panose="020F0502020204030204" pitchFamily="34" charset="0"/>
            </a:endParaRPr>
          </a:p>
          <a:p>
            <a:pPr eaLnBrk="0" fontAlgn="base" hangingPunct="0">
              <a:spcBef>
                <a:spcPct val="0"/>
              </a:spcBef>
              <a:spcAft>
                <a:spcPct val="0"/>
              </a:spcAft>
            </a:pPr>
            <a:r>
              <a:rPr lang="nb-NO" sz="1200" b="1" err="1">
                <a:solidFill>
                  <a:srgbClr val="4BACC6">
                    <a:lumMod val="75000"/>
                  </a:srgbClr>
                </a:solidFill>
                <a:latin typeface="Calibri" panose="020F0502020204030204" pitchFamily="34" charset="0"/>
              </a:rPr>
              <a:t>Vaksenrolla</a:t>
            </a:r>
            <a:endParaRPr lang="nb-NO" sz="1200" b="1">
              <a:solidFill>
                <a:srgbClr val="4BACC6">
                  <a:lumMod val="75000"/>
                </a:srgbClr>
              </a:solidFill>
              <a:latin typeface="Calibri" panose="020F0502020204030204" pitchFamily="34" charset="0"/>
            </a:endParaRPr>
          </a:p>
          <a:p>
            <a:pPr eaLnBrk="0" fontAlgn="base" hangingPunct="0">
              <a:spcBef>
                <a:spcPct val="0"/>
              </a:spcBef>
              <a:spcAft>
                <a:spcPct val="0"/>
              </a:spcAft>
            </a:pPr>
            <a:r>
              <a:rPr lang="nb-NO" sz="1100">
                <a:solidFill>
                  <a:prstClr val="black"/>
                </a:solidFill>
                <a:latin typeface="Calibri" panose="020F0502020204030204" pitchFamily="34" charset="0"/>
              </a:rPr>
              <a:t>Styrk barna si evne til empati. </a:t>
            </a:r>
            <a:r>
              <a:rPr lang="nb-NO" sz="1100" err="1">
                <a:solidFill>
                  <a:prstClr val="black"/>
                </a:solidFill>
                <a:latin typeface="Calibri" panose="020F0502020204030204" pitchFamily="34" charset="0"/>
              </a:rPr>
              <a:t>Gjer</a:t>
            </a:r>
            <a:r>
              <a:rPr lang="nb-NO" sz="1100">
                <a:solidFill>
                  <a:prstClr val="black"/>
                </a:solidFill>
                <a:latin typeface="Calibri" panose="020F0502020204030204" pitchFamily="34" charset="0"/>
              </a:rPr>
              <a:t> barna oppmerksomme på at </a:t>
            </a:r>
            <a:r>
              <a:rPr lang="nb-NO" sz="1100" err="1">
                <a:solidFill>
                  <a:prstClr val="black"/>
                </a:solidFill>
                <a:latin typeface="Calibri" panose="020F0502020204030204" pitchFamily="34" charset="0"/>
              </a:rPr>
              <a:t>dei</a:t>
            </a:r>
            <a:r>
              <a:rPr lang="nb-NO" sz="1100">
                <a:solidFill>
                  <a:prstClr val="black"/>
                </a:solidFill>
                <a:latin typeface="Calibri" panose="020F0502020204030204" pitchFamily="34" charset="0"/>
              </a:rPr>
              <a:t> </a:t>
            </a:r>
            <a:r>
              <a:rPr lang="nb-NO" sz="1100" err="1">
                <a:solidFill>
                  <a:prstClr val="black"/>
                </a:solidFill>
                <a:latin typeface="Calibri" panose="020F0502020204030204" pitchFamily="34" charset="0"/>
              </a:rPr>
              <a:t>ikkje</a:t>
            </a:r>
            <a:r>
              <a:rPr lang="nb-NO" sz="1100">
                <a:solidFill>
                  <a:prstClr val="black"/>
                </a:solidFill>
                <a:latin typeface="Calibri" panose="020F0502020204030204" pitchFamily="34" charset="0"/>
              </a:rPr>
              <a:t> er </a:t>
            </a:r>
            <a:r>
              <a:rPr lang="nb-NO" sz="1100" err="1">
                <a:solidFill>
                  <a:prstClr val="black"/>
                </a:solidFill>
                <a:latin typeface="Calibri" panose="020F0502020204030204" pitchFamily="34" charset="0"/>
              </a:rPr>
              <a:t>åleine</a:t>
            </a:r>
            <a:r>
              <a:rPr lang="nb-NO" sz="1100">
                <a:solidFill>
                  <a:prstClr val="black"/>
                </a:solidFill>
                <a:latin typeface="Calibri" panose="020F0502020204030204" pitchFamily="34" charset="0"/>
              </a:rPr>
              <a:t> om å ha følelser. Det har alle, både store og små! Det finns mange ulike kjensler, og alle har rett til å vise </a:t>
            </a:r>
            <a:r>
              <a:rPr lang="nb-NO" sz="1100" err="1">
                <a:solidFill>
                  <a:prstClr val="black"/>
                </a:solidFill>
                <a:latin typeface="Calibri" panose="020F0502020204030204" pitchFamily="34" charset="0"/>
              </a:rPr>
              <a:t>dei</a:t>
            </a:r>
            <a:r>
              <a:rPr lang="nb-NO" sz="1100">
                <a:solidFill>
                  <a:prstClr val="black"/>
                </a:solidFill>
                <a:latin typeface="Calibri" panose="020F0502020204030204" pitchFamily="34" charset="0"/>
              </a:rPr>
              <a:t> så lenge det </a:t>
            </a:r>
            <a:r>
              <a:rPr lang="nb-NO" sz="1100" err="1">
                <a:solidFill>
                  <a:prstClr val="black"/>
                </a:solidFill>
                <a:latin typeface="Calibri" panose="020F0502020204030204" pitchFamily="34" charset="0"/>
              </a:rPr>
              <a:t>ikkje</a:t>
            </a:r>
            <a:r>
              <a:rPr lang="nb-NO" sz="1100">
                <a:solidFill>
                  <a:prstClr val="black"/>
                </a:solidFill>
                <a:latin typeface="Calibri" panose="020F0502020204030204" pitchFamily="34" charset="0"/>
              </a:rPr>
              <a:t> går utover andre. </a:t>
            </a:r>
          </a:p>
          <a:p>
            <a:pPr eaLnBrk="0" fontAlgn="base" hangingPunct="0">
              <a:spcBef>
                <a:spcPct val="0"/>
              </a:spcBef>
              <a:spcAft>
                <a:spcPct val="0"/>
              </a:spcAft>
            </a:pPr>
            <a:endParaRPr lang="nb-NO" sz="1200">
              <a:solidFill>
                <a:prstClr val="black"/>
              </a:solidFill>
              <a:latin typeface="Calibri" panose="020F0502020204030204" pitchFamily="34" charset="0"/>
            </a:endParaRPr>
          </a:p>
          <a:p>
            <a:pPr eaLnBrk="0" fontAlgn="base" hangingPunct="0">
              <a:spcBef>
                <a:spcPct val="0"/>
              </a:spcBef>
              <a:spcAft>
                <a:spcPct val="0"/>
              </a:spcAft>
            </a:pPr>
            <a:r>
              <a:rPr lang="nb-NO" sz="1200" b="1">
                <a:solidFill>
                  <a:srgbClr val="4BACC6">
                    <a:lumMod val="75000"/>
                  </a:srgbClr>
                </a:solidFill>
                <a:latin typeface="Calibri" panose="020F0502020204030204" pitchFamily="34" charset="0"/>
              </a:rPr>
              <a:t>Foreldretips</a:t>
            </a:r>
          </a:p>
          <a:p>
            <a:pPr marL="171450" indent="-171450" eaLnBrk="0" fontAlgn="base" hangingPunct="0">
              <a:spcBef>
                <a:spcPct val="0"/>
              </a:spcBef>
              <a:spcAft>
                <a:spcPct val="0"/>
              </a:spcAft>
              <a:buFont typeface="Arial" panose="020B0604020202020204" pitchFamily="34" charset="0"/>
              <a:buChar char="•"/>
            </a:pPr>
            <a:r>
              <a:rPr lang="nn-NO" sz="1200" b="1">
                <a:solidFill>
                  <a:prstClr val="black"/>
                </a:solidFill>
                <a:latin typeface="Calibri" panose="020F0502020204030204" pitchFamily="34" charset="0"/>
              </a:rPr>
              <a:t>Leik på kryss og tvers</a:t>
            </a:r>
          </a:p>
          <a:p>
            <a:pPr marL="628650" lvl="1" indent="-171450" eaLnBrk="0" fontAlgn="base" hangingPunct="0">
              <a:spcBef>
                <a:spcPct val="0"/>
              </a:spcBef>
              <a:spcAft>
                <a:spcPct val="0"/>
              </a:spcAft>
              <a:buFont typeface="Arial" panose="020B0604020202020204" pitchFamily="34" charset="0"/>
              <a:buChar char="•"/>
            </a:pPr>
            <a:r>
              <a:rPr lang="nn-NO" sz="1100">
                <a:solidFill>
                  <a:prstClr val="black"/>
                </a:solidFill>
                <a:latin typeface="Calibri" panose="020F0502020204030204" pitchFamily="34" charset="0"/>
              </a:rPr>
              <a:t>Når eit barn leikar med andre barn i ulike grupperingar, får dei leikeopplevingar som er med på å gje tryggleik, meistring og læring. Oppsøk stader der barna kan leike seg med ulike barn.</a:t>
            </a:r>
          </a:p>
        </p:txBody>
      </p:sp>
      <p:sp>
        <p:nvSpPr>
          <p:cNvPr id="11" name="TekstSylinder 10">
            <a:extLst>
              <a:ext uri="{FF2B5EF4-FFF2-40B4-BE49-F238E27FC236}">
                <a16:creationId xmlns:a16="http://schemas.microsoft.com/office/drawing/2014/main" id="{AA46348A-4234-55B0-D085-F9B46A226637}"/>
              </a:ext>
            </a:extLst>
          </p:cNvPr>
          <p:cNvSpPr txBox="1"/>
          <p:nvPr/>
        </p:nvSpPr>
        <p:spPr>
          <a:xfrm>
            <a:off x="8557331" y="1933790"/>
            <a:ext cx="1982521" cy="1231106"/>
          </a:xfrm>
          <a:prstGeom prst="rect">
            <a:avLst/>
          </a:prstGeom>
          <a:solidFill>
            <a:srgbClr val="FFFF99"/>
          </a:solidFill>
          <a:ln w="28575">
            <a:solidFill>
              <a:srgbClr val="FFFF99"/>
            </a:solidFill>
            <a:extLst>
              <a:ext uri="{C807C97D-BFC1-408E-A445-0C87EB9F89A2}">
                <ask:lineSketchStyleProps xmlns:ask="http://schemas.microsoft.com/office/drawing/2018/sketchyshapes" sd="2788129057">
                  <a:custGeom>
                    <a:avLst/>
                    <a:gdLst>
                      <a:gd name="connsiteX0" fmla="*/ 0 w 1982521"/>
                      <a:gd name="connsiteY0" fmla="*/ 0 h 1938992"/>
                      <a:gd name="connsiteX1" fmla="*/ 475805 w 1982521"/>
                      <a:gd name="connsiteY1" fmla="*/ 0 h 1938992"/>
                      <a:gd name="connsiteX2" fmla="*/ 931785 w 1982521"/>
                      <a:gd name="connsiteY2" fmla="*/ 0 h 1938992"/>
                      <a:gd name="connsiteX3" fmla="*/ 1447240 w 1982521"/>
                      <a:gd name="connsiteY3" fmla="*/ 0 h 1938992"/>
                      <a:gd name="connsiteX4" fmla="*/ 1982521 w 1982521"/>
                      <a:gd name="connsiteY4" fmla="*/ 0 h 1938992"/>
                      <a:gd name="connsiteX5" fmla="*/ 1982521 w 1982521"/>
                      <a:gd name="connsiteY5" fmla="*/ 426578 h 1938992"/>
                      <a:gd name="connsiteX6" fmla="*/ 1982521 w 1982521"/>
                      <a:gd name="connsiteY6" fmla="*/ 891936 h 1938992"/>
                      <a:gd name="connsiteX7" fmla="*/ 1982521 w 1982521"/>
                      <a:gd name="connsiteY7" fmla="*/ 1357294 h 1938992"/>
                      <a:gd name="connsiteX8" fmla="*/ 1982521 w 1982521"/>
                      <a:gd name="connsiteY8" fmla="*/ 1938992 h 1938992"/>
                      <a:gd name="connsiteX9" fmla="*/ 1486891 w 1982521"/>
                      <a:gd name="connsiteY9" fmla="*/ 1938992 h 1938992"/>
                      <a:gd name="connsiteX10" fmla="*/ 1050736 w 1982521"/>
                      <a:gd name="connsiteY10" fmla="*/ 1938992 h 1938992"/>
                      <a:gd name="connsiteX11" fmla="*/ 614582 w 1982521"/>
                      <a:gd name="connsiteY11" fmla="*/ 1938992 h 1938992"/>
                      <a:gd name="connsiteX12" fmla="*/ 0 w 1982521"/>
                      <a:gd name="connsiteY12" fmla="*/ 1938992 h 1938992"/>
                      <a:gd name="connsiteX13" fmla="*/ 0 w 1982521"/>
                      <a:gd name="connsiteY13" fmla="*/ 1493024 h 1938992"/>
                      <a:gd name="connsiteX14" fmla="*/ 0 w 1982521"/>
                      <a:gd name="connsiteY14" fmla="*/ 1047056 h 1938992"/>
                      <a:gd name="connsiteX15" fmla="*/ 0 w 1982521"/>
                      <a:gd name="connsiteY15" fmla="*/ 581698 h 1938992"/>
                      <a:gd name="connsiteX16" fmla="*/ 0 w 1982521"/>
                      <a:gd name="connsiteY16"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2521" h="1938992" extrusionOk="0">
                        <a:moveTo>
                          <a:pt x="0" y="0"/>
                        </a:moveTo>
                        <a:cubicBezTo>
                          <a:pt x="122520" y="-47042"/>
                          <a:pt x="354473" y="52882"/>
                          <a:pt x="475805" y="0"/>
                        </a:cubicBezTo>
                        <a:cubicBezTo>
                          <a:pt x="597138" y="-52882"/>
                          <a:pt x="757647" y="378"/>
                          <a:pt x="931785" y="0"/>
                        </a:cubicBezTo>
                        <a:cubicBezTo>
                          <a:pt x="1105923" y="-378"/>
                          <a:pt x="1197297" y="11988"/>
                          <a:pt x="1447240" y="0"/>
                        </a:cubicBezTo>
                        <a:cubicBezTo>
                          <a:pt x="1697184" y="-11988"/>
                          <a:pt x="1748567" y="63587"/>
                          <a:pt x="1982521" y="0"/>
                        </a:cubicBezTo>
                        <a:cubicBezTo>
                          <a:pt x="2004209" y="183982"/>
                          <a:pt x="1976257" y="325173"/>
                          <a:pt x="1982521" y="426578"/>
                        </a:cubicBezTo>
                        <a:cubicBezTo>
                          <a:pt x="1988785" y="527983"/>
                          <a:pt x="1954316" y="736242"/>
                          <a:pt x="1982521" y="891936"/>
                        </a:cubicBezTo>
                        <a:cubicBezTo>
                          <a:pt x="2010726" y="1047630"/>
                          <a:pt x="1971907" y="1193869"/>
                          <a:pt x="1982521" y="1357294"/>
                        </a:cubicBezTo>
                        <a:cubicBezTo>
                          <a:pt x="1993135" y="1520719"/>
                          <a:pt x="1928795" y="1816018"/>
                          <a:pt x="1982521" y="1938992"/>
                        </a:cubicBezTo>
                        <a:cubicBezTo>
                          <a:pt x="1736974" y="1960618"/>
                          <a:pt x="1700401" y="1929320"/>
                          <a:pt x="1486891" y="1938992"/>
                        </a:cubicBezTo>
                        <a:cubicBezTo>
                          <a:pt x="1273381" y="1948664"/>
                          <a:pt x="1228288" y="1896959"/>
                          <a:pt x="1050736" y="1938992"/>
                        </a:cubicBezTo>
                        <a:cubicBezTo>
                          <a:pt x="873184" y="1981025"/>
                          <a:pt x="780281" y="1921722"/>
                          <a:pt x="614582" y="1938992"/>
                        </a:cubicBezTo>
                        <a:cubicBezTo>
                          <a:pt x="448883" y="1956262"/>
                          <a:pt x="169237" y="1926017"/>
                          <a:pt x="0" y="1938992"/>
                        </a:cubicBezTo>
                        <a:cubicBezTo>
                          <a:pt x="-30034" y="1789707"/>
                          <a:pt x="4629" y="1586666"/>
                          <a:pt x="0" y="1493024"/>
                        </a:cubicBezTo>
                        <a:cubicBezTo>
                          <a:pt x="-4629" y="1399382"/>
                          <a:pt x="37404" y="1185512"/>
                          <a:pt x="0" y="1047056"/>
                        </a:cubicBezTo>
                        <a:cubicBezTo>
                          <a:pt x="-37404" y="908600"/>
                          <a:pt x="31184" y="705600"/>
                          <a:pt x="0" y="581698"/>
                        </a:cubicBezTo>
                        <a:cubicBezTo>
                          <a:pt x="-31184" y="457796"/>
                          <a:pt x="58748" y="116655"/>
                          <a:pt x="0" y="0"/>
                        </a:cubicBezTo>
                        <a:close/>
                      </a:path>
                    </a:pathLst>
                  </a:custGeom>
                  <ask:type>
                    <ask:lineSketchNone/>
                  </ask:type>
                </ask:lineSketchStyleProps>
              </a:ext>
            </a:extLst>
          </a:ln>
        </p:spPr>
        <p:txBody>
          <a:bodyPr wrap="square" rtlCol="0">
            <a:spAutoFit/>
          </a:bodyPr>
          <a:lstStyle/>
          <a:p>
            <a:r>
              <a:rPr lang="nb-NO" sz="1400" b="1" u="sng" dirty="0" err="1"/>
              <a:t>Bordvers</a:t>
            </a:r>
            <a:endParaRPr lang="nb-NO" sz="1400" b="1" u="sng" dirty="0"/>
          </a:p>
          <a:p>
            <a:r>
              <a:rPr lang="nb-NO" sz="1200" dirty="0" err="1"/>
              <a:t>Thank</a:t>
            </a:r>
            <a:r>
              <a:rPr lang="nb-NO" sz="1200" dirty="0"/>
              <a:t> </a:t>
            </a:r>
            <a:r>
              <a:rPr lang="nb-NO" sz="1200" dirty="0" err="1"/>
              <a:t>you</a:t>
            </a:r>
            <a:r>
              <a:rPr lang="nb-NO" sz="1200" dirty="0"/>
              <a:t> Lord for giving </a:t>
            </a:r>
            <a:r>
              <a:rPr lang="nb-NO" sz="1200" dirty="0" err="1"/>
              <a:t>us</a:t>
            </a:r>
            <a:r>
              <a:rPr lang="nb-NO" sz="1200" dirty="0"/>
              <a:t> </a:t>
            </a:r>
            <a:r>
              <a:rPr lang="nb-NO" sz="1200" dirty="0" err="1"/>
              <a:t>food</a:t>
            </a:r>
            <a:r>
              <a:rPr lang="nb-NO" sz="1200" dirty="0"/>
              <a:t> (x3)</a:t>
            </a:r>
            <a:br>
              <a:rPr lang="nb-NO" sz="1200" dirty="0"/>
            </a:br>
            <a:r>
              <a:rPr lang="nb-NO" sz="1200" dirty="0"/>
              <a:t>Right </a:t>
            </a:r>
            <a:r>
              <a:rPr lang="nb-NO" sz="1200" dirty="0" err="1"/>
              <a:t>where</a:t>
            </a:r>
            <a:r>
              <a:rPr lang="nb-NO" sz="1200" dirty="0"/>
              <a:t> </a:t>
            </a:r>
            <a:r>
              <a:rPr lang="nb-NO" sz="1200" dirty="0" err="1"/>
              <a:t>we</a:t>
            </a:r>
            <a:r>
              <a:rPr lang="nb-NO" sz="1200" dirty="0"/>
              <a:t> </a:t>
            </a:r>
            <a:r>
              <a:rPr lang="nb-NO" sz="1200" dirty="0" err="1"/>
              <a:t>are</a:t>
            </a:r>
            <a:r>
              <a:rPr lang="nb-NO" sz="1200" dirty="0"/>
              <a:t>! </a:t>
            </a:r>
          </a:p>
          <a:p>
            <a:r>
              <a:rPr lang="nb-NO" sz="1200" dirty="0"/>
              <a:t>Amen!</a:t>
            </a:r>
          </a:p>
          <a:p>
            <a:pPr defTabSz="457200"/>
            <a:endParaRPr lang="nn-NO" sz="1200" dirty="0">
              <a:solidFill>
                <a:prstClr val="black"/>
              </a:solidFill>
              <a:latin typeface="Calibri" panose="020F0502020204030204"/>
            </a:endParaRPr>
          </a:p>
        </p:txBody>
      </p:sp>
      <p:sp>
        <p:nvSpPr>
          <p:cNvPr id="12" name="TekstSylinder 11">
            <a:extLst>
              <a:ext uri="{FF2B5EF4-FFF2-40B4-BE49-F238E27FC236}">
                <a16:creationId xmlns:a16="http://schemas.microsoft.com/office/drawing/2014/main" id="{DC1155C5-1F95-71EF-88A3-3EA0E647BE42}"/>
              </a:ext>
            </a:extLst>
          </p:cNvPr>
          <p:cNvSpPr txBox="1"/>
          <p:nvPr/>
        </p:nvSpPr>
        <p:spPr>
          <a:xfrm>
            <a:off x="9325589" y="3335348"/>
            <a:ext cx="2694661" cy="830997"/>
          </a:xfrm>
          <a:prstGeom prst="rect">
            <a:avLst/>
          </a:prstGeom>
          <a:solidFill>
            <a:srgbClr val="EAEAEA"/>
          </a:solidFill>
          <a:ln w="38100">
            <a:solidFill>
              <a:srgbClr val="FFFF99"/>
            </a:solidFill>
          </a:ln>
        </p:spPr>
        <p:txBody>
          <a:bodyPr wrap="square" rtlCol="0">
            <a:spAutoFit/>
          </a:bodyPr>
          <a:lstStyle/>
          <a:p>
            <a:pPr defTabSz="457200"/>
            <a:r>
              <a:rPr lang="nn-NO" sz="1200" b="1">
                <a:solidFill>
                  <a:prstClr val="black"/>
                </a:solidFill>
                <a:latin typeface="Calibri" panose="020F0502020204030204"/>
              </a:rPr>
              <a:t>Fokusord m/teikn: </a:t>
            </a:r>
          </a:p>
          <a:p>
            <a:pPr defTabSz="457200"/>
            <a:r>
              <a:rPr lang="nn-NO" sz="1200">
                <a:solidFill>
                  <a:prstClr val="black"/>
                </a:solidFill>
                <a:latin typeface="Calibri" panose="020F0502020204030204"/>
              </a:rPr>
              <a:t>(Ja, nei, kan eg få?, ferdig, stopp)</a:t>
            </a:r>
            <a:r>
              <a:rPr lang="nn-NO" sz="1200" b="1">
                <a:solidFill>
                  <a:prstClr val="black"/>
                </a:solidFill>
                <a:latin typeface="Calibri" panose="020F0502020204030204"/>
              </a:rPr>
              <a:t>, brannbil, brannalarm, bamse, trygg, sint, glad, trist, </a:t>
            </a:r>
          </a:p>
        </p:txBody>
      </p:sp>
      <p:sp>
        <p:nvSpPr>
          <p:cNvPr id="14" name="Tittel 4">
            <a:extLst>
              <a:ext uri="{FF2B5EF4-FFF2-40B4-BE49-F238E27FC236}">
                <a16:creationId xmlns:a16="http://schemas.microsoft.com/office/drawing/2014/main" id="{609DFA54-8A09-1480-78EE-3873A7F331CC}"/>
              </a:ext>
            </a:extLst>
          </p:cNvPr>
          <p:cNvSpPr txBox="1">
            <a:spLocks/>
          </p:cNvSpPr>
          <p:nvPr/>
        </p:nvSpPr>
        <p:spPr>
          <a:xfrm>
            <a:off x="9982200" y="73601"/>
            <a:ext cx="2141892" cy="2319553"/>
          </a:xfrm>
          <a:prstGeom prst="heart">
            <a:avLst/>
          </a:prstGeom>
          <a:solidFill>
            <a:srgbClr val="C00000"/>
          </a:solidFill>
          <a:ln w="12700" cap="flat" cmpd="sng" algn="ctr">
            <a:solidFill>
              <a:srgbClr val="5B9BD5">
                <a:shade val="50000"/>
              </a:srgbClr>
            </a:solidFill>
            <a:prstDash val="solid"/>
            <a:miter lim="800000"/>
          </a:ln>
          <a:effectLst/>
        </p:spPr>
        <p:txBody>
          <a:bodyPr vert="horz" lIns="91440" tIns="45720" rIns="91440" bIns="45720" rtlCol="0" anchor="ctr">
            <a:noAutofit/>
          </a:bodyPr>
          <a:lstStyle>
            <a:lvl1pPr algn="l" defTabSz="514350" rtl="0" eaLnBrk="1" latinLnBrk="0" hangingPunct="1">
              <a:lnSpc>
                <a:spcPct val="90000"/>
              </a:lnSpc>
              <a:spcBef>
                <a:spcPct val="0"/>
              </a:spcBef>
              <a:buNone/>
              <a:defRPr sz="247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nn-NO" sz="1200" b="1">
                <a:solidFill>
                  <a:sysClr val="window" lastClr="FFFFFF"/>
                </a:solidFill>
                <a:latin typeface="Calibri" panose="020F0502020204030204"/>
              </a:rPr>
              <a:t>Mål:</a:t>
            </a:r>
            <a:br>
              <a:rPr lang="nn-NO" sz="1200" b="1">
                <a:solidFill>
                  <a:sysClr val="window" lastClr="FFFFFF"/>
                </a:solidFill>
                <a:latin typeface="Calibri" panose="020F0502020204030204"/>
              </a:rPr>
            </a:br>
            <a:r>
              <a:rPr lang="nn-NO" sz="1200" b="1">
                <a:solidFill>
                  <a:sysClr val="window" lastClr="FFFFFF"/>
                </a:solidFill>
                <a:latin typeface="Calibri" panose="020F0502020204030204"/>
              </a:rPr>
              <a:t>Å la barna bli kjent med eigne kjensler og gi dei moglegheit til  å uttrykke kjenslene på ein god måte.</a:t>
            </a:r>
          </a:p>
        </p:txBody>
      </p:sp>
      <p:sp>
        <p:nvSpPr>
          <p:cNvPr id="15" name="TekstSylinder 14">
            <a:extLst>
              <a:ext uri="{FF2B5EF4-FFF2-40B4-BE49-F238E27FC236}">
                <a16:creationId xmlns:a16="http://schemas.microsoft.com/office/drawing/2014/main" id="{08B58401-8051-342B-D5C0-BA9A00F91EF1}"/>
              </a:ext>
            </a:extLst>
          </p:cNvPr>
          <p:cNvSpPr txBox="1"/>
          <p:nvPr/>
        </p:nvSpPr>
        <p:spPr>
          <a:xfrm>
            <a:off x="5474240" y="3992019"/>
            <a:ext cx="3730414" cy="2123658"/>
          </a:xfrm>
          <a:prstGeom prst="rect">
            <a:avLst/>
          </a:prstGeom>
          <a:solidFill>
            <a:srgbClr val="EAEAEA"/>
          </a:solidFill>
          <a:ln>
            <a:solidFill>
              <a:srgbClr val="EAEAEA"/>
            </a:solidFill>
            <a:extLst>
              <a:ext uri="{C807C97D-BFC1-408E-A445-0C87EB9F89A2}">
                <ask:lineSketchStyleProps xmlns:ask="http://schemas.microsoft.com/office/drawing/2018/sketchyshapes" sd="1391117965">
                  <a:custGeom>
                    <a:avLst/>
                    <a:gdLst>
                      <a:gd name="connsiteX0" fmla="*/ 0 w 2875699"/>
                      <a:gd name="connsiteY0" fmla="*/ 0 h 2800767"/>
                      <a:gd name="connsiteX1" fmla="*/ 2875699 w 2875699"/>
                      <a:gd name="connsiteY1" fmla="*/ 0 h 2800767"/>
                      <a:gd name="connsiteX2" fmla="*/ 2875699 w 2875699"/>
                      <a:gd name="connsiteY2" fmla="*/ 2800767 h 2800767"/>
                      <a:gd name="connsiteX3" fmla="*/ 0 w 2875699"/>
                      <a:gd name="connsiteY3" fmla="*/ 2800767 h 2800767"/>
                      <a:gd name="connsiteX4" fmla="*/ 0 w 2875699"/>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699" h="2800767" fill="none" extrusionOk="0">
                        <a:moveTo>
                          <a:pt x="0" y="0"/>
                        </a:moveTo>
                        <a:cubicBezTo>
                          <a:pt x="359618" y="-14016"/>
                          <a:pt x="2143008" y="13803"/>
                          <a:pt x="2875699" y="0"/>
                        </a:cubicBezTo>
                        <a:cubicBezTo>
                          <a:pt x="2722541" y="302140"/>
                          <a:pt x="2823680" y="1681986"/>
                          <a:pt x="2875699" y="2800767"/>
                        </a:cubicBezTo>
                        <a:cubicBezTo>
                          <a:pt x="2135141" y="2796461"/>
                          <a:pt x="1195978" y="2878215"/>
                          <a:pt x="0" y="2800767"/>
                        </a:cubicBezTo>
                        <a:cubicBezTo>
                          <a:pt x="-148888" y="1734588"/>
                          <a:pt x="38494" y="1260821"/>
                          <a:pt x="0" y="0"/>
                        </a:cubicBezTo>
                        <a:close/>
                      </a:path>
                      <a:path w="2875699" h="2800767" stroke="0" extrusionOk="0">
                        <a:moveTo>
                          <a:pt x="0" y="0"/>
                        </a:moveTo>
                        <a:cubicBezTo>
                          <a:pt x="1098777" y="-161901"/>
                          <a:pt x="1919831" y="98211"/>
                          <a:pt x="2875699" y="0"/>
                        </a:cubicBezTo>
                        <a:cubicBezTo>
                          <a:pt x="2876982" y="814231"/>
                          <a:pt x="2893921" y="2459331"/>
                          <a:pt x="2875699" y="2800767"/>
                        </a:cubicBezTo>
                        <a:cubicBezTo>
                          <a:pt x="2333869" y="2686574"/>
                          <a:pt x="1246716" y="2890475"/>
                          <a:pt x="0" y="2800767"/>
                        </a:cubicBezTo>
                        <a:cubicBezTo>
                          <a:pt x="-6764" y="2421240"/>
                          <a:pt x="-166216" y="1056467"/>
                          <a:pt x="0" y="0"/>
                        </a:cubicBezTo>
                        <a:close/>
                      </a:path>
                    </a:pathLst>
                  </a:custGeom>
                  <ask:type>
                    <ask:lineSketchNone/>
                  </ask:type>
                </ask:lineSketchStyleProps>
              </a:ext>
            </a:extLst>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100" b="1" i="0" u="none" strike="noStrike" kern="0" cap="none" spc="0" normalizeH="0" baseline="0" noProof="0">
                <a:ln>
                  <a:noFill/>
                </a:ln>
                <a:solidFill>
                  <a:prstClr val="black"/>
                </a:solidFill>
                <a:effectLst/>
                <a:uLnTx/>
                <a:uFillTx/>
                <a:latin typeface="Calibri" panose="020F0502020204030204" pitchFamily="34" charset="0"/>
              </a:rPr>
              <a:t>Rammeplanen om språk</a:t>
            </a:r>
          </a:p>
          <a:p>
            <a:pPr marL="0" marR="0" lvl="0" indent="0" defTabSz="914400" eaLnBrk="0" fontAlgn="base" latinLnBrk="0" hangingPunct="0">
              <a:lnSpc>
                <a:spcPct val="100000"/>
              </a:lnSpc>
              <a:spcBef>
                <a:spcPct val="0"/>
              </a:spcBef>
              <a:spcAft>
                <a:spcPct val="0"/>
              </a:spcAft>
              <a:buClrTx/>
              <a:buSzTx/>
              <a:buFontTx/>
              <a:buNone/>
              <a:tabLst/>
              <a:defRPr/>
            </a:pPr>
            <a:endParaRPr kumimoji="0" lang="nn-NO" sz="1100" b="1"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1" i="0" u="none" strike="noStrike" kern="0" cap="none" spc="0" normalizeH="0" baseline="0" noProof="0">
                <a:ln>
                  <a:noFill/>
                </a:ln>
                <a:solidFill>
                  <a:prstClr val="black"/>
                </a:solidFill>
                <a:effectLst/>
                <a:uLnTx/>
                <a:uFillTx/>
                <a:latin typeface="Calibri" panose="020F0502020204030204" pitchFamily="34" charset="0"/>
              </a:rPr>
              <a:t>Barnehagen skal fremje kommunikasjon og språk</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a:ln>
                  <a:noFill/>
                </a:ln>
                <a:solidFill>
                  <a:prstClr val="black"/>
                </a:solidFill>
                <a:effectLst/>
                <a:uLnTx/>
                <a:uFillTx/>
                <a:latin typeface="Calibri" panose="020F0502020204030204" pitchFamily="34" charset="0"/>
              </a:rPr>
              <a:t>Barnehagen skal vere bevisst på at kommunikasjon og språk påverkar og blir påverka av alle sider ved barnet si utvikling. Gjennom dialog og samspel skal barna støttast i å kommunisere, medverke, lytte, forstå og skape meining. Barnehagen skal anerkjenne og verdsetje barnas ulike kommunikasjonsuttrykk og språk, medrekna teiknspråk. Alle barn skal få god språk stimulering gjennom barnehagekvardagen, og få delta i aktivitetar som </a:t>
            </a:r>
            <a:r>
              <a:rPr kumimoji="0" lang="nn-NO" sz="1100" b="0" i="0" u="none" strike="noStrike" kern="0" cap="none" spc="0" normalizeH="0" baseline="0" noProof="0" err="1">
                <a:ln>
                  <a:noFill/>
                </a:ln>
                <a:solidFill>
                  <a:prstClr val="black"/>
                </a:solidFill>
                <a:effectLst/>
                <a:uLnTx/>
                <a:uFillTx/>
                <a:latin typeface="Calibri" panose="020F0502020204030204" pitchFamily="34" charset="0"/>
              </a:rPr>
              <a:t>fremjer</a:t>
            </a:r>
            <a:r>
              <a:rPr kumimoji="0" lang="nn-NO" sz="1100" b="0" i="0" u="none" strike="noStrike" kern="0" cap="none" spc="0" normalizeH="0" baseline="0" noProof="0">
                <a:ln>
                  <a:noFill/>
                </a:ln>
                <a:solidFill>
                  <a:prstClr val="black"/>
                </a:solidFill>
                <a:effectLst/>
                <a:uLnTx/>
                <a:uFillTx/>
                <a:latin typeface="Calibri" panose="020F0502020204030204" pitchFamily="34" charset="0"/>
              </a:rPr>
              <a:t> kommunikasjon og ei heilskapleg språkutvikling.</a:t>
            </a:r>
          </a:p>
        </p:txBody>
      </p:sp>
      <p:sp>
        <p:nvSpPr>
          <p:cNvPr id="19" name="TekstSylinder 18">
            <a:extLst>
              <a:ext uri="{FF2B5EF4-FFF2-40B4-BE49-F238E27FC236}">
                <a16:creationId xmlns:a16="http://schemas.microsoft.com/office/drawing/2014/main" id="{D83F950C-4922-5200-780D-BEBB81D0DCD4}"/>
              </a:ext>
            </a:extLst>
          </p:cNvPr>
          <p:cNvSpPr txBox="1"/>
          <p:nvPr/>
        </p:nvSpPr>
        <p:spPr>
          <a:xfrm>
            <a:off x="5366504" y="571311"/>
            <a:ext cx="2930410" cy="461665"/>
          </a:xfrm>
          <a:prstGeom prst="rect">
            <a:avLst/>
          </a:prstGeom>
          <a:noFill/>
        </p:spPr>
        <p:txBody>
          <a:bodyPr wrap="square" rtlCol="0">
            <a:spAutoFit/>
          </a:bodyPr>
          <a:lstStyle/>
          <a:p>
            <a:r>
              <a:rPr lang="nn-NO" sz="1200"/>
              <a:t>Kvar månad har alle avdelingar fokus på lesing i utvalde bøker i små lesegrupper.</a:t>
            </a:r>
          </a:p>
        </p:txBody>
      </p:sp>
      <p:sp>
        <p:nvSpPr>
          <p:cNvPr id="21" name="TekstSylinder 20">
            <a:extLst>
              <a:ext uri="{FF2B5EF4-FFF2-40B4-BE49-F238E27FC236}">
                <a16:creationId xmlns:a16="http://schemas.microsoft.com/office/drawing/2014/main" id="{C33F6D49-BDE3-84FC-65C9-E2FD5AD0BD81}"/>
              </a:ext>
            </a:extLst>
          </p:cNvPr>
          <p:cNvSpPr txBox="1"/>
          <p:nvPr/>
        </p:nvSpPr>
        <p:spPr>
          <a:xfrm>
            <a:off x="240636" y="1725224"/>
            <a:ext cx="2431293" cy="1384995"/>
          </a:xfrm>
          <a:prstGeom prst="rect">
            <a:avLst/>
          </a:prstGeom>
          <a:solidFill>
            <a:srgbClr val="FFFF99"/>
          </a:solidFill>
          <a:ln>
            <a:solidFill>
              <a:srgbClr val="FFFF99"/>
            </a:solidFill>
          </a:ln>
        </p:spPr>
        <p:txBody>
          <a:bodyPr wrap="square" rtlCol="0">
            <a:spAutoFit/>
          </a:bodyPr>
          <a:lstStyle/>
          <a:p>
            <a:r>
              <a:rPr lang="nb-NO" sz="1050" b="1" dirty="0">
                <a:solidFill>
                  <a:prstClr val="black"/>
                </a:solidFill>
                <a:latin typeface="Calibri" panose="020F0502020204030204"/>
              </a:rPr>
              <a:t>Barnehagesangen</a:t>
            </a:r>
          </a:p>
          <a:p>
            <a:pPr defTabSz="457200"/>
            <a:r>
              <a:rPr lang="nb-NO" sz="1050" dirty="0">
                <a:solidFill>
                  <a:prstClr val="black"/>
                </a:solidFill>
                <a:latin typeface="Calibri" panose="020F0502020204030204"/>
              </a:rPr>
              <a:t>Du har noe ingen andre har</a:t>
            </a:r>
          </a:p>
          <a:p>
            <a:pPr defTabSz="457200"/>
            <a:r>
              <a:rPr lang="nb-NO" sz="1050" dirty="0">
                <a:solidFill>
                  <a:prstClr val="black"/>
                </a:solidFill>
                <a:latin typeface="Calibri" panose="020F0502020204030204"/>
              </a:rPr>
              <a:t>Du har noe ingen andre har</a:t>
            </a:r>
          </a:p>
          <a:p>
            <a:pPr defTabSz="457200"/>
            <a:r>
              <a:rPr lang="nb-NO" sz="1050" dirty="0">
                <a:solidFill>
                  <a:prstClr val="black"/>
                </a:solidFill>
                <a:latin typeface="Calibri" panose="020F0502020204030204"/>
              </a:rPr>
              <a:t>Ingen er som deg</a:t>
            </a:r>
          </a:p>
          <a:p>
            <a:pPr defTabSz="457200"/>
            <a:r>
              <a:rPr lang="nb-NO" sz="1050" dirty="0">
                <a:solidFill>
                  <a:prstClr val="black"/>
                </a:solidFill>
                <a:latin typeface="Calibri" panose="020F0502020204030204"/>
              </a:rPr>
              <a:t>Du kan mye, har litt av hvert og lære meg</a:t>
            </a:r>
          </a:p>
          <a:p>
            <a:pPr defTabSz="457200"/>
            <a:r>
              <a:rPr lang="nb-NO" sz="1050" dirty="0">
                <a:solidFill>
                  <a:prstClr val="black"/>
                </a:solidFill>
                <a:latin typeface="Calibri" panose="020F0502020204030204"/>
              </a:rPr>
              <a:t>Glad for at jeg møtte deg</a:t>
            </a:r>
          </a:p>
          <a:p>
            <a:pPr defTabSz="457200"/>
            <a:r>
              <a:rPr lang="nb-NO" sz="1050" dirty="0">
                <a:solidFill>
                  <a:prstClr val="black"/>
                </a:solidFill>
                <a:latin typeface="Calibri" panose="020F0502020204030204"/>
              </a:rPr>
              <a:t>Jeg er glad for at du lever</a:t>
            </a:r>
            <a:endParaRPr lang="nn-NO" sz="1050" dirty="0">
              <a:solidFill>
                <a:prstClr val="black"/>
              </a:solidFill>
              <a:latin typeface="Calibri" panose="020F0502020204030204"/>
            </a:endParaRPr>
          </a:p>
          <a:p>
            <a:endParaRPr lang="nn-NO" sz="1050" dirty="0"/>
          </a:p>
        </p:txBody>
      </p:sp>
      <p:sp>
        <p:nvSpPr>
          <p:cNvPr id="13" name="Hjerte 12">
            <a:extLst>
              <a:ext uri="{FF2B5EF4-FFF2-40B4-BE49-F238E27FC236}">
                <a16:creationId xmlns:a16="http://schemas.microsoft.com/office/drawing/2014/main" id="{328C86AA-9248-2295-8114-044E73082D4F}"/>
              </a:ext>
            </a:extLst>
          </p:cNvPr>
          <p:cNvSpPr/>
          <p:nvPr/>
        </p:nvSpPr>
        <p:spPr>
          <a:xfrm>
            <a:off x="9297160" y="156189"/>
            <a:ext cx="914400" cy="914400"/>
          </a:xfrm>
          <a:prstGeom prst="heart">
            <a:avLst/>
          </a:prstGeom>
          <a:solidFill>
            <a:srgbClr val="FF0000"/>
          </a:solidFill>
          <a:ln w="12700" cap="flat" cmpd="sng" algn="ctr">
            <a:solidFill>
              <a:srgbClr val="FFFF99"/>
            </a:solidFill>
            <a:prstDash val="solid"/>
            <a:miter lim="800000"/>
          </a:ln>
          <a:effectLst/>
        </p:spPr>
        <p:txBody>
          <a:bodyPr rtlCol="0" anchor="ctr"/>
          <a:lstStyle/>
          <a:p>
            <a:pPr algn="ctr" defTabSz="457200">
              <a:defRPr/>
            </a:pPr>
            <a:r>
              <a:rPr lang="nn-NO" kern="0">
                <a:solidFill>
                  <a:prstClr val="white"/>
                </a:solidFill>
                <a:latin typeface="Calibri" panose="020F0502020204030204"/>
              </a:rPr>
              <a:t>EG</a:t>
            </a:r>
          </a:p>
        </p:txBody>
      </p:sp>
      <p:sp>
        <p:nvSpPr>
          <p:cNvPr id="16" name="TekstSylinder 15">
            <a:extLst>
              <a:ext uri="{FF2B5EF4-FFF2-40B4-BE49-F238E27FC236}">
                <a16:creationId xmlns:a16="http://schemas.microsoft.com/office/drawing/2014/main" id="{E5B42627-1E48-48BA-DA32-4B98B08C9E48}"/>
              </a:ext>
            </a:extLst>
          </p:cNvPr>
          <p:cNvSpPr txBox="1"/>
          <p:nvPr/>
        </p:nvSpPr>
        <p:spPr>
          <a:xfrm>
            <a:off x="6318015" y="2909155"/>
            <a:ext cx="2220334" cy="1015055"/>
          </a:xfrm>
          <a:prstGeom prst="rect">
            <a:avLst/>
          </a:prstGeom>
          <a:noFill/>
        </p:spPr>
        <p:txBody>
          <a:bodyPr wrap="square" rtlCol="0">
            <a:spAutoFit/>
          </a:bodyPr>
          <a:lstStyle/>
          <a:p>
            <a:r>
              <a:rPr lang="nn-NO" sz="1600" b="1"/>
              <a:t>Brannveke veke 38</a:t>
            </a:r>
          </a:p>
          <a:p>
            <a:r>
              <a:rPr lang="nn-NO" sz="1200"/>
              <a:t>Vi blir kjend med Brannbamsen </a:t>
            </a:r>
            <a:r>
              <a:rPr lang="nn-NO" sz="1200" err="1"/>
              <a:t>Bjørnis</a:t>
            </a:r>
            <a:r>
              <a:rPr lang="nn-NO" sz="1200"/>
              <a:t> </a:t>
            </a:r>
          </a:p>
          <a:p>
            <a:endParaRPr lang="nb-NO"/>
          </a:p>
        </p:txBody>
      </p:sp>
      <p:pic>
        <p:nvPicPr>
          <p:cNvPr id="17" name="Bilde 16">
            <a:extLst>
              <a:ext uri="{FF2B5EF4-FFF2-40B4-BE49-F238E27FC236}">
                <a16:creationId xmlns:a16="http://schemas.microsoft.com/office/drawing/2014/main" id="{9BCC467C-4423-0C40-A16E-9AE2AD029EEA}"/>
              </a:ext>
            </a:extLst>
          </p:cNvPr>
          <p:cNvPicPr>
            <a:picLocks noChangeAspect="1"/>
          </p:cNvPicPr>
          <p:nvPr/>
        </p:nvPicPr>
        <p:blipFill>
          <a:blip r:embed="rId3"/>
          <a:stretch>
            <a:fillRect/>
          </a:stretch>
        </p:blipFill>
        <p:spPr>
          <a:xfrm>
            <a:off x="7951112" y="3247434"/>
            <a:ext cx="548710" cy="584775"/>
          </a:xfrm>
          <a:prstGeom prst="rect">
            <a:avLst/>
          </a:prstGeom>
        </p:spPr>
      </p:pic>
      <p:sp>
        <p:nvSpPr>
          <p:cNvPr id="22" name="TekstSylinder 21">
            <a:extLst>
              <a:ext uri="{FF2B5EF4-FFF2-40B4-BE49-F238E27FC236}">
                <a16:creationId xmlns:a16="http://schemas.microsoft.com/office/drawing/2014/main" id="{AF67EFFC-6758-BA90-28A7-4E4F142DC6AC}"/>
              </a:ext>
            </a:extLst>
          </p:cNvPr>
          <p:cNvSpPr txBox="1"/>
          <p:nvPr/>
        </p:nvSpPr>
        <p:spPr>
          <a:xfrm>
            <a:off x="5362796" y="1075543"/>
            <a:ext cx="3137026"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23" name="Bilde 22">
            <a:extLst>
              <a:ext uri="{FF2B5EF4-FFF2-40B4-BE49-F238E27FC236}">
                <a16:creationId xmlns:a16="http://schemas.microsoft.com/office/drawing/2014/main" id="{6CA2EF2F-BCEC-88E1-397D-09B3F1D0A8A8}"/>
              </a:ext>
            </a:extLst>
          </p:cNvPr>
          <p:cNvPicPr>
            <a:picLocks noChangeAspect="1"/>
          </p:cNvPicPr>
          <p:nvPr/>
        </p:nvPicPr>
        <p:blipFill>
          <a:blip r:embed="rId4"/>
          <a:stretch>
            <a:fillRect/>
          </a:stretch>
        </p:blipFill>
        <p:spPr>
          <a:xfrm>
            <a:off x="7655245" y="2057518"/>
            <a:ext cx="825152" cy="793142"/>
          </a:xfrm>
          <a:prstGeom prst="rect">
            <a:avLst/>
          </a:prstGeom>
        </p:spPr>
      </p:pic>
      <p:pic>
        <p:nvPicPr>
          <p:cNvPr id="24" name="Bilde 23">
            <a:extLst>
              <a:ext uri="{FF2B5EF4-FFF2-40B4-BE49-F238E27FC236}">
                <a16:creationId xmlns:a16="http://schemas.microsoft.com/office/drawing/2014/main" id="{067E6646-B937-DACE-8E88-4644B2815696}"/>
              </a:ext>
            </a:extLst>
          </p:cNvPr>
          <p:cNvPicPr>
            <a:picLocks noChangeAspect="1"/>
          </p:cNvPicPr>
          <p:nvPr/>
        </p:nvPicPr>
        <p:blipFill>
          <a:blip r:embed="rId5"/>
          <a:stretch>
            <a:fillRect/>
          </a:stretch>
        </p:blipFill>
        <p:spPr>
          <a:xfrm>
            <a:off x="6294786" y="2021151"/>
            <a:ext cx="1242589" cy="793142"/>
          </a:xfrm>
          <a:prstGeom prst="rect">
            <a:avLst/>
          </a:prstGeom>
        </p:spPr>
      </p:pic>
      <p:pic>
        <p:nvPicPr>
          <p:cNvPr id="26" name="Bilde 25">
            <a:extLst>
              <a:ext uri="{FF2B5EF4-FFF2-40B4-BE49-F238E27FC236}">
                <a16:creationId xmlns:a16="http://schemas.microsoft.com/office/drawing/2014/main" id="{7E80B1D2-3559-9477-AA44-457370546DDE}"/>
              </a:ext>
            </a:extLst>
          </p:cNvPr>
          <p:cNvPicPr>
            <a:picLocks noChangeAspect="1"/>
          </p:cNvPicPr>
          <p:nvPr/>
        </p:nvPicPr>
        <p:blipFill>
          <a:blip r:embed="rId6"/>
          <a:stretch>
            <a:fillRect/>
          </a:stretch>
        </p:blipFill>
        <p:spPr>
          <a:xfrm>
            <a:off x="5396659" y="2038415"/>
            <a:ext cx="791454" cy="791454"/>
          </a:xfrm>
          <a:prstGeom prst="rect">
            <a:avLst/>
          </a:prstGeom>
        </p:spPr>
      </p:pic>
      <p:sp>
        <p:nvSpPr>
          <p:cNvPr id="18" name="TekstSylinder 17">
            <a:extLst>
              <a:ext uri="{FF2B5EF4-FFF2-40B4-BE49-F238E27FC236}">
                <a16:creationId xmlns:a16="http://schemas.microsoft.com/office/drawing/2014/main" id="{FC158C14-37E9-1E86-FA42-EE8536DCDE9B}"/>
              </a:ext>
            </a:extLst>
          </p:cNvPr>
          <p:cNvSpPr txBox="1"/>
          <p:nvPr/>
        </p:nvSpPr>
        <p:spPr>
          <a:xfrm>
            <a:off x="3261374" y="2238991"/>
            <a:ext cx="2091931" cy="3985706"/>
          </a:xfrm>
          <a:prstGeom prst="rect">
            <a:avLst/>
          </a:prstGeom>
          <a:solidFill>
            <a:srgbClr val="FFFF99"/>
          </a:solidFill>
        </p:spPr>
        <p:txBody>
          <a:bodyPr wrap="square" rtlCol="0">
            <a:spAutoFit/>
          </a:bodyPr>
          <a:lstStyle/>
          <a:p>
            <a:r>
              <a:rPr lang="nb-NO" sz="1100" b="0" i="0" dirty="0" err="1">
                <a:solidFill>
                  <a:srgbClr val="000000"/>
                </a:solidFill>
                <a:effectLst/>
                <a:latin typeface="Programme"/>
              </a:rPr>
              <a:t>Bjørnis</a:t>
            </a:r>
            <a:br>
              <a:rPr lang="nb-NO" sz="1100" dirty="0"/>
            </a:br>
            <a:r>
              <a:rPr lang="nb-NO" sz="1100" b="0" i="0" dirty="0" err="1">
                <a:solidFill>
                  <a:srgbClr val="000000"/>
                </a:solidFill>
                <a:effectLst/>
                <a:latin typeface="Programme"/>
              </a:rPr>
              <a:t>Bjørnis</a:t>
            </a:r>
            <a:r>
              <a:rPr lang="nb-NO" sz="1100" b="0" i="0" dirty="0">
                <a:solidFill>
                  <a:srgbClr val="000000"/>
                </a:solidFill>
                <a:effectLst/>
                <a:latin typeface="Programme"/>
              </a:rPr>
              <a:t> her kommer </a:t>
            </a:r>
            <a:r>
              <a:rPr lang="nb-NO" sz="1100" b="0" i="0" dirty="0" err="1">
                <a:solidFill>
                  <a:srgbClr val="000000"/>
                </a:solidFill>
                <a:effectLst/>
                <a:latin typeface="Programme"/>
              </a:rPr>
              <a:t>Bjørnis</a:t>
            </a:r>
            <a:r>
              <a:rPr lang="nb-NO" sz="1100" b="0" i="0" dirty="0">
                <a:solidFill>
                  <a:srgbClr val="000000"/>
                </a:solidFill>
                <a:effectLst/>
                <a:latin typeface="Programme"/>
              </a:rPr>
              <a:t>, </a:t>
            </a:r>
            <a:r>
              <a:rPr lang="nb-NO" sz="1100" b="0" i="0" dirty="0" err="1">
                <a:solidFill>
                  <a:srgbClr val="000000"/>
                </a:solidFill>
                <a:effectLst/>
                <a:latin typeface="Programme"/>
              </a:rPr>
              <a:t>Bjørnis</a:t>
            </a:r>
            <a:br>
              <a:rPr lang="nb-NO" sz="1100" dirty="0"/>
            </a:br>
            <a:br>
              <a:rPr lang="nb-NO" sz="1100" dirty="0"/>
            </a:br>
            <a:r>
              <a:rPr lang="nb-NO" sz="1100" b="0" i="0" dirty="0">
                <a:solidFill>
                  <a:srgbClr val="000000"/>
                </a:solidFill>
                <a:effectLst/>
                <a:latin typeface="Programme"/>
              </a:rPr>
              <a:t>Hei, hei vil du møte Brannbamsen </a:t>
            </a:r>
            <a:r>
              <a:rPr lang="nb-NO" sz="1100" b="0" i="0" dirty="0" err="1">
                <a:solidFill>
                  <a:srgbClr val="000000"/>
                </a:solidFill>
                <a:effectLst/>
                <a:latin typeface="Programme"/>
              </a:rPr>
              <a:t>Bjørnis</a:t>
            </a:r>
            <a:r>
              <a:rPr lang="nb-NO" sz="1100" b="0" i="0" dirty="0">
                <a:solidFill>
                  <a:srgbClr val="000000"/>
                </a:solidFill>
                <a:effectLst/>
                <a:latin typeface="Programme"/>
              </a:rPr>
              <a:t>? Rop på meg</a:t>
            </a:r>
            <a:br>
              <a:rPr lang="nb-NO" sz="1100" dirty="0"/>
            </a:br>
            <a:r>
              <a:rPr lang="nb-NO" sz="1100" b="0" i="0" dirty="0">
                <a:solidFill>
                  <a:srgbClr val="000000"/>
                </a:solidFill>
                <a:effectLst/>
                <a:latin typeface="Programme"/>
              </a:rPr>
              <a:t>Lille, søte, tøffe, røffe</a:t>
            </a:r>
            <a:br>
              <a:rPr lang="nb-NO" sz="1100" dirty="0"/>
            </a:br>
            <a:r>
              <a:rPr lang="nb-NO" sz="1100" b="0" i="0" dirty="0">
                <a:solidFill>
                  <a:srgbClr val="000000"/>
                </a:solidFill>
                <a:effectLst/>
                <a:latin typeface="Programme"/>
              </a:rPr>
              <a:t>Brannbamsen </a:t>
            </a:r>
            <a:r>
              <a:rPr lang="nb-NO" sz="1100" b="0" i="0" dirty="0" err="1">
                <a:solidFill>
                  <a:srgbClr val="000000"/>
                </a:solidFill>
                <a:effectLst/>
                <a:latin typeface="Programme"/>
              </a:rPr>
              <a:t>Bjørnis</a:t>
            </a:r>
            <a:r>
              <a:rPr lang="nb-NO" sz="1100" b="0" i="0" dirty="0">
                <a:solidFill>
                  <a:srgbClr val="000000"/>
                </a:solidFill>
                <a:effectLst/>
                <a:latin typeface="Programme"/>
              </a:rPr>
              <a:t>, det er meg</a:t>
            </a:r>
            <a:br>
              <a:rPr lang="nb-NO" sz="1100" dirty="0"/>
            </a:br>
            <a:r>
              <a:rPr lang="nb-NO" sz="1100" b="0" i="0" dirty="0">
                <a:solidFill>
                  <a:srgbClr val="000000"/>
                </a:solidFill>
                <a:effectLst/>
                <a:latin typeface="Programme"/>
              </a:rPr>
              <a:t>Er på vei, her kommer jeg</a:t>
            </a:r>
            <a:br>
              <a:rPr lang="nb-NO" sz="1100" b="0" i="0" dirty="0">
                <a:solidFill>
                  <a:srgbClr val="000000"/>
                </a:solidFill>
                <a:effectLst/>
                <a:latin typeface="Programme"/>
              </a:rPr>
            </a:br>
            <a:endParaRPr lang="nb-NO" sz="1100" b="0" i="0" dirty="0">
              <a:solidFill>
                <a:srgbClr val="000000"/>
              </a:solidFill>
              <a:effectLst/>
              <a:latin typeface="Programme"/>
            </a:endParaRPr>
          </a:p>
          <a:p>
            <a:r>
              <a:rPr lang="nb-NO" sz="1100" b="0" i="0" dirty="0" err="1">
                <a:solidFill>
                  <a:srgbClr val="000000"/>
                </a:solidFill>
                <a:effectLst/>
                <a:latin typeface="Programme"/>
              </a:rPr>
              <a:t>Bjørnis</a:t>
            </a:r>
            <a:br>
              <a:rPr lang="nb-NO" sz="1100" dirty="0"/>
            </a:br>
            <a:r>
              <a:rPr lang="nb-NO" sz="1100" b="0" i="0" dirty="0" err="1">
                <a:solidFill>
                  <a:srgbClr val="000000"/>
                </a:solidFill>
                <a:effectLst/>
                <a:latin typeface="Programme"/>
              </a:rPr>
              <a:t>Bjørnis</a:t>
            </a:r>
            <a:r>
              <a:rPr lang="nb-NO" sz="1100" b="0" i="0" dirty="0">
                <a:solidFill>
                  <a:srgbClr val="000000"/>
                </a:solidFill>
                <a:effectLst/>
                <a:latin typeface="Programme"/>
              </a:rPr>
              <a:t> her kommer </a:t>
            </a:r>
            <a:r>
              <a:rPr lang="nb-NO" sz="1100" b="0" i="0" dirty="0" err="1">
                <a:solidFill>
                  <a:srgbClr val="000000"/>
                </a:solidFill>
                <a:effectLst/>
                <a:latin typeface="Programme"/>
              </a:rPr>
              <a:t>Bjørnis</a:t>
            </a:r>
            <a:br>
              <a:rPr lang="nb-NO" sz="1100" dirty="0"/>
            </a:br>
            <a:r>
              <a:rPr lang="nb-NO" sz="1100" b="0" i="0" dirty="0" err="1">
                <a:solidFill>
                  <a:srgbClr val="000000"/>
                </a:solidFill>
                <a:effectLst/>
                <a:latin typeface="Programme"/>
              </a:rPr>
              <a:t>Bjørnis</a:t>
            </a:r>
            <a:br>
              <a:rPr lang="nb-NO" sz="1100" dirty="0"/>
            </a:br>
            <a:br>
              <a:rPr lang="nb-NO" sz="1100" dirty="0"/>
            </a:br>
            <a:r>
              <a:rPr lang="nb-NO" sz="1100" b="0" i="0" dirty="0">
                <a:solidFill>
                  <a:srgbClr val="000000"/>
                </a:solidFill>
                <a:effectLst/>
                <a:latin typeface="Programme"/>
              </a:rPr>
              <a:t>Brannhjelmen er på</a:t>
            </a:r>
            <a:br>
              <a:rPr lang="nb-NO" sz="1100" dirty="0"/>
            </a:br>
            <a:r>
              <a:rPr lang="nb-NO" sz="1100" b="0" i="0" dirty="0" err="1">
                <a:solidFill>
                  <a:srgbClr val="000000"/>
                </a:solidFill>
                <a:effectLst/>
                <a:latin typeface="Programme"/>
              </a:rPr>
              <a:t>Bjørnis</a:t>
            </a:r>
            <a:r>
              <a:rPr lang="nb-NO" sz="1100" b="0" i="0" dirty="0">
                <a:solidFill>
                  <a:srgbClr val="000000"/>
                </a:solidFill>
                <a:effectLst/>
                <a:latin typeface="Programme"/>
              </a:rPr>
              <a:t> skal på oppdrag nå</a:t>
            </a:r>
            <a:br>
              <a:rPr lang="nb-NO" sz="1100" dirty="0"/>
            </a:br>
            <a:r>
              <a:rPr lang="nb-NO" sz="1100" b="0" i="0" dirty="0">
                <a:solidFill>
                  <a:srgbClr val="000000"/>
                </a:solidFill>
                <a:effectLst/>
                <a:latin typeface="Programme"/>
              </a:rPr>
              <a:t>Han har fått beskjed</a:t>
            </a:r>
            <a:br>
              <a:rPr lang="nb-NO" sz="1100" dirty="0"/>
            </a:br>
            <a:r>
              <a:rPr lang="nb-NO" sz="1100" b="0" i="0" dirty="0">
                <a:solidFill>
                  <a:srgbClr val="000000"/>
                </a:solidFill>
                <a:effectLst/>
                <a:latin typeface="Programme"/>
              </a:rPr>
              <a:t>Klar på en, to, tre</a:t>
            </a:r>
            <a:br>
              <a:rPr lang="nb-NO" sz="1100" dirty="0"/>
            </a:br>
            <a:r>
              <a:rPr lang="nb-NO" sz="1100" b="0" i="0" dirty="0">
                <a:solidFill>
                  <a:srgbClr val="000000"/>
                </a:solidFill>
                <a:effectLst/>
                <a:latin typeface="Programme"/>
              </a:rPr>
              <a:t>Er du trist, er du redd</a:t>
            </a:r>
            <a:br>
              <a:rPr lang="nb-NO" sz="1100" dirty="0"/>
            </a:br>
            <a:r>
              <a:rPr lang="nb-NO" sz="1100" b="0" i="0" dirty="0" err="1">
                <a:solidFill>
                  <a:srgbClr val="000000"/>
                </a:solidFill>
                <a:effectLst/>
                <a:latin typeface="Programme"/>
              </a:rPr>
              <a:t>Bjørnis</a:t>
            </a:r>
            <a:r>
              <a:rPr lang="nb-NO" sz="1100" b="0" i="0" dirty="0">
                <a:solidFill>
                  <a:srgbClr val="000000"/>
                </a:solidFill>
                <a:effectLst/>
                <a:latin typeface="Programme"/>
              </a:rPr>
              <a:t> kommer brannmannkledd</a:t>
            </a:r>
            <a:br>
              <a:rPr lang="nb-NO" sz="1100" dirty="0"/>
            </a:br>
            <a:r>
              <a:rPr lang="nb-NO" sz="1100" b="0" i="0" dirty="0">
                <a:solidFill>
                  <a:srgbClr val="000000"/>
                </a:solidFill>
                <a:effectLst/>
                <a:latin typeface="Programme"/>
              </a:rPr>
              <a:t>Åpner bamsehjertet opp</a:t>
            </a:r>
            <a:br>
              <a:rPr lang="nb-NO" sz="1100" dirty="0"/>
            </a:br>
            <a:r>
              <a:rPr lang="nb-NO" sz="1100" b="0" i="0" dirty="0">
                <a:solidFill>
                  <a:srgbClr val="000000"/>
                </a:solidFill>
                <a:effectLst/>
                <a:latin typeface="Programme"/>
              </a:rPr>
              <a:t>For stor og liten kropp</a:t>
            </a:r>
            <a:endParaRPr lang="nb-NO" sz="1100" dirty="0"/>
          </a:p>
        </p:txBody>
      </p:sp>
      <p:pic>
        <p:nvPicPr>
          <p:cNvPr id="20" name="Bilde 19">
            <a:extLst>
              <a:ext uri="{FF2B5EF4-FFF2-40B4-BE49-F238E27FC236}">
                <a16:creationId xmlns:a16="http://schemas.microsoft.com/office/drawing/2014/main" id="{84550D92-91B1-ABA8-D031-F6DBD61F4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4101" y="6398020"/>
            <a:ext cx="3803336" cy="323455"/>
          </a:xfrm>
          <a:prstGeom prst="rect">
            <a:avLst/>
          </a:prstGeom>
        </p:spPr>
      </p:pic>
    </p:spTree>
    <p:extLst>
      <p:ext uri="{BB962C8B-B14F-4D97-AF65-F5344CB8AC3E}">
        <p14:creationId xmlns:p14="http://schemas.microsoft.com/office/powerpoint/2010/main" val="216357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5</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1916744437"/>
              </p:ext>
            </p:extLst>
          </p:nvPr>
        </p:nvGraphicFramePr>
        <p:xfrm>
          <a:off x="738909" y="924370"/>
          <a:ext cx="10955048" cy="512572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36</a:t>
                      </a:r>
                    </a:p>
                  </a:txBody>
                  <a:tcPr/>
                </a:tc>
                <a:tc>
                  <a:txBody>
                    <a:bodyPr/>
                    <a:lstStyle/>
                    <a:p>
                      <a:pPr algn="r"/>
                      <a:r>
                        <a:rPr lang="nn-NO"/>
                        <a:t>1</a:t>
                      </a:r>
                    </a:p>
                    <a:p>
                      <a:pPr algn="r"/>
                      <a:endParaRPr lang="nn-NO"/>
                    </a:p>
                    <a:p>
                      <a:pPr algn="r"/>
                      <a:endParaRPr lang="nn-NO"/>
                    </a:p>
                  </a:txBody>
                  <a:tcPr/>
                </a:tc>
                <a:tc>
                  <a:txBody>
                    <a:bodyPr/>
                    <a:lstStyle/>
                    <a:p>
                      <a:pPr algn="r"/>
                      <a:r>
                        <a:rPr lang="nn-NO"/>
                        <a:t>2</a:t>
                      </a:r>
                    </a:p>
                    <a:p>
                      <a:pPr algn="r"/>
                      <a:r>
                        <a:rPr lang="nn-NO" sz="1200">
                          <a:solidFill>
                            <a:srgbClr val="FF0000"/>
                          </a:solidFill>
                        </a:rPr>
                        <a:t>Foreldremøte for alle foreldre</a:t>
                      </a:r>
                    </a:p>
                  </a:txBody>
                  <a:tcPr/>
                </a:tc>
                <a:tc>
                  <a:txBody>
                    <a:bodyPr/>
                    <a:lstStyle/>
                    <a:p>
                      <a:pPr algn="r"/>
                      <a:r>
                        <a:rPr lang="nn-NO"/>
                        <a:t>3</a:t>
                      </a:r>
                    </a:p>
                  </a:txBody>
                  <a:tcPr/>
                </a:tc>
                <a:tc>
                  <a:txBody>
                    <a:bodyPr/>
                    <a:lstStyle/>
                    <a:p>
                      <a:pPr algn="r"/>
                      <a:r>
                        <a:rPr lang="nn-NO"/>
                        <a:t>4</a:t>
                      </a:r>
                    </a:p>
                  </a:txBody>
                  <a:tcPr/>
                </a:tc>
                <a:tc>
                  <a:txBody>
                    <a:bodyPr/>
                    <a:lstStyle/>
                    <a:p>
                      <a:pPr algn="r"/>
                      <a:r>
                        <a:rPr lang="nn-NO"/>
                        <a:t>5</a:t>
                      </a:r>
                    </a:p>
                  </a:txBody>
                  <a:tcPr/>
                </a:tc>
                <a:tc>
                  <a:txBody>
                    <a:bodyPr/>
                    <a:lstStyle/>
                    <a:p>
                      <a:pPr algn="r"/>
                      <a:r>
                        <a:rPr lang="nn-NO"/>
                        <a:t>6</a:t>
                      </a:r>
                    </a:p>
                  </a:txBody>
                  <a:tcPr/>
                </a:tc>
                <a:tc>
                  <a:txBody>
                    <a:bodyPr/>
                    <a:lstStyle/>
                    <a:p>
                      <a:pPr algn="r"/>
                      <a:r>
                        <a:rPr lang="nn-NO">
                          <a:solidFill>
                            <a:srgbClr val="FF0000"/>
                          </a:solidFill>
                        </a:rPr>
                        <a:t>7</a:t>
                      </a:r>
                    </a:p>
                  </a:txBody>
                  <a:tcPr/>
                </a:tc>
                <a:extLst>
                  <a:ext uri="{0D108BD9-81ED-4DB2-BD59-A6C34878D82A}">
                    <a16:rowId xmlns:a16="http://schemas.microsoft.com/office/drawing/2014/main" val="1309529640"/>
                  </a:ext>
                </a:extLst>
              </a:tr>
              <a:tr h="370840">
                <a:tc>
                  <a:txBody>
                    <a:bodyPr/>
                    <a:lstStyle/>
                    <a:p>
                      <a:pPr algn="ctr"/>
                      <a:r>
                        <a:rPr lang="nn-NO" sz="2400" b="1" dirty="0"/>
                        <a:t>37</a:t>
                      </a:r>
                    </a:p>
                    <a:p>
                      <a:pPr algn="ctr"/>
                      <a:endParaRPr lang="nn-NO" sz="2400" b="1" dirty="0"/>
                    </a:p>
                  </a:txBody>
                  <a:tcPr/>
                </a:tc>
                <a:tc>
                  <a:txBody>
                    <a:bodyPr/>
                    <a:lstStyle/>
                    <a:p>
                      <a:pPr algn="r"/>
                      <a:r>
                        <a:rPr lang="nn-NO"/>
                        <a:t>8</a:t>
                      </a:r>
                    </a:p>
                    <a:p>
                      <a:pPr algn="r"/>
                      <a:endParaRPr lang="nn-NO"/>
                    </a:p>
                  </a:txBody>
                  <a:tcPr/>
                </a:tc>
                <a:tc>
                  <a:txBody>
                    <a:bodyPr/>
                    <a:lstStyle/>
                    <a:p>
                      <a:pPr algn="r"/>
                      <a:r>
                        <a:rPr lang="nn-NO"/>
                        <a:t>9</a:t>
                      </a:r>
                    </a:p>
                  </a:txBody>
                  <a:tcPr/>
                </a:tc>
                <a:tc>
                  <a:txBody>
                    <a:bodyPr/>
                    <a:lstStyle/>
                    <a:p>
                      <a:pPr algn="r"/>
                      <a:r>
                        <a:rPr lang="nn-NO"/>
                        <a:t>10</a:t>
                      </a:r>
                    </a:p>
                  </a:txBody>
                  <a:tcPr/>
                </a:tc>
                <a:tc>
                  <a:txBody>
                    <a:bodyPr/>
                    <a:lstStyle/>
                    <a:p>
                      <a:pPr algn="r"/>
                      <a:r>
                        <a:rPr lang="nn-NO"/>
                        <a:t>11</a:t>
                      </a:r>
                    </a:p>
                  </a:txBody>
                  <a:tcPr/>
                </a:tc>
                <a:tc>
                  <a:txBody>
                    <a:bodyPr/>
                    <a:lstStyle/>
                    <a:p>
                      <a:pPr algn="r"/>
                      <a:r>
                        <a:rPr lang="nn-NO"/>
                        <a:t>12</a:t>
                      </a:r>
                    </a:p>
                  </a:txBody>
                  <a:tcPr/>
                </a:tc>
                <a:tc>
                  <a:txBody>
                    <a:bodyPr/>
                    <a:lstStyle/>
                    <a:p>
                      <a:pPr algn="r"/>
                      <a:r>
                        <a:rPr lang="nn-NO"/>
                        <a:t>13</a:t>
                      </a:r>
                    </a:p>
                  </a:txBody>
                  <a:tcPr/>
                </a:tc>
                <a:tc>
                  <a:txBody>
                    <a:bodyPr/>
                    <a:lstStyle/>
                    <a:p>
                      <a:pPr algn="r"/>
                      <a:r>
                        <a:rPr lang="nn-NO">
                          <a:solidFill>
                            <a:srgbClr val="FF0000"/>
                          </a:solidFill>
                        </a:rPr>
                        <a:t>14</a:t>
                      </a:r>
                    </a:p>
                  </a:txBody>
                  <a:tcPr/>
                </a:tc>
                <a:extLst>
                  <a:ext uri="{0D108BD9-81ED-4DB2-BD59-A6C34878D82A}">
                    <a16:rowId xmlns:a16="http://schemas.microsoft.com/office/drawing/2014/main" val="4080204416"/>
                  </a:ext>
                </a:extLst>
              </a:tr>
              <a:tr h="370840">
                <a:tc>
                  <a:txBody>
                    <a:bodyPr/>
                    <a:lstStyle/>
                    <a:p>
                      <a:pPr algn="ctr"/>
                      <a:r>
                        <a:rPr lang="nn-NO" sz="2400" b="1" dirty="0"/>
                        <a:t>38</a:t>
                      </a:r>
                    </a:p>
                    <a:p>
                      <a:pPr algn="ctr"/>
                      <a:r>
                        <a:rPr lang="nn-NO" sz="1200" b="1" dirty="0"/>
                        <a:t>Brannveke i barnehagen</a:t>
                      </a:r>
                    </a:p>
                    <a:p>
                      <a:pPr algn="ctr"/>
                      <a:endParaRPr lang="nn-NO" sz="1200" b="1" dirty="0"/>
                    </a:p>
                  </a:txBody>
                  <a:tcPr/>
                </a:tc>
                <a:tc>
                  <a:txBody>
                    <a:bodyPr/>
                    <a:lstStyle/>
                    <a:p>
                      <a:pPr algn="r"/>
                      <a:r>
                        <a:rPr lang="nn-NO"/>
                        <a:t>15</a:t>
                      </a:r>
                    </a:p>
                    <a:p>
                      <a:pPr algn="r"/>
                      <a:endParaRPr lang="nn-NO"/>
                    </a:p>
                  </a:txBody>
                  <a:tcPr/>
                </a:tc>
                <a:tc>
                  <a:txBody>
                    <a:bodyPr/>
                    <a:lstStyle/>
                    <a:p>
                      <a:pPr algn="r"/>
                      <a:r>
                        <a:rPr lang="nn-NO"/>
                        <a:t>16</a:t>
                      </a:r>
                    </a:p>
                  </a:txBody>
                  <a:tcPr/>
                </a:tc>
                <a:tc>
                  <a:txBody>
                    <a:bodyPr/>
                    <a:lstStyle/>
                    <a:p>
                      <a:pPr algn="r"/>
                      <a:r>
                        <a:rPr lang="nn-NO"/>
                        <a:t>17</a:t>
                      </a:r>
                    </a:p>
                  </a:txBody>
                  <a:tcPr/>
                </a:tc>
                <a:tc>
                  <a:txBody>
                    <a:bodyPr/>
                    <a:lstStyle/>
                    <a:p>
                      <a:pPr algn="r"/>
                      <a:r>
                        <a:rPr lang="nn-NO"/>
                        <a:t>18</a:t>
                      </a:r>
                    </a:p>
                  </a:txBody>
                  <a:tcPr/>
                </a:tc>
                <a:tc>
                  <a:txBody>
                    <a:bodyPr/>
                    <a:lstStyle/>
                    <a:p>
                      <a:pPr algn="r"/>
                      <a:r>
                        <a:rPr lang="nn-NO"/>
                        <a:t>19</a:t>
                      </a:r>
                    </a:p>
                  </a:txBody>
                  <a:tcPr/>
                </a:tc>
                <a:tc>
                  <a:txBody>
                    <a:bodyPr/>
                    <a:lstStyle/>
                    <a:p>
                      <a:pPr algn="r"/>
                      <a:r>
                        <a:rPr lang="nn-NO"/>
                        <a:t>20</a:t>
                      </a:r>
                    </a:p>
                  </a:txBody>
                  <a:tcPr/>
                </a:tc>
                <a:tc>
                  <a:txBody>
                    <a:bodyPr/>
                    <a:lstStyle/>
                    <a:p>
                      <a:pPr algn="r"/>
                      <a:r>
                        <a:rPr lang="nn-NO">
                          <a:solidFill>
                            <a:srgbClr val="FF0000"/>
                          </a:solidFill>
                        </a:rPr>
                        <a:t>21</a:t>
                      </a:r>
                    </a:p>
                  </a:txBody>
                  <a:tcPr/>
                </a:tc>
                <a:extLst>
                  <a:ext uri="{0D108BD9-81ED-4DB2-BD59-A6C34878D82A}">
                    <a16:rowId xmlns:a16="http://schemas.microsoft.com/office/drawing/2014/main" val="709284768"/>
                  </a:ext>
                </a:extLst>
              </a:tr>
              <a:tr h="370840">
                <a:tc>
                  <a:txBody>
                    <a:bodyPr/>
                    <a:lstStyle/>
                    <a:p>
                      <a:pPr algn="ctr"/>
                      <a:r>
                        <a:rPr lang="nn-NO" sz="2400" b="1" dirty="0"/>
                        <a:t>39</a:t>
                      </a:r>
                    </a:p>
                    <a:p>
                      <a:pPr algn="ctr"/>
                      <a:endParaRPr lang="nn-NO" sz="2400" b="1" dirty="0"/>
                    </a:p>
                  </a:txBody>
                  <a:tcPr/>
                </a:tc>
                <a:tc>
                  <a:txBody>
                    <a:bodyPr/>
                    <a:lstStyle/>
                    <a:p>
                      <a:pPr algn="r"/>
                      <a:r>
                        <a:rPr lang="nn-NO"/>
                        <a:t>22</a:t>
                      </a:r>
                    </a:p>
                    <a:p>
                      <a:pPr algn="r"/>
                      <a:endParaRPr lang="nn-NO"/>
                    </a:p>
                  </a:txBody>
                  <a:tcPr/>
                </a:tc>
                <a:tc>
                  <a:txBody>
                    <a:bodyPr/>
                    <a:lstStyle/>
                    <a:p>
                      <a:pPr algn="r"/>
                      <a:r>
                        <a:rPr lang="nn-NO"/>
                        <a:t>23</a:t>
                      </a:r>
                    </a:p>
                    <a:p>
                      <a:pPr algn="r"/>
                      <a:endParaRPr lang="nn-NO"/>
                    </a:p>
                  </a:txBody>
                  <a:tcPr/>
                </a:tc>
                <a:tc>
                  <a:txBody>
                    <a:bodyPr/>
                    <a:lstStyle/>
                    <a:p>
                      <a:pPr algn="r"/>
                      <a:r>
                        <a:rPr lang="nn-NO"/>
                        <a:t>24</a:t>
                      </a:r>
                    </a:p>
                  </a:txBody>
                  <a:tcPr/>
                </a:tc>
                <a:tc>
                  <a:txBody>
                    <a:bodyPr/>
                    <a:lstStyle/>
                    <a:p>
                      <a:pPr algn="r"/>
                      <a:r>
                        <a:rPr lang="nn-NO"/>
                        <a:t>25</a:t>
                      </a:r>
                    </a:p>
                  </a:txBody>
                  <a:tcPr/>
                </a:tc>
                <a:tc>
                  <a:txBody>
                    <a:bodyPr/>
                    <a:lstStyle/>
                    <a:p>
                      <a:pPr algn="r"/>
                      <a:r>
                        <a:rPr lang="nn-NO"/>
                        <a:t>26</a:t>
                      </a:r>
                    </a:p>
                  </a:txBody>
                  <a:tcPr/>
                </a:tc>
                <a:tc>
                  <a:txBody>
                    <a:bodyPr/>
                    <a:lstStyle/>
                    <a:p>
                      <a:pPr algn="r"/>
                      <a:r>
                        <a:rPr lang="nn-NO"/>
                        <a:t>27</a:t>
                      </a:r>
                    </a:p>
                  </a:txBody>
                  <a:tcPr/>
                </a:tc>
                <a:tc>
                  <a:txBody>
                    <a:bodyPr/>
                    <a:lstStyle/>
                    <a:p>
                      <a:pPr algn="r"/>
                      <a:r>
                        <a:rPr lang="nn-NO">
                          <a:solidFill>
                            <a:srgbClr val="FF0000"/>
                          </a:solidFill>
                        </a:rPr>
                        <a:t>28</a:t>
                      </a:r>
                    </a:p>
                  </a:txBody>
                  <a:tcPr/>
                </a:tc>
                <a:extLst>
                  <a:ext uri="{0D108BD9-81ED-4DB2-BD59-A6C34878D82A}">
                    <a16:rowId xmlns:a16="http://schemas.microsoft.com/office/drawing/2014/main" val="2229723949"/>
                  </a:ext>
                </a:extLst>
              </a:tr>
              <a:tr h="370840">
                <a:tc>
                  <a:txBody>
                    <a:bodyPr/>
                    <a:lstStyle/>
                    <a:p>
                      <a:pPr algn="ctr"/>
                      <a:r>
                        <a:rPr lang="nn-NO" sz="2400" b="1" dirty="0"/>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a:ln>
                            <a:noFill/>
                          </a:ln>
                          <a:solidFill>
                            <a:prstClr val="black"/>
                          </a:solidFill>
                          <a:effectLst/>
                          <a:uLnTx/>
                          <a:uFillTx/>
                          <a:latin typeface="Calibri" panose="020F0502020204030204"/>
                        </a:rPr>
                        <a:t>Misjonsveke/ </a:t>
                      </a:r>
                      <a:r>
                        <a:rPr kumimoji="0" lang="nb-NO" sz="1200" b="1" i="0" u="none" strike="noStrike" kern="0" cap="none" spc="0" normalizeH="0" baseline="0" noProof="0" dirty="0" err="1">
                          <a:ln>
                            <a:noFill/>
                          </a:ln>
                          <a:solidFill>
                            <a:prstClr val="black"/>
                          </a:solidFill>
                          <a:effectLst/>
                          <a:uLnTx/>
                          <a:uFillTx/>
                          <a:latin typeface="Calibri" panose="020F0502020204030204"/>
                        </a:rPr>
                        <a:t>UngGlobal</a:t>
                      </a:r>
                      <a:br>
                        <a:rPr kumimoji="0" lang="nb-NO" sz="1200" b="1" i="0" u="none" strike="noStrike" kern="0" cap="none" spc="0" normalizeH="0" baseline="0" noProof="0" dirty="0">
                          <a:ln>
                            <a:noFill/>
                          </a:ln>
                          <a:solidFill>
                            <a:prstClr val="black"/>
                          </a:solidFill>
                          <a:effectLst/>
                          <a:uLnTx/>
                          <a:uFillTx/>
                          <a:latin typeface="Calibri" panose="020F0502020204030204"/>
                        </a:rPr>
                      </a:br>
                      <a:r>
                        <a:rPr kumimoji="0" lang="nb-NO" sz="1200" b="1" i="0" u="none" strike="noStrike" kern="0" cap="none" spc="0" normalizeH="0" baseline="0" noProof="0" dirty="0">
                          <a:ln>
                            <a:noFill/>
                          </a:ln>
                          <a:solidFill>
                            <a:prstClr val="black"/>
                          </a:solidFill>
                          <a:effectLst/>
                          <a:uLnTx/>
                          <a:uFillTx/>
                          <a:latin typeface="Calibri" panose="020F0502020204030204"/>
                        </a:rPr>
                        <a:t>Sør-Amerika</a:t>
                      </a:r>
                      <a:endParaRPr kumimoji="0" lang="nn-NO" sz="2400" b="1"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1" i="0" u="none" strike="noStrike" kern="0" cap="none" spc="0" normalizeH="0" baseline="0" noProof="0" dirty="0">
                        <a:ln>
                          <a:noFill/>
                        </a:ln>
                        <a:solidFill>
                          <a:prstClr val="black"/>
                        </a:solidFill>
                        <a:effectLst/>
                        <a:uLnTx/>
                        <a:uFillTx/>
                        <a:latin typeface="Calibri" panose="020F0502020204030204"/>
                      </a:endParaRPr>
                    </a:p>
                  </a:txBody>
                  <a:tcPr/>
                </a:tc>
                <a:tc>
                  <a:txBody>
                    <a:bodyPr/>
                    <a:lstStyle/>
                    <a:p>
                      <a:pPr algn="r"/>
                      <a:r>
                        <a:rPr lang="nn-NO"/>
                        <a:t>29</a:t>
                      </a:r>
                    </a:p>
                    <a:p>
                      <a:pPr algn="r"/>
                      <a:endParaRPr lang="nn-NO"/>
                    </a:p>
                  </a:txBody>
                  <a:tcPr/>
                </a:tc>
                <a:tc>
                  <a:txBody>
                    <a:bodyPr/>
                    <a:lstStyle/>
                    <a:p>
                      <a:pPr algn="r"/>
                      <a:r>
                        <a:rPr lang="nn-NO"/>
                        <a:t>30</a:t>
                      </a:r>
                    </a:p>
                  </a:txBody>
                  <a:tcPr/>
                </a:tc>
                <a:tc>
                  <a:txBody>
                    <a:bodyPr/>
                    <a:lstStyle/>
                    <a:p>
                      <a:pPr algn="r"/>
                      <a:endParaRPr lang="nn-NO"/>
                    </a:p>
                    <a:p>
                      <a:pPr algn="r"/>
                      <a:endParaRPr lang="nn-NO"/>
                    </a:p>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dirty="0"/>
                    </a:p>
                  </a:txBody>
                  <a:tcPr/>
                </a:tc>
                <a:extLst>
                  <a:ext uri="{0D108BD9-81ED-4DB2-BD59-A6C34878D82A}">
                    <a16:rowId xmlns:a16="http://schemas.microsoft.com/office/drawing/2014/main" val="3273995691"/>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4615468" y="339595"/>
            <a:ext cx="3108159" cy="584775"/>
          </a:xfrm>
          <a:prstGeom prst="rect">
            <a:avLst/>
          </a:prstGeom>
          <a:noFill/>
        </p:spPr>
        <p:txBody>
          <a:bodyPr wrap="none" rtlCol="0">
            <a:spAutoFit/>
          </a:bodyPr>
          <a:lstStyle/>
          <a:p>
            <a:r>
              <a:rPr lang="nn-NO" sz="3200"/>
              <a:t>September 2025</a:t>
            </a:r>
          </a:p>
        </p:txBody>
      </p:sp>
      <p:pic>
        <p:nvPicPr>
          <p:cNvPr id="6" name="Bilde 5">
            <a:extLst>
              <a:ext uri="{FF2B5EF4-FFF2-40B4-BE49-F238E27FC236}">
                <a16:creationId xmlns:a16="http://schemas.microsoft.com/office/drawing/2014/main" id="{2E91DA34-C795-359C-4278-C162C7765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291" y="6311410"/>
            <a:ext cx="3803336" cy="323455"/>
          </a:xfrm>
          <a:prstGeom prst="rect">
            <a:avLst/>
          </a:prstGeom>
        </p:spPr>
      </p:pic>
    </p:spTree>
    <p:extLst>
      <p:ext uri="{BB962C8B-B14F-4D97-AF65-F5344CB8AC3E}">
        <p14:creationId xmlns:p14="http://schemas.microsoft.com/office/powerpoint/2010/main" val="1498585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6</a:t>
            </a:fld>
            <a:endParaRPr lang="nn-NO"/>
          </a:p>
        </p:txBody>
      </p:sp>
      <p:sp>
        <p:nvSpPr>
          <p:cNvPr id="6" name="Ellipse 5">
            <a:extLst>
              <a:ext uri="{FF2B5EF4-FFF2-40B4-BE49-F238E27FC236}">
                <a16:creationId xmlns:a16="http://schemas.microsoft.com/office/drawing/2014/main" id="{BB924237-330B-AF55-1B52-04834C2A570E}"/>
              </a:ext>
            </a:extLst>
          </p:cNvPr>
          <p:cNvSpPr/>
          <p:nvPr/>
        </p:nvSpPr>
        <p:spPr>
          <a:xfrm>
            <a:off x="2837207" y="15123"/>
            <a:ext cx="2151814" cy="1647826"/>
          </a:xfrm>
          <a:prstGeom prst="ellipse">
            <a:avLst/>
          </a:prstGeom>
          <a:solidFill>
            <a:schemeClr val="tx2">
              <a:lumMod val="75000"/>
              <a:lumOff val="25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1" i="0" u="none" strike="noStrike" kern="0" cap="none" spc="0" normalizeH="0" baseline="0" noProof="0" dirty="0">
                <a:ln>
                  <a:noFill/>
                </a:ln>
                <a:solidFill>
                  <a:schemeClr val="bg1"/>
                </a:solidFill>
                <a:effectLst/>
                <a:uLnTx/>
                <a:uFillTx/>
                <a:latin typeface="Calibri" panose="020F0502020204030204"/>
              </a:rPr>
              <a:t>Fokus: </a:t>
            </a:r>
            <a:br>
              <a:rPr kumimoji="0" lang="nn-NO" sz="1100" b="1" i="0" u="none" strike="noStrike" kern="0" cap="none" spc="0" normalizeH="0" baseline="0" noProof="0" dirty="0">
                <a:ln>
                  <a:noFill/>
                </a:ln>
                <a:solidFill>
                  <a:schemeClr val="bg1"/>
                </a:solidFill>
                <a:effectLst/>
                <a:uLnTx/>
                <a:uFillTx/>
                <a:latin typeface="Calibri" panose="020F0502020204030204"/>
              </a:rPr>
            </a:br>
            <a:r>
              <a:rPr kumimoji="0" lang="nn-NO" sz="1100" b="1" i="0" u="none" strike="noStrike" kern="0" cap="none" spc="0" normalizeH="0" baseline="0" noProof="0" dirty="0">
                <a:ln>
                  <a:noFill/>
                </a:ln>
                <a:solidFill>
                  <a:schemeClr val="bg1"/>
                </a:solidFill>
                <a:effectLst/>
                <a:uLnTx/>
                <a:uFillTx/>
                <a:latin typeface="Calibri" panose="020F0502020204030204"/>
              </a:rPr>
              <a:t>Lesing i barnehagen</a:t>
            </a:r>
            <a:br>
              <a:rPr kumimoji="0" lang="nn-NO" sz="1100" b="1" i="0" u="none" strike="noStrike" kern="0" cap="none" spc="0" normalizeH="0" baseline="0" noProof="0" dirty="0">
                <a:ln>
                  <a:noFill/>
                </a:ln>
                <a:solidFill>
                  <a:schemeClr val="bg1"/>
                </a:solidFill>
                <a:effectLst/>
                <a:uLnTx/>
                <a:uFillTx/>
                <a:latin typeface="Calibri" panose="020F0502020204030204"/>
              </a:rPr>
            </a:br>
            <a:endParaRPr kumimoji="0" lang="nn-NO" sz="1100" b="1" i="0" u="none" strike="noStrike" kern="0" cap="none" spc="0" normalizeH="0" baseline="0" noProof="0" dirty="0">
              <a:ln>
                <a:noFill/>
              </a:ln>
              <a:solidFill>
                <a:schemeClr val="bg1"/>
              </a:solidFill>
              <a:effectLst/>
              <a:uLnTx/>
              <a:uFillTx/>
              <a:latin typeface="Calibri" panose="020F0502020204030204"/>
            </a:endParaRPr>
          </a:p>
          <a:p>
            <a:r>
              <a:rPr lang="nn-NO" sz="1100" b="1" dirty="0">
                <a:solidFill>
                  <a:schemeClr val="bg1"/>
                </a:solidFill>
              </a:rPr>
              <a:t>Prosjekt: </a:t>
            </a:r>
            <a:br>
              <a:rPr lang="nn-NO" sz="1100" b="1" dirty="0">
                <a:solidFill>
                  <a:schemeClr val="bg1"/>
                </a:solidFill>
              </a:rPr>
            </a:br>
            <a:r>
              <a:rPr lang="nn-NO" sz="1100" b="1" dirty="0">
                <a:solidFill>
                  <a:schemeClr val="bg1"/>
                </a:solidFill>
              </a:rPr>
              <a:t>Korleis  kan lesing  inspirere til god  leik?</a:t>
            </a:r>
          </a:p>
        </p:txBody>
      </p:sp>
      <p:sp>
        <p:nvSpPr>
          <p:cNvPr id="7" name="TekstSylinder 6">
            <a:extLst>
              <a:ext uri="{FF2B5EF4-FFF2-40B4-BE49-F238E27FC236}">
                <a16:creationId xmlns:a16="http://schemas.microsoft.com/office/drawing/2014/main" id="{B2F02555-1D1A-EC1F-1CA2-9A0DB8CCA44D}"/>
              </a:ext>
            </a:extLst>
          </p:cNvPr>
          <p:cNvSpPr txBox="1"/>
          <p:nvPr/>
        </p:nvSpPr>
        <p:spPr>
          <a:xfrm>
            <a:off x="4937247" y="130445"/>
            <a:ext cx="2205668"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Oktober 2025</a:t>
            </a:r>
          </a:p>
        </p:txBody>
      </p:sp>
      <p:sp>
        <p:nvSpPr>
          <p:cNvPr id="9" name="Tittel 4">
            <a:extLst>
              <a:ext uri="{FF2B5EF4-FFF2-40B4-BE49-F238E27FC236}">
                <a16:creationId xmlns:a16="http://schemas.microsoft.com/office/drawing/2014/main" id="{08DA3967-DD10-8BEF-B3B0-1EAA41A4ADB6}"/>
              </a:ext>
            </a:extLst>
          </p:cNvPr>
          <p:cNvSpPr txBox="1">
            <a:spLocks/>
          </p:cNvSpPr>
          <p:nvPr/>
        </p:nvSpPr>
        <p:spPr>
          <a:xfrm>
            <a:off x="9386709" y="154619"/>
            <a:ext cx="2710393" cy="2210166"/>
          </a:xfrm>
          <a:prstGeom prst="heart">
            <a:avLst/>
          </a:prstGeom>
          <a:solidFill>
            <a:srgbClr val="C00000"/>
          </a:solidFill>
          <a:ln w="25400" cap="flat" cmpd="sng" algn="ctr">
            <a:solidFill>
              <a:srgbClr val="EAEAEA"/>
            </a:solidFill>
            <a:prstDash val="solid"/>
          </a:ln>
          <a:effectLst/>
        </p:spPr>
        <p:txBody>
          <a:bodyPr rtlCol="0" anchor="ctr">
            <a:noAutofit/>
          </a:bodyPr>
          <a:lstStyle>
            <a:lvl1pPr algn="ctr" rtl="0" eaLnBrk="1" fontAlgn="base" hangingPunct="1">
              <a:spcBef>
                <a:spcPct val="0"/>
              </a:spcBef>
              <a:spcAft>
                <a:spcPct val="0"/>
              </a:spcAft>
              <a:defRPr sz="4400" kern="1200">
                <a:solidFill>
                  <a:schemeClr val="lt1"/>
                </a:solidFill>
                <a:latin typeface="+mn-lt"/>
                <a:ea typeface="+mn-ea"/>
                <a:cs typeface="+mn-cs"/>
              </a:defRPr>
            </a:lvl1pPr>
            <a:lvl2pPr algn="ctr" rtl="0" eaLnBrk="1" fontAlgn="base" hangingPunct="1">
              <a:spcBef>
                <a:spcPct val="0"/>
              </a:spcBef>
              <a:spcAft>
                <a:spcPct val="0"/>
              </a:spcAft>
              <a:defRPr sz="4400">
                <a:solidFill>
                  <a:schemeClr val="lt1"/>
                </a:solidFill>
                <a:latin typeface="+mn-lt"/>
                <a:ea typeface="+mn-ea"/>
                <a:cs typeface="+mn-cs"/>
              </a:defRPr>
            </a:lvl2pPr>
            <a:lvl3pPr algn="ctr" rtl="0" eaLnBrk="1" fontAlgn="base" hangingPunct="1">
              <a:spcBef>
                <a:spcPct val="0"/>
              </a:spcBef>
              <a:spcAft>
                <a:spcPct val="0"/>
              </a:spcAft>
              <a:defRPr sz="4400">
                <a:solidFill>
                  <a:schemeClr val="lt1"/>
                </a:solidFill>
                <a:latin typeface="+mn-lt"/>
                <a:ea typeface="+mn-ea"/>
                <a:cs typeface="+mn-cs"/>
              </a:defRPr>
            </a:lvl3pPr>
            <a:lvl4pPr algn="ctr" rtl="0" eaLnBrk="1" fontAlgn="base" hangingPunct="1">
              <a:spcBef>
                <a:spcPct val="0"/>
              </a:spcBef>
              <a:spcAft>
                <a:spcPct val="0"/>
              </a:spcAft>
              <a:defRPr sz="4400">
                <a:solidFill>
                  <a:schemeClr val="lt1"/>
                </a:solidFill>
                <a:latin typeface="+mn-lt"/>
                <a:ea typeface="+mn-ea"/>
                <a:cs typeface="+mn-cs"/>
              </a:defRPr>
            </a:lvl4pPr>
            <a:lvl5pPr algn="ctr" rtl="0" eaLnBrk="1" fontAlgn="base" hangingPunct="1">
              <a:spcBef>
                <a:spcPct val="0"/>
              </a:spcBef>
              <a:spcAft>
                <a:spcPct val="0"/>
              </a:spcAft>
              <a:defRPr sz="4400">
                <a:solidFill>
                  <a:schemeClr val="lt1"/>
                </a:solidFill>
                <a:latin typeface="+mn-lt"/>
                <a:ea typeface="+mn-ea"/>
                <a:cs typeface="+mn-cs"/>
              </a:defRPr>
            </a:lvl5pPr>
            <a:lvl6pPr marL="457200" algn="ctr" rtl="0" eaLnBrk="1" fontAlgn="base" hangingPunct="1">
              <a:spcBef>
                <a:spcPct val="0"/>
              </a:spcBef>
              <a:spcAft>
                <a:spcPct val="0"/>
              </a:spcAft>
              <a:defRPr sz="4400">
                <a:solidFill>
                  <a:schemeClr val="lt1"/>
                </a:solidFill>
                <a:latin typeface="+mn-lt"/>
                <a:ea typeface="+mn-ea"/>
                <a:cs typeface="+mn-cs"/>
              </a:defRPr>
            </a:lvl6pPr>
            <a:lvl7pPr marL="914400" algn="ctr" rtl="0" eaLnBrk="1" fontAlgn="base" hangingPunct="1">
              <a:spcBef>
                <a:spcPct val="0"/>
              </a:spcBef>
              <a:spcAft>
                <a:spcPct val="0"/>
              </a:spcAft>
              <a:defRPr sz="4400">
                <a:solidFill>
                  <a:schemeClr val="lt1"/>
                </a:solidFill>
                <a:latin typeface="+mn-lt"/>
                <a:ea typeface="+mn-ea"/>
                <a:cs typeface="+mn-cs"/>
              </a:defRPr>
            </a:lvl7pPr>
            <a:lvl8pPr marL="1371600" algn="ctr" rtl="0" eaLnBrk="1" fontAlgn="base" hangingPunct="1">
              <a:spcBef>
                <a:spcPct val="0"/>
              </a:spcBef>
              <a:spcAft>
                <a:spcPct val="0"/>
              </a:spcAft>
              <a:defRPr sz="4400">
                <a:solidFill>
                  <a:schemeClr val="lt1"/>
                </a:solidFill>
                <a:latin typeface="+mn-lt"/>
                <a:ea typeface="+mn-ea"/>
                <a:cs typeface="+mn-cs"/>
              </a:defRPr>
            </a:lvl8pPr>
            <a:lvl9pPr marL="1828800" algn="ctr" rtl="0" eaLnBrk="1" fontAlgn="base" hangingPunct="1">
              <a:spcBef>
                <a:spcPct val="0"/>
              </a:spcBef>
              <a:spcAft>
                <a:spcPct val="0"/>
              </a:spcAft>
              <a:defRPr sz="44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n-NO" sz="1200" b="1" i="0" u="none" strike="noStrike" kern="1200" cap="none" spc="0" normalizeH="0" baseline="0" noProof="0">
              <a:ln>
                <a:noFill/>
              </a:ln>
              <a:solidFill>
                <a:srgbClr val="660033"/>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sz="1200" b="1" i="0" u="none" strike="noStrike" kern="1200" cap="none" spc="0" normalizeH="0" baseline="0" noProof="0">
                <a:ln>
                  <a:noFill/>
                </a:ln>
                <a:solidFill>
                  <a:srgbClr val="660033"/>
                </a:solidFill>
                <a:effectLst/>
                <a:uLnTx/>
                <a:uFillTx/>
                <a:latin typeface="Calibri"/>
                <a:ea typeface="+mn-ea"/>
                <a:cs typeface="+mn-cs"/>
              </a:rPr>
              <a:t>Mål: Å få kvart barn til å bli bevisst på seg sjølv som ein eigen person med behov, draumar, fantasiar som er spesielt for det.</a:t>
            </a:r>
          </a:p>
        </p:txBody>
      </p:sp>
      <p:sp>
        <p:nvSpPr>
          <p:cNvPr id="10" name="TekstSylinder 9">
            <a:extLst>
              <a:ext uri="{FF2B5EF4-FFF2-40B4-BE49-F238E27FC236}">
                <a16:creationId xmlns:a16="http://schemas.microsoft.com/office/drawing/2014/main" id="{89EE5F69-B093-4969-E26F-799707CF106D}"/>
              </a:ext>
            </a:extLst>
          </p:cNvPr>
          <p:cNvSpPr txBox="1"/>
          <p:nvPr/>
        </p:nvSpPr>
        <p:spPr>
          <a:xfrm>
            <a:off x="9580840" y="4228340"/>
            <a:ext cx="2382639" cy="1954381"/>
          </a:xfrm>
          <a:prstGeom prst="rect">
            <a:avLst/>
          </a:prstGeom>
          <a:solidFill>
            <a:srgbClr val="E4E4E4"/>
          </a:solidFill>
          <a:ln w="76200">
            <a:solidFill>
              <a:srgbClr val="C00000"/>
            </a:solidFill>
          </a:ln>
        </p:spPr>
        <p:txBody>
          <a:bodyPr wrap="square" rtlCol="0">
            <a:spAutoFit/>
          </a:bodyPr>
          <a:lstStyle/>
          <a:p>
            <a:pPr eaLnBrk="0" fontAlgn="base" hangingPunct="0">
              <a:spcBef>
                <a:spcPct val="0"/>
              </a:spcBef>
              <a:spcAft>
                <a:spcPct val="0"/>
              </a:spcAft>
            </a:pPr>
            <a:endParaRPr lang="nn-NO" sz="1100" b="1" dirty="0">
              <a:solidFill>
                <a:srgbClr val="C00000"/>
              </a:solidFill>
              <a:latin typeface="Calibri" panose="020F0502020204030204" pitchFamily="34" charset="0"/>
            </a:endParaRPr>
          </a:p>
          <a:p>
            <a:pPr eaLnBrk="0" fontAlgn="base" hangingPunct="0">
              <a:spcBef>
                <a:spcPct val="0"/>
              </a:spcBef>
              <a:spcAft>
                <a:spcPct val="0"/>
              </a:spcAft>
            </a:pPr>
            <a:r>
              <a:rPr lang="nn-NO" sz="1100" b="1" dirty="0">
                <a:solidFill>
                  <a:srgbClr val="C00000"/>
                </a:solidFill>
                <a:latin typeface="Calibri" panose="020F0502020204030204" pitchFamily="34" charset="0"/>
              </a:rPr>
              <a:t>Viktig informasjon i oktober:</a:t>
            </a:r>
          </a:p>
          <a:p>
            <a:pPr marL="285750" indent="-285750" eaLnBrk="0" fontAlgn="base" hangingPunct="0">
              <a:spcBef>
                <a:spcPct val="0"/>
              </a:spcBef>
              <a:spcAft>
                <a:spcPct val="0"/>
              </a:spcAft>
              <a:buFont typeface="Arial" panose="020B0604020202020204" pitchFamily="34" charset="0"/>
              <a:buChar char="•"/>
            </a:pPr>
            <a:r>
              <a:rPr lang="nn-NO" sz="1100" dirty="0">
                <a:solidFill>
                  <a:prstClr val="black"/>
                </a:solidFill>
                <a:latin typeface="Calibri" panose="020F0502020204030204" pitchFamily="34" charset="0"/>
              </a:rPr>
              <a:t>Foreldresamtalar for alle foreldre i løpet av okt-nov</a:t>
            </a:r>
          </a:p>
          <a:p>
            <a:pPr marL="285750" indent="-285750" eaLnBrk="0" fontAlgn="base" hangingPunct="0">
              <a:spcBef>
                <a:spcPct val="0"/>
              </a:spcBef>
              <a:spcAft>
                <a:spcPct val="0"/>
              </a:spcAft>
              <a:buFont typeface="Arial" panose="020B0604020202020204" pitchFamily="34" charset="0"/>
              <a:buChar char="•"/>
            </a:pPr>
            <a:r>
              <a:rPr lang="nn-NO" sz="1100" dirty="0">
                <a:solidFill>
                  <a:prstClr val="black"/>
                </a:solidFill>
                <a:latin typeface="Calibri" panose="020F0502020204030204" pitchFamily="34" charset="0"/>
              </a:rPr>
              <a:t>Veke 40: Foreldrekafè  torsdag 2. oktober </a:t>
            </a:r>
            <a:r>
              <a:rPr lang="nn-NO" sz="1100" dirty="0" err="1">
                <a:solidFill>
                  <a:prstClr val="black"/>
                </a:solidFill>
                <a:latin typeface="Calibri" panose="020F0502020204030204" pitchFamily="34" charset="0"/>
              </a:rPr>
              <a:t>kl</a:t>
            </a:r>
            <a:r>
              <a:rPr lang="nn-NO" sz="1100" dirty="0">
                <a:solidFill>
                  <a:prstClr val="black"/>
                </a:solidFill>
                <a:latin typeface="Calibri" panose="020F0502020204030204" pitchFamily="34" charset="0"/>
              </a:rPr>
              <a:t> 14.30-16.15.</a:t>
            </a:r>
          </a:p>
          <a:p>
            <a:pPr marL="285750" indent="-285750" eaLnBrk="0" fontAlgn="base" hangingPunct="0">
              <a:spcBef>
                <a:spcPct val="0"/>
              </a:spcBef>
              <a:spcAft>
                <a:spcPct val="0"/>
              </a:spcAft>
              <a:buFont typeface="Arial" panose="020B0604020202020204" pitchFamily="34" charset="0"/>
              <a:buChar char="•"/>
            </a:pPr>
            <a:r>
              <a:rPr lang="nn-NO" sz="1100" dirty="0">
                <a:solidFill>
                  <a:prstClr val="black"/>
                </a:solidFill>
                <a:latin typeface="Calibri" panose="020F0502020204030204" pitchFamily="34" charset="0"/>
              </a:rPr>
              <a:t>Barnas Misjonsprosjekt/ </a:t>
            </a:r>
            <a:r>
              <a:rPr lang="nn-NO" sz="1100" dirty="0" err="1">
                <a:solidFill>
                  <a:prstClr val="black"/>
                </a:solidFill>
                <a:latin typeface="Calibri" panose="020F0502020204030204" pitchFamily="34" charset="0"/>
              </a:rPr>
              <a:t>UngGlobal</a:t>
            </a:r>
            <a:r>
              <a:rPr lang="nn-NO" sz="1100" dirty="0">
                <a:solidFill>
                  <a:prstClr val="black"/>
                </a:solidFill>
                <a:latin typeface="Calibri" panose="020F0502020204030204" pitchFamily="34" charset="0"/>
              </a:rPr>
              <a:t> om Sør-Amerika</a:t>
            </a:r>
          </a:p>
          <a:p>
            <a:pPr marL="285750" indent="-285750" eaLnBrk="0" fontAlgn="base" hangingPunct="0">
              <a:spcBef>
                <a:spcPct val="0"/>
              </a:spcBef>
              <a:spcAft>
                <a:spcPct val="0"/>
              </a:spcAft>
              <a:buFont typeface="Arial" panose="020B0604020202020204" pitchFamily="34" charset="0"/>
              <a:buChar char="•"/>
            </a:pPr>
            <a:r>
              <a:rPr lang="nn-NO" sz="1100" dirty="0">
                <a:solidFill>
                  <a:prstClr val="black"/>
                </a:solidFill>
                <a:latin typeface="Calibri" panose="020F0502020204030204" pitchFamily="34" charset="0"/>
              </a:rPr>
              <a:t>Kommunal planleggingsdag, dato kjem etter kvart.</a:t>
            </a:r>
          </a:p>
          <a:p>
            <a:pPr marL="285750" indent="-285750" eaLnBrk="0" fontAlgn="base" hangingPunct="0">
              <a:spcBef>
                <a:spcPct val="0"/>
              </a:spcBef>
              <a:spcAft>
                <a:spcPct val="0"/>
              </a:spcAft>
              <a:buFont typeface="Arial" panose="020B0604020202020204" pitchFamily="34" charset="0"/>
              <a:buChar char="•"/>
            </a:pPr>
            <a:endParaRPr lang="nn-NO" sz="1100" dirty="0">
              <a:solidFill>
                <a:prstClr val="black"/>
              </a:solidFill>
              <a:latin typeface="Calibri" panose="020F0502020204030204" pitchFamily="34" charset="0"/>
            </a:endParaRPr>
          </a:p>
        </p:txBody>
      </p:sp>
      <p:sp>
        <p:nvSpPr>
          <p:cNvPr id="11" name="TekstSylinder 10">
            <a:extLst>
              <a:ext uri="{FF2B5EF4-FFF2-40B4-BE49-F238E27FC236}">
                <a16:creationId xmlns:a16="http://schemas.microsoft.com/office/drawing/2014/main" id="{97EEF0A3-0F50-7062-D094-E5B806101F6F}"/>
              </a:ext>
            </a:extLst>
          </p:cNvPr>
          <p:cNvSpPr txBox="1"/>
          <p:nvPr/>
        </p:nvSpPr>
        <p:spPr>
          <a:xfrm>
            <a:off x="9714929" y="2756108"/>
            <a:ext cx="2130197" cy="1015663"/>
          </a:xfrm>
          <a:prstGeom prst="rect">
            <a:avLst/>
          </a:prstGeom>
          <a:solidFill>
            <a:srgbClr val="E4E4E4"/>
          </a:solidFill>
          <a:ln w="38100">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Fokusord m/teikn</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Ja, nei, kan eg få?, ferdig og stopp.</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Haust, glad, lei seg, dele, trafikk, bil, telle</a:t>
            </a:r>
            <a:r>
              <a:rPr lang="nn-NO" sz="1200" b="1" kern="0">
                <a:solidFill>
                  <a:prstClr val="black"/>
                </a:solidFill>
                <a:latin typeface="Calibri" panose="020F0502020204030204"/>
              </a:rPr>
              <a:t>.</a:t>
            </a:r>
            <a:endParaRPr kumimoji="0" lang="nn-NO" sz="1200" b="1" i="0" u="none" strike="noStrike" kern="0" cap="none" spc="0" normalizeH="0" baseline="0" noProof="0" dirty="0">
              <a:ln>
                <a:noFill/>
              </a:ln>
              <a:solidFill>
                <a:prstClr val="black"/>
              </a:solidFill>
              <a:effectLst/>
              <a:uLnTx/>
              <a:uFillTx/>
              <a:latin typeface="Calibri" panose="020F0502020204030204"/>
            </a:endParaRPr>
          </a:p>
        </p:txBody>
      </p:sp>
      <p:sp>
        <p:nvSpPr>
          <p:cNvPr id="12" name="TekstSylinder 11">
            <a:extLst>
              <a:ext uri="{FF2B5EF4-FFF2-40B4-BE49-F238E27FC236}">
                <a16:creationId xmlns:a16="http://schemas.microsoft.com/office/drawing/2014/main" id="{C5DD4A71-5538-0168-CD52-1A8A43F85E6E}"/>
              </a:ext>
            </a:extLst>
          </p:cNvPr>
          <p:cNvSpPr txBox="1"/>
          <p:nvPr/>
        </p:nvSpPr>
        <p:spPr>
          <a:xfrm>
            <a:off x="4898577" y="3250252"/>
            <a:ext cx="4532146" cy="3046988"/>
          </a:xfrm>
          <a:prstGeom prst="rect">
            <a:avLst/>
          </a:prstGeom>
          <a:solidFill>
            <a:srgbClr val="E4E4E4">
              <a:alpha val="38824"/>
            </a:srgbClr>
          </a:solidFill>
          <a:ln w="38100">
            <a:solidFill>
              <a:srgbClr val="EAEAEA"/>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2400" b="1" i="0" u="none" strike="noStrike" kern="0" cap="none" spc="0" normalizeH="0" baseline="0" noProof="0" dirty="0">
                <a:ln>
                  <a:noFill/>
                </a:ln>
                <a:solidFill>
                  <a:srgbClr val="1A669A"/>
                </a:solidFill>
                <a:effectLst/>
                <a:uLnTx/>
                <a:uFillTx/>
                <a:latin typeface="Dreaming Outloud Pro" panose="03050502040302030504" pitchFamily="66" charset="0"/>
                <a:cs typeface="Dreaming Outloud Pro" panose="03050502040302030504" pitchFamily="66" charset="0"/>
              </a:rPr>
              <a:t>Språk, leik og vennskap</a:t>
            </a:r>
            <a:endParaRPr kumimoji="0" lang="nb-NO" sz="12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dirty="0" err="1">
                <a:ln>
                  <a:noFill/>
                </a:ln>
                <a:solidFill>
                  <a:srgbClr val="4BACC6">
                    <a:lumMod val="75000"/>
                  </a:srgbClr>
                </a:solidFill>
                <a:effectLst/>
                <a:uLnTx/>
                <a:uFillTx/>
                <a:latin typeface="Calibri" panose="020F0502020204030204" pitchFamily="34" charset="0"/>
              </a:rPr>
              <a:t>Vaksenrolla</a:t>
            </a:r>
            <a:r>
              <a:rPr kumimoji="0" lang="nb-NO" sz="1200" b="1" i="0" u="none" strike="noStrike" kern="0" cap="none" spc="0" normalizeH="0" baseline="0" noProof="0" dirty="0">
                <a:ln>
                  <a:noFill/>
                </a:ln>
                <a:solidFill>
                  <a:srgbClr val="4BACC6">
                    <a:lumMod val="75000"/>
                  </a:srgbClr>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For å ha det bra må vi le og ha det gøy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saman</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Det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bidreg</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til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eit</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godt klima og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gjer</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det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lettare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å løyse konflikter som oppstår. Glede vekker lyst, og er ei forutsetning for læring. Det er di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oppgåve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som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vaksen</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å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gjere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kvardagen</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trygg og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hyggeleg</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Latter kan løyse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vanskelege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situasjonar</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og det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smittar</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dirty="0">
                <a:ln>
                  <a:noFill/>
                </a:ln>
                <a:solidFill>
                  <a:srgbClr val="4BACC6">
                    <a:lumMod val="75000"/>
                  </a:srgbClr>
                </a:solidFill>
                <a:effectLst/>
                <a:uLnTx/>
                <a:uFillTx/>
                <a:latin typeface="Calibri" panose="020F0502020204030204" pitchFamily="34" charset="0"/>
              </a:rPr>
              <a:t>Foreldretips:</a:t>
            </a:r>
          </a:p>
          <a:p>
            <a:pPr marL="171450" marR="0" lvl="0" indent="-1714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Delta på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foreldrekafèen</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og snakk med foreldra til vennen til barnet ditt. Bygg relasjon med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nokre</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foreldre som du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dagleg</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møter i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garderoba</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ved henting og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bringing</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Dette </a:t>
            </a:r>
            <a:r>
              <a:rPr kumimoji="0" lang="nb-NO" sz="1200" b="0" i="0" u="none" strike="noStrike" kern="0" cap="none" spc="0" normalizeH="0" baseline="0" noProof="0" dirty="0" err="1">
                <a:ln>
                  <a:noFill/>
                </a:ln>
                <a:solidFill>
                  <a:prstClr val="black"/>
                </a:solidFill>
                <a:effectLst/>
                <a:uLnTx/>
                <a:uFillTx/>
                <a:latin typeface="Calibri" panose="020F0502020204030204" pitchFamily="34" charset="0"/>
              </a:rPr>
              <a:t>gjer</a:t>
            </a:r>
            <a:r>
              <a:rPr kumimoji="0" lang="nb-NO" sz="1200" b="0" i="0" u="none" strike="noStrike" kern="0" cap="none" spc="0" normalizeH="0" baseline="0" noProof="0" dirty="0">
                <a:ln>
                  <a:noFill/>
                </a:ln>
                <a:solidFill>
                  <a:prstClr val="black"/>
                </a:solidFill>
                <a:effectLst/>
                <a:uLnTx/>
                <a:uFillTx/>
                <a:latin typeface="Calibri" panose="020F0502020204030204" pitchFamily="34" charset="0"/>
              </a:rPr>
              <a:t> du for barnet ditt.</a:t>
            </a:r>
          </a:p>
          <a:p>
            <a:pPr marL="171450" marR="0" lvl="0" indent="-1714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n-NO" sz="1200" b="0" i="0" u="none" strike="noStrike" kern="0" cap="none" spc="0" normalizeH="0" baseline="0" noProof="0" dirty="0">
                <a:ln>
                  <a:noFill/>
                </a:ln>
                <a:solidFill>
                  <a:prstClr val="black"/>
                </a:solidFill>
                <a:effectLst/>
                <a:uLnTx/>
                <a:uFillTx/>
                <a:latin typeface="Calibri" panose="020F0502020204030204" pitchFamily="34" charset="0"/>
              </a:rPr>
              <a:t>La 1-2 timar etter at barna kjem heim frå barnehagen vere mobilfrie (skjermfri)Ha fokus på gjere noko saman med barnet ditt  Du er den viktigaste barnet har!</a:t>
            </a:r>
            <a:endParaRPr kumimoji="0" lang="nb-NO" sz="1200" b="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13" name="TekstSylinder 12">
            <a:extLst>
              <a:ext uri="{FF2B5EF4-FFF2-40B4-BE49-F238E27FC236}">
                <a16:creationId xmlns:a16="http://schemas.microsoft.com/office/drawing/2014/main" id="{439DE00E-7589-14A3-7D67-F2E6EC5F42AD}"/>
              </a:ext>
            </a:extLst>
          </p:cNvPr>
          <p:cNvSpPr txBox="1"/>
          <p:nvPr/>
        </p:nvSpPr>
        <p:spPr>
          <a:xfrm>
            <a:off x="428090" y="283151"/>
            <a:ext cx="2079638" cy="1715854"/>
          </a:xfrm>
          <a:prstGeom prst="rect">
            <a:avLst/>
          </a:prstGeom>
          <a:noFill/>
          <a:ln>
            <a:solidFill>
              <a:srgbClr val="FFFF99"/>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b-NO" sz="1100" b="1" i="0" u="none" strike="noStrike" kern="0" cap="none" spc="0" normalizeH="0" baseline="0" noProof="0" dirty="0" err="1">
                <a:ln>
                  <a:noFill/>
                </a:ln>
                <a:solidFill>
                  <a:srgbClr val="4BACC6">
                    <a:lumMod val="75000"/>
                  </a:srgbClr>
                </a:solidFill>
                <a:effectLst/>
                <a:uLnTx/>
                <a:uFillTx/>
                <a:latin typeface="Calibri" panose="020F0502020204030204" pitchFamily="34" charset="0"/>
              </a:rPr>
              <a:t>Bibelforteljing</a:t>
            </a:r>
            <a:r>
              <a:rPr kumimoji="0" lang="nb-NO" sz="1100" b="1" i="0" u="none" strike="noStrike" kern="0" cap="none" spc="0" normalizeH="0" baseline="0" noProof="0" dirty="0">
                <a:ln>
                  <a:noFill/>
                </a:ln>
                <a:solidFill>
                  <a:srgbClr val="4BACC6">
                    <a:lumMod val="75000"/>
                  </a:srgbClr>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050" b="0" i="0" u="none" strike="noStrike" kern="0" cap="none" spc="0" normalizeH="0" baseline="0" noProof="0" dirty="0">
                <a:ln>
                  <a:noFill/>
                </a:ln>
                <a:solidFill>
                  <a:prstClr val="black"/>
                </a:solidFill>
                <a:effectLst/>
                <a:uLnTx/>
                <a:uFillTx/>
                <a:latin typeface="Calibri" panose="020F0502020204030204" pitchFamily="34" charset="0"/>
              </a:rPr>
              <a:t>Hausttakkefest</a:t>
            </a: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05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050" b="1" i="0" u="none" strike="noStrike" kern="0" cap="none" spc="0" normalizeH="0" baseline="0" noProof="0" dirty="0">
                <a:ln>
                  <a:noFill/>
                </a:ln>
                <a:solidFill>
                  <a:srgbClr val="4BACC6">
                    <a:lumMod val="75000"/>
                  </a:srgbClr>
                </a:solidFill>
                <a:effectLst/>
                <a:uLnTx/>
                <a:uFillTx/>
                <a:latin typeface="Calibri" panose="020F0502020204030204" pitchFamily="34" charset="0"/>
              </a:rPr>
              <a:t>Fokuspunkt: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050" b="0" i="0" u="none" strike="noStrike" kern="0" cap="none" spc="0" normalizeH="0" baseline="0" noProof="0" dirty="0" err="1">
                <a:ln>
                  <a:noFill/>
                </a:ln>
                <a:solidFill>
                  <a:prstClr val="black"/>
                </a:solidFill>
                <a:effectLst/>
                <a:uLnTx/>
                <a:uFillTx/>
                <a:latin typeface="Calibri" panose="020F0502020204030204" pitchFamily="34" charset="0"/>
              </a:rPr>
              <a:t>Eg</a:t>
            </a:r>
            <a:r>
              <a:rPr kumimoji="0" lang="nb-NO" sz="1050" b="0" i="0" u="none" strike="noStrike" kern="0" cap="none" spc="0" normalizeH="0" baseline="0" noProof="0" dirty="0">
                <a:ln>
                  <a:noFill/>
                </a:ln>
                <a:solidFill>
                  <a:prstClr val="black"/>
                </a:solidFill>
                <a:effectLst/>
                <a:uLnTx/>
                <a:uFillTx/>
                <a:latin typeface="Calibri" panose="020F0502020204030204" pitchFamily="34" charset="0"/>
              </a:rPr>
              <a:t> er glad at </a:t>
            </a:r>
            <a:r>
              <a:rPr kumimoji="0" lang="nb-NO" sz="1050" b="0" i="0" u="none" strike="noStrike" kern="0" cap="none" spc="0" normalizeH="0" baseline="0" noProof="0" dirty="0" err="1">
                <a:ln>
                  <a:noFill/>
                </a:ln>
                <a:solidFill>
                  <a:prstClr val="black"/>
                </a:solidFill>
                <a:effectLst/>
                <a:uLnTx/>
                <a:uFillTx/>
                <a:latin typeface="Calibri" panose="020F0502020204030204" pitchFamily="34" charset="0"/>
              </a:rPr>
              <a:t>eg</a:t>
            </a:r>
            <a:r>
              <a:rPr kumimoji="0" lang="nb-NO" sz="1050" b="0" i="0" u="none" strike="noStrike" kern="0" cap="none" spc="0" normalizeH="0" baseline="0" noProof="0" dirty="0">
                <a:ln>
                  <a:noFill/>
                </a:ln>
                <a:solidFill>
                  <a:prstClr val="black"/>
                </a:solidFill>
                <a:effectLst/>
                <a:uLnTx/>
                <a:uFillTx/>
                <a:latin typeface="Calibri" panose="020F0502020204030204" pitchFamily="34" charset="0"/>
              </a:rPr>
              <a:t> er </a:t>
            </a:r>
            <a:r>
              <a:rPr kumimoji="0" lang="nb-NO" sz="1050" b="0" i="0" u="none" strike="noStrike" kern="0" cap="none" spc="0" normalizeH="0" baseline="0" noProof="0" dirty="0" err="1">
                <a:ln>
                  <a:noFill/>
                </a:ln>
                <a:solidFill>
                  <a:prstClr val="black"/>
                </a:solidFill>
                <a:effectLst/>
                <a:uLnTx/>
                <a:uFillTx/>
                <a:latin typeface="Calibri" panose="020F0502020204030204" pitchFamily="34" charset="0"/>
              </a:rPr>
              <a:t>eg</a:t>
            </a:r>
            <a:endParaRPr kumimoji="0" lang="nb-NO" sz="1050" b="0" i="0" u="none" strike="noStrike" kern="0" cap="none" spc="0" normalizeH="0" baseline="0" noProof="0" dirty="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050" b="0" i="0" u="none" strike="noStrike" kern="0" cap="none" spc="0" normalizeH="0" baseline="0" noProof="0" dirty="0" err="1">
                <a:ln>
                  <a:noFill/>
                </a:ln>
                <a:solidFill>
                  <a:prstClr val="black"/>
                </a:solidFill>
                <a:effectLst/>
                <a:uLnTx/>
                <a:uFillTx/>
                <a:latin typeface="Calibri" panose="020F0502020204030204" pitchFamily="34" charset="0"/>
              </a:rPr>
              <a:t>Eg</a:t>
            </a:r>
            <a:r>
              <a:rPr kumimoji="0" lang="nb-NO" sz="1050" b="0" i="0" u="none" strike="noStrike" kern="0" cap="none" spc="0" normalizeH="0" baseline="0" noProof="0" dirty="0">
                <a:ln>
                  <a:noFill/>
                </a:ln>
                <a:solidFill>
                  <a:prstClr val="black"/>
                </a:solidFill>
                <a:effectLst/>
                <a:uLnTx/>
                <a:uFillTx/>
                <a:latin typeface="Calibri" panose="020F0502020204030204" pitchFamily="34" charset="0"/>
              </a:rPr>
              <a:t> er skapt med ulike kjensler</a:t>
            </a:r>
            <a:endParaRPr kumimoji="0" lang="nb-NO" sz="1050" b="1" i="0" u="none" strike="noStrike" kern="0" cap="none" spc="0" normalizeH="0" baseline="0" noProof="0" dirty="0">
              <a:ln>
                <a:noFill/>
              </a:ln>
              <a:solidFill>
                <a:srgbClr val="4BACC6">
                  <a:lumMod val="75000"/>
                </a:srgbClr>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050" b="1" i="0" u="none" strike="noStrike" kern="0" cap="none" spc="0" normalizeH="0" baseline="0" noProof="0" dirty="0">
                <a:ln>
                  <a:noFill/>
                </a:ln>
                <a:solidFill>
                  <a:srgbClr val="4BACC6">
                    <a:lumMod val="75000"/>
                  </a:srgbClr>
                </a:solidFill>
                <a:effectLst/>
                <a:uLnTx/>
                <a:uFillTx/>
                <a:latin typeface="Calibri" panose="020F0502020204030204" pitchFamily="34" charset="0"/>
              </a:rPr>
              <a:t>Hausttakkefest: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050" b="0" i="0" u="none" strike="noStrike" kern="0" cap="none" spc="0" normalizeH="0" baseline="0" noProof="0" dirty="0">
                <a:ln>
                  <a:noFill/>
                </a:ln>
                <a:solidFill>
                  <a:prstClr val="black"/>
                </a:solidFill>
                <a:effectLst/>
                <a:uLnTx/>
                <a:uFillTx/>
                <a:latin typeface="Calibri" panose="020F0502020204030204" pitchFamily="34" charset="0"/>
              </a:rPr>
              <a:t>Takknemlighet for at vi har det vi treng</a:t>
            </a:r>
            <a:endParaRPr lang="nb-NO" sz="1050" kern="0" dirty="0">
              <a:solidFill>
                <a:prstClr val="black"/>
              </a:solidFill>
              <a:latin typeface="Calibri"/>
            </a:endParaRPr>
          </a:p>
          <a:p>
            <a:pPr marR="0" lvl="0" defTabSz="914400" eaLnBrk="0" fontAlgn="base" latinLnBrk="0" hangingPunct="0">
              <a:lnSpc>
                <a:spcPct val="100000"/>
              </a:lnSpc>
              <a:spcBef>
                <a:spcPct val="0"/>
              </a:spcBef>
              <a:spcAft>
                <a:spcPct val="0"/>
              </a:spcAft>
              <a:buClrTx/>
              <a:buSzTx/>
              <a:tabLst/>
              <a:defRPr/>
            </a:pPr>
            <a:endParaRPr lang="nb-NO" sz="1050" kern="0" dirty="0">
              <a:solidFill>
                <a:prstClr val="black"/>
              </a:solidFill>
              <a:latin typeface="Calibri"/>
            </a:endParaRPr>
          </a:p>
        </p:txBody>
      </p:sp>
      <p:sp>
        <p:nvSpPr>
          <p:cNvPr id="14" name="TekstSylinder 13">
            <a:extLst>
              <a:ext uri="{FF2B5EF4-FFF2-40B4-BE49-F238E27FC236}">
                <a16:creationId xmlns:a16="http://schemas.microsoft.com/office/drawing/2014/main" id="{5CB3AE39-13E9-399A-3B42-E0125FED4394}"/>
              </a:ext>
            </a:extLst>
          </p:cNvPr>
          <p:cNvSpPr txBox="1"/>
          <p:nvPr/>
        </p:nvSpPr>
        <p:spPr>
          <a:xfrm>
            <a:off x="2395584" y="4791579"/>
            <a:ext cx="2425734" cy="1446550"/>
          </a:xfrm>
          <a:prstGeom prst="rect">
            <a:avLst/>
          </a:prstGeom>
          <a:noFill/>
          <a:ln w="28575">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b-NO" sz="1100" b="1" i="0" u="none" strike="noStrike" kern="0" cap="none" spc="0" normalizeH="0" baseline="0" noProof="0">
                <a:ln>
                  <a:noFill/>
                </a:ln>
                <a:solidFill>
                  <a:prstClr val="black"/>
                </a:solidFill>
                <a:effectLst/>
                <a:uLnTx/>
                <a:uFillTx/>
                <a:latin typeface="Calibri" panose="020F0502020204030204"/>
              </a:rPr>
              <a:t>Barnas Misjonsprosjekt/</a:t>
            </a:r>
            <a:r>
              <a:rPr kumimoji="0" lang="nb-NO" sz="1100" b="1" i="0" u="none" strike="noStrike" kern="0" cap="none" spc="0" normalizeH="0" baseline="0" noProof="0" err="1">
                <a:ln>
                  <a:noFill/>
                </a:ln>
                <a:solidFill>
                  <a:prstClr val="black"/>
                </a:solidFill>
                <a:effectLst/>
                <a:uLnTx/>
                <a:uFillTx/>
                <a:latin typeface="Calibri" panose="020F0502020204030204"/>
              </a:rPr>
              <a:t>UngGlobal</a:t>
            </a:r>
            <a:r>
              <a:rPr kumimoji="0" lang="nb-NO" sz="1100" b="1" i="0" u="none" strike="noStrike" kern="0" cap="none" spc="0" normalizeH="0" baseline="0" noProof="0">
                <a:ln>
                  <a:noFill/>
                </a:ln>
                <a:solidFill>
                  <a:prstClr val="black"/>
                </a:solidFill>
                <a:effectLst/>
                <a:uLnTx/>
                <a:uFillTx/>
                <a:latin typeface="Calibri" panose="020F0502020204030204"/>
              </a:rPr>
              <a:t>:</a:t>
            </a:r>
          </a:p>
          <a:p>
            <a:pPr marL="0" marR="0" lvl="0" indent="0" defTabSz="457200" eaLnBrk="1" fontAlgn="auto" latinLnBrk="0" hangingPunct="1">
              <a:lnSpc>
                <a:spcPct val="100000"/>
              </a:lnSpc>
              <a:spcBef>
                <a:spcPts val="0"/>
              </a:spcBef>
              <a:spcAft>
                <a:spcPts val="0"/>
              </a:spcAft>
              <a:buClrTx/>
              <a:buSzTx/>
              <a:buFontTx/>
              <a:buNone/>
              <a:tabLst/>
              <a:defRPr/>
            </a:pPr>
            <a:r>
              <a:rPr kumimoji="0" lang="nb-NO" sz="1100" b="0" i="0" u="none" strike="noStrike" kern="0" cap="none" spc="0" normalizeH="0" baseline="0" noProof="0">
                <a:ln>
                  <a:noFill/>
                </a:ln>
                <a:solidFill>
                  <a:prstClr val="black"/>
                </a:solidFill>
                <a:effectLst/>
                <a:uLnTx/>
                <a:uFillTx/>
                <a:latin typeface="Calibri" panose="020F0502020204030204"/>
              </a:rPr>
              <a:t>Gjennom Barnas Misjonsprosjekt /</a:t>
            </a:r>
            <a:r>
              <a:rPr kumimoji="0" lang="nb-NO" sz="1100" b="0" i="0" u="none" strike="noStrike" kern="0" cap="none" spc="0" normalizeH="0" baseline="0" noProof="0" err="1">
                <a:ln>
                  <a:noFill/>
                </a:ln>
                <a:solidFill>
                  <a:prstClr val="black"/>
                </a:solidFill>
                <a:effectLst/>
                <a:uLnTx/>
                <a:uFillTx/>
                <a:latin typeface="Calibri" panose="020F0502020204030204"/>
              </a:rPr>
              <a:t>UngGlobal</a:t>
            </a:r>
            <a:r>
              <a:rPr kumimoji="0" lang="nb-NO" sz="1100" b="0" i="0" u="none" strike="noStrike" kern="0" cap="none" spc="0" normalizeH="0" baseline="0" noProof="0">
                <a:ln>
                  <a:noFill/>
                </a:ln>
                <a:solidFill>
                  <a:prstClr val="black"/>
                </a:solidFill>
                <a:effectLst/>
                <a:uLnTx/>
                <a:uFillTx/>
                <a:latin typeface="Calibri" panose="020F0502020204030204"/>
              </a:rPr>
              <a:t> får barna </a:t>
            </a:r>
            <a:r>
              <a:rPr kumimoji="0" lang="nn-NO" sz="1100" b="0" i="0" u="none" strike="noStrike" kern="0" cap="none" spc="0" normalizeH="0" baseline="0" noProof="0">
                <a:ln>
                  <a:noFill/>
                </a:ln>
                <a:solidFill>
                  <a:prstClr val="black"/>
                </a:solidFill>
                <a:effectLst/>
                <a:uLnTx/>
                <a:uFillTx/>
                <a:latin typeface="Calibri" panose="020F0502020204030204"/>
              </a:rPr>
              <a:t>moglegheit</a:t>
            </a:r>
            <a:r>
              <a:rPr kumimoji="0" lang="nb-NO" sz="1100" b="0" i="0" u="none" strike="noStrike" kern="0" cap="none" spc="0" normalizeH="0" baseline="0" noProof="0">
                <a:ln>
                  <a:noFill/>
                </a:ln>
                <a:solidFill>
                  <a:prstClr val="black"/>
                </a:solidFill>
                <a:effectLst/>
                <a:uLnTx/>
                <a:uFillTx/>
                <a:latin typeface="Calibri" panose="020F0502020204030204"/>
              </a:rPr>
              <a:t> til å engasjere seg direkte i misjonsarbeidet. Vi trur dette </a:t>
            </a:r>
            <a:r>
              <a:rPr kumimoji="0" lang="nb-NO" sz="1100" b="0" i="0" u="none" strike="noStrike" kern="0" cap="none" spc="0" normalizeH="0" baseline="0" noProof="0" err="1">
                <a:ln>
                  <a:noFill/>
                </a:ln>
                <a:solidFill>
                  <a:prstClr val="black"/>
                </a:solidFill>
                <a:effectLst/>
                <a:uLnTx/>
                <a:uFillTx/>
                <a:latin typeface="Calibri" panose="020F0502020204030204"/>
              </a:rPr>
              <a:t>bidreg</a:t>
            </a:r>
            <a:r>
              <a:rPr kumimoji="0" lang="nb-NO" sz="1100" b="0" i="0" u="none" strike="noStrike" kern="0" cap="none" spc="0" normalizeH="0" baseline="0" noProof="0">
                <a:ln>
                  <a:noFill/>
                </a:ln>
                <a:solidFill>
                  <a:prstClr val="black"/>
                </a:solidFill>
                <a:effectLst/>
                <a:uLnTx/>
                <a:uFillTx/>
                <a:latin typeface="Calibri" panose="020F0502020204030204"/>
              </a:rPr>
              <a:t> til at </a:t>
            </a:r>
            <a:r>
              <a:rPr kumimoji="0" lang="nb-NO" sz="1100" b="0" i="0" u="none" strike="noStrike" kern="0" cap="none" spc="0" normalizeH="0" baseline="0" noProof="0" err="1">
                <a:ln>
                  <a:noFill/>
                </a:ln>
                <a:solidFill>
                  <a:prstClr val="black"/>
                </a:solidFill>
                <a:effectLst/>
                <a:uLnTx/>
                <a:uFillTx/>
                <a:latin typeface="Calibri" panose="020F0502020204030204"/>
              </a:rPr>
              <a:t>dei</a:t>
            </a:r>
            <a:r>
              <a:rPr kumimoji="0" lang="nb-NO" sz="1100" b="0" i="0" u="none" strike="noStrike" kern="0" cap="none" spc="0" normalizeH="0" baseline="0" noProof="0">
                <a:ln>
                  <a:noFill/>
                </a:ln>
                <a:solidFill>
                  <a:prstClr val="black"/>
                </a:solidFill>
                <a:effectLst/>
                <a:uLnTx/>
                <a:uFillTx/>
                <a:latin typeface="Calibri" panose="020F0502020204030204"/>
              </a:rPr>
              <a:t> </a:t>
            </a:r>
            <a:r>
              <a:rPr kumimoji="0" lang="nb-NO" sz="1100" b="0" i="0" u="none" strike="noStrike" kern="0" cap="none" spc="0" normalizeH="0" baseline="0" noProof="0" err="1">
                <a:ln>
                  <a:noFill/>
                </a:ln>
                <a:solidFill>
                  <a:prstClr val="black"/>
                </a:solidFill>
                <a:effectLst/>
                <a:uLnTx/>
                <a:uFillTx/>
                <a:latin typeface="Calibri" panose="020F0502020204030204"/>
              </a:rPr>
              <a:t>utviklar</a:t>
            </a:r>
            <a:r>
              <a:rPr kumimoji="0" lang="nb-NO" sz="1100" b="0" i="0" u="none" strike="noStrike" kern="0" cap="none" spc="0" normalizeH="0" baseline="0" noProof="0">
                <a:ln>
                  <a:noFill/>
                </a:ln>
                <a:solidFill>
                  <a:prstClr val="black"/>
                </a:solidFill>
                <a:effectLst/>
                <a:uLnTx/>
                <a:uFillTx/>
                <a:latin typeface="Calibri" panose="020F0502020204030204"/>
              </a:rPr>
              <a:t> ei forståing og engasjement for misjon, nestekjærleik og internasjonal solidaritet. </a:t>
            </a:r>
          </a:p>
        </p:txBody>
      </p:sp>
      <p:sp>
        <p:nvSpPr>
          <p:cNvPr id="15" name="TekstSylinder 14">
            <a:extLst>
              <a:ext uri="{FF2B5EF4-FFF2-40B4-BE49-F238E27FC236}">
                <a16:creationId xmlns:a16="http://schemas.microsoft.com/office/drawing/2014/main" id="{43302B5B-AFC4-8F50-111C-04248349CB63}"/>
              </a:ext>
            </a:extLst>
          </p:cNvPr>
          <p:cNvSpPr txBox="1"/>
          <p:nvPr/>
        </p:nvSpPr>
        <p:spPr>
          <a:xfrm>
            <a:off x="73024" y="4914690"/>
            <a:ext cx="2275464" cy="1323439"/>
          </a:xfrm>
          <a:prstGeom prst="rect">
            <a:avLst/>
          </a:prstGeom>
          <a:solidFill>
            <a:srgbClr val="FFFF99"/>
          </a:solidFill>
          <a:ln>
            <a:solidFill>
              <a:srgbClr val="FFFF99"/>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pitchFamily="34" charset="0"/>
              </a:rPr>
              <a:t>Dele-song</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Vi kan dele, dele, dele du og </a:t>
            </a:r>
            <a:r>
              <a:rPr kumimoji="0" lang="nn-NO" sz="1100" b="0" i="0" u="none" strike="noStrike" kern="0" cap="none" spc="0" normalizeH="0" baseline="0" noProof="0" dirty="0" err="1">
                <a:ln>
                  <a:noFill/>
                </a:ln>
                <a:solidFill>
                  <a:prstClr val="black"/>
                </a:solidFill>
                <a:effectLst/>
                <a:uLnTx/>
                <a:uFillTx/>
                <a:latin typeface="Calibri"/>
              </a:rPr>
              <a:t>jeg</a:t>
            </a:r>
            <a:endParaRPr kumimoji="0" lang="nn-NO" sz="1100" b="0" i="0" u="none" strike="noStrike" kern="0" cap="none" spc="0" normalizeH="0" baseline="0" noProof="0" dirty="0">
              <a:ln>
                <a:noFill/>
              </a:ln>
              <a:solidFill>
                <a:prstClr val="black"/>
              </a:solidFill>
              <a:effectLst/>
              <a:uLnTx/>
              <a:uFillTx/>
              <a:latin typeface="Calibri"/>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dele av vår overflod</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med dem som </a:t>
            </a:r>
            <a:r>
              <a:rPr kumimoji="0" lang="nn-NO" sz="1100" b="0" i="0" u="none" strike="noStrike" kern="0" cap="none" spc="0" normalizeH="0" baseline="0" noProof="0" dirty="0" err="1">
                <a:ln>
                  <a:noFill/>
                </a:ln>
                <a:solidFill>
                  <a:prstClr val="black"/>
                </a:solidFill>
                <a:effectLst/>
                <a:uLnTx/>
                <a:uFillTx/>
                <a:latin typeface="Calibri"/>
              </a:rPr>
              <a:t>mangler</a:t>
            </a:r>
            <a:r>
              <a:rPr kumimoji="0" lang="nn-NO" sz="1100" b="0" i="0" u="none" strike="noStrike" kern="0" cap="none" spc="0" normalizeH="0" baseline="0" noProof="0" dirty="0">
                <a:ln>
                  <a:noFill/>
                </a:ln>
                <a:solidFill>
                  <a:prstClr val="black"/>
                </a:solidFill>
                <a:effectLst/>
                <a:uLnTx/>
                <a:uFillTx/>
                <a:latin typeface="Calibri"/>
              </a:rPr>
              <a:t> hus og </a:t>
            </a:r>
            <a:r>
              <a:rPr kumimoji="0" lang="nn-NO" sz="1100" b="0" i="0" u="none" strike="noStrike" kern="0" cap="none" spc="0" normalizeH="0" baseline="0" noProof="0" dirty="0" err="1">
                <a:ln>
                  <a:noFill/>
                </a:ln>
                <a:solidFill>
                  <a:prstClr val="black"/>
                </a:solidFill>
                <a:effectLst/>
                <a:uLnTx/>
                <a:uFillTx/>
                <a:latin typeface="Calibri"/>
              </a:rPr>
              <a:t>hjem</a:t>
            </a:r>
            <a:endParaRPr kumimoji="0" lang="nn-NO" sz="1100" b="0" i="0" u="none" strike="noStrike" kern="0" cap="none" spc="0" normalizeH="0" baseline="0" noProof="0" dirty="0">
              <a:ln>
                <a:noFill/>
              </a:ln>
              <a:solidFill>
                <a:prstClr val="black"/>
              </a:solidFill>
              <a:effectLst/>
              <a:uLnTx/>
              <a:uFillTx/>
              <a:latin typeface="Calibri"/>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og </a:t>
            </a:r>
            <a:r>
              <a:rPr kumimoji="0" lang="nn-NO" sz="1100" b="0" i="0" u="none" strike="noStrike" kern="0" cap="none" spc="0" normalizeH="0" baseline="0" noProof="0" dirty="0" err="1">
                <a:ln>
                  <a:noFill/>
                </a:ln>
                <a:solidFill>
                  <a:prstClr val="black"/>
                </a:solidFill>
                <a:effectLst/>
                <a:uLnTx/>
                <a:uFillTx/>
                <a:latin typeface="Calibri"/>
              </a:rPr>
              <a:t>ikke</a:t>
            </a:r>
            <a:r>
              <a:rPr kumimoji="0" lang="nn-NO" sz="1100" b="0" i="0" u="none" strike="noStrike" kern="0" cap="none" spc="0" normalizeH="0" baseline="0" noProof="0" dirty="0">
                <a:ln>
                  <a:noFill/>
                </a:ln>
                <a:solidFill>
                  <a:prstClr val="black"/>
                </a:solidFill>
                <a:effectLst/>
                <a:uLnTx/>
                <a:uFillTx/>
                <a:latin typeface="Calibri"/>
              </a:rPr>
              <a:t> har </a:t>
            </a:r>
            <a:r>
              <a:rPr kumimoji="0" lang="nn-NO" sz="1100" b="0" i="0" u="none" strike="noStrike" kern="0" cap="none" spc="0" normalizeH="0" baseline="0" noProof="0" dirty="0" err="1">
                <a:ln>
                  <a:noFill/>
                </a:ln>
                <a:solidFill>
                  <a:prstClr val="black"/>
                </a:solidFill>
                <a:effectLst/>
                <a:uLnTx/>
                <a:uFillTx/>
                <a:latin typeface="Calibri"/>
              </a:rPr>
              <a:t>no`daglig</a:t>
            </a:r>
            <a:r>
              <a:rPr kumimoji="0" lang="nn-NO" sz="1100" b="0" i="0" u="none" strike="noStrike" kern="0" cap="none" spc="0" normalizeH="0" baseline="0" noProof="0" dirty="0">
                <a:ln>
                  <a:noFill/>
                </a:ln>
                <a:solidFill>
                  <a:prstClr val="black"/>
                </a:solidFill>
                <a:effectLst/>
                <a:uLnTx/>
                <a:uFillTx/>
                <a:latin typeface="Calibri"/>
              </a:rPr>
              <a:t> brød</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Vi kan dele, dele, dele du og </a:t>
            </a:r>
            <a:r>
              <a:rPr kumimoji="0" lang="nn-NO" sz="1100" b="0" i="0" u="none" strike="noStrike" kern="0" cap="none" spc="0" normalizeH="0" baseline="0" noProof="0" dirty="0" err="1">
                <a:ln>
                  <a:noFill/>
                </a:ln>
                <a:solidFill>
                  <a:prstClr val="black"/>
                </a:solidFill>
                <a:effectLst/>
                <a:uLnTx/>
                <a:uFillTx/>
                <a:latin typeface="Calibri"/>
              </a:rPr>
              <a:t>jeg</a:t>
            </a:r>
            <a:endParaRPr kumimoji="0" lang="nn-NO" sz="1100" b="0" i="0" u="none" strike="noStrike" kern="0" cap="none" spc="0" normalizeH="0" baseline="0" noProof="0" dirty="0">
              <a:ln>
                <a:noFill/>
              </a:ln>
              <a:solidFill>
                <a:prstClr val="black"/>
              </a:solidFill>
              <a:effectLst/>
              <a:uLnTx/>
              <a:uFillTx/>
              <a:latin typeface="Calibri"/>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a:rPr>
              <a:t>med dem som er i nød</a:t>
            </a:r>
          </a:p>
        </p:txBody>
      </p:sp>
      <p:sp>
        <p:nvSpPr>
          <p:cNvPr id="20" name="TekstSylinder 19">
            <a:extLst>
              <a:ext uri="{FF2B5EF4-FFF2-40B4-BE49-F238E27FC236}">
                <a16:creationId xmlns:a16="http://schemas.microsoft.com/office/drawing/2014/main" id="{CA0A05F7-3D5C-5891-8AF2-4F67794A16B2}"/>
              </a:ext>
            </a:extLst>
          </p:cNvPr>
          <p:cNvSpPr txBox="1"/>
          <p:nvPr/>
        </p:nvSpPr>
        <p:spPr>
          <a:xfrm>
            <a:off x="5701626" y="679910"/>
            <a:ext cx="2882577" cy="461665"/>
          </a:xfrm>
          <a:prstGeom prst="rect">
            <a:avLst/>
          </a:prstGeom>
          <a:noFill/>
          <a:ln>
            <a:solidFill>
              <a:srgbClr val="EAEAEA"/>
            </a:solidFill>
          </a:ln>
        </p:spPr>
        <p:txBody>
          <a:bodyPr wrap="square" rtlCol="0">
            <a:spAutoFit/>
          </a:bodyPr>
          <a:lstStyle/>
          <a:p>
            <a:r>
              <a:rPr lang="nn-NO" sz="1200"/>
              <a:t>Kvar månad har alle avdelingar fokus på lesing i utvalde bøker i små lesegrupper.</a:t>
            </a:r>
          </a:p>
        </p:txBody>
      </p:sp>
      <p:sp>
        <p:nvSpPr>
          <p:cNvPr id="24" name="TekstSylinder 23">
            <a:extLst>
              <a:ext uri="{FF2B5EF4-FFF2-40B4-BE49-F238E27FC236}">
                <a16:creationId xmlns:a16="http://schemas.microsoft.com/office/drawing/2014/main" id="{91C66BEE-19CA-0FBD-886D-15B2FE91EEF4}"/>
              </a:ext>
            </a:extLst>
          </p:cNvPr>
          <p:cNvSpPr txBox="1"/>
          <p:nvPr/>
        </p:nvSpPr>
        <p:spPr>
          <a:xfrm>
            <a:off x="132219" y="2013180"/>
            <a:ext cx="2236597" cy="1631216"/>
          </a:xfrm>
          <a:prstGeom prst="rect">
            <a:avLst/>
          </a:prstGeom>
          <a:solidFill>
            <a:srgbClr val="FFFF99">
              <a:alpha val="65882"/>
            </a:srgbClr>
          </a:solidFill>
          <a:ln>
            <a:solidFill>
              <a:srgbClr val="FFFF99"/>
            </a:solidFill>
          </a:ln>
        </p:spPr>
        <p:txBody>
          <a:bodyPr wrap="square" rtlCol="0">
            <a:spAutoFit/>
          </a:bodyPr>
          <a:lstStyle/>
          <a:p>
            <a:r>
              <a:rPr lang="nn-NO" sz="1200" b="1" dirty="0"/>
              <a:t>Song</a:t>
            </a:r>
          </a:p>
          <a:p>
            <a:r>
              <a:rPr lang="nn-NO" sz="1100" dirty="0"/>
              <a:t>:/:Når det </a:t>
            </a:r>
            <a:r>
              <a:rPr lang="nn-NO" sz="1100" dirty="0" err="1"/>
              <a:t>stormer</a:t>
            </a:r>
            <a:r>
              <a:rPr lang="nn-NO" sz="1100" dirty="0"/>
              <a:t>, når det </a:t>
            </a:r>
            <a:r>
              <a:rPr lang="nn-NO" sz="1100" dirty="0" err="1"/>
              <a:t>stormer</a:t>
            </a:r>
            <a:r>
              <a:rPr lang="nn-NO" sz="1100" dirty="0"/>
              <a:t>, når det </a:t>
            </a:r>
            <a:r>
              <a:rPr lang="nn-NO" sz="1100" dirty="0" err="1"/>
              <a:t>stormer</a:t>
            </a:r>
            <a:endParaRPr lang="nn-NO" sz="1100" dirty="0"/>
          </a:p>
          <a:p>
            <a:r>
              <a:rPr lang="nn-NO" sz="1100" dirty="0"/>
              <a:t>Rundt omkring. HEI! :/:</a:t>
            </a:r>
          </a:p>
          <a:p>
            <a:r>
              <a:rPr lang="nn-NO" sz="1100" dirty="0"/>
              <a:t>Gud er sterk, når eg er svak</a:t>
            </a:r>
          </a:p>
          <a:p>
            <a:r>
              <a:rPr lang="nn-NO" sz="1100" dirty="0"/>
              <a:t>Hjelper meg å ta nye tak</a:t>
            </a:r>
          </a:p>
          <a:p>
            <a:r>
              <a:rPr lang="nn-NO" sz="1100" dirty="0"/>
              <a:t>Når det </a:t>
            </a:r>
            <a:r>
              <a:rPr lang="nn-NO" sz="1100" dirty="0" err="1"/>
              <a:t>stormer</a:t>
            </a:r>
            <a:r>
              <a:rPr lang="nn-NO" sz="1100" dirty="0"/>
              <a:t>, når det </a:t>
            </a:r>
            <a:r>
              <a:rPr lang="nn-NO" sz="1100" dirty="0" err="1"/>
              <a:t>stormer</a:t>
            </a:r>
            <a:r>
              <a:rPr lang="nn-NO" sz="1100" dirty="0"/>
              <a:t>, når det </a:t>
            </a:r>
            <a:r>
              <a:rPr lang="nn-NO" sz="1100" dirty="0" err="1"/>
              <a:t>stormer</a:t>
            </a:r>
            <a:endParaRPr lang="nn-NO" sz="1100" dirty="0"/>
          </a:p>
          <a:p>
            <a:r>
              <a:rPr lang="nn-NO" sz="1100" dirty="0"/>
              <a:t>Rundt omkring. HEI! </a:t>
            </a:r>
          </a:p>
        </p:txBody>
      </p:sp>
      <p:sp>
        <p:nvSpPr>
          <p:cNvPr id="8" name="Hjerte 7">
            <a:extLst>
              <a:ext uri="{FF2B5EF4-FFF2-40B4-BE49-F238E27FC236}">
                <a16:creationId xmlns:a16="http://schemas.microsoft.com/office/drawing/2014/main" id="{70071366-1A66-A94F-9365-016FF2AFD091}"/>
              </a:ext>
            </a:extLst>
          </p:cNvPr>
          <p:cNvSpPr/>
          <p:nvPr/>
        </p:nvSpPr>
        <p:spPr>
          <a:xfrm>
            <a:off x="8954880" y="321128"/>
            <a:ext cx="914400" cy="914400"/>
          </a:xfrm>
          <a:prstGeom prst="heart">
            <a:avLst/>
          </a:prstGeom>
          <a:solidFill>
            <a:srgbClr val="A50021"/>
          </a:solidFill>
          <a:ln w="25400" cap="flat" cmpd="sng" algn="ctr">
            <a:solidFill>
              <a:srgbClr val="EAEAEA"/>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srgbClr val="660033"/>
                </a:solidFill>
                <a:effectLst/>
                <a:uLnTx/>
                <a:uFillTx/>
                <a:latin typeface="Calibri"/>
                <a:ea typeface="+mn-ea"/>
                <a:cs typeface="+mn-cs"/>
              </a:rPr>
              <a:t>EG</a:t>
            </a:r>
          </a:p>
        </p:txBody>
      </p:sp>
      <p:sp>
        <p:nvSpPr>
          <p:cNvPr id="21" name="TekstSylinder 20">
            <a:extLst>
              <a:ext uri="{FF2B5EF4-FFF2-40B4-BE49-F238E27FC236}">
                <a16:creationId xmlns:a16="http://schemas.microsoft.com/office/drawing/2014/main" id="{E6E4CC3F-BD37-BFC9-E8D7-579529A2BC91}"/>
              </a:ext>
            </a:extLst>
          </p:cNvPr>
          <p:cNvSpPr txBox="1"/>
          <p:nvPr/>
        </p:nvSpPr>
        <p:spPr>
          <a:xfrm>
            <a:off x="5647979" y="1177378"/>
            <a:ext cx="3301555" cy="1754326"/>
          </a:xfrm>
          <a:prstGeom prst="rect">
            <a:avLst/>
          </a:prstGeom>
          <a:solidFill>
            <a:srgbClr val="275717"/>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22" name="Bilde 21">
            <a:extLst>
              <a:ext uri="{FF2B5EF4-FFF2-40B4-BE49-F238E27FC236}">
                <a16:creationId xmlns:a16="http://schemas.microsoft.com/office/drawing/2014/main" id="{5DE83354-2ABB-9A2B-234E-B57B7DBF28E5}"/>
              </a:ext>
            </a:extLst>
          </p:cNvPr>
          <p:cNvPicPr>
            <a:picLocks noChangeAspect="1"/>
          </p:cNvPicPr>
          <p:nvPr/>
        </p:nvPicPr>
        <p:blipFill>
          <a:blip r:embed="rId3"/>
          <a:stretch>
            <a:fillRect/>
          </a:stretch>
        </p:blipFill>
        <p:spPr>
          <a:xfrm>
            <a:off x="8062382" y="2138562"/>
            <a:ext cx="825152" cy="793142"/>
          </a:xfrm>
          <a:prstGeom prst="rect">
            <a:avLst/>
          </a:prstGeom>
        </p:spPr>
      </p:pic>
      <p:pic>
        <p:nvPicPr>
          <p:cNvPr id="23" name="Bilde 22">
            <a:extLst>
              <a:ext uri="{FF2B5EF4-FFF2-40B4-BE49-F238E27FC236}">
                <a16:creationId xmlns:a16="http://schemas.microsoft.com/office/drawing/2014/main" id="{2C51F74E-522B-DCAE-2AC5-298EB7FA17E0}"/>
              </a:ext>
            </a:extLst>
          </p:cNvPr>
          <p:cNvPicPr>
            <a:picLocks noChangeAspect="1"/>
          </p:cNvPicPr>
          <p:nvPr/>
        </p:nvPicPr>
        <p:blipFill>
          <a:blip r:embed="rId4"/>
          <a:stretch>
            <a:fillRect/>
          </a:stretch>
        </p:blipFill>
        <p:spPr>
          <a:xfrm>
            <a:off x="6702825" y="2135175"/>
            <a:ext cx="1242589" cy="793142"/>
          </a:xfrm>
          <a:prstGeom prst="rect">
            <a:avLst/>
          </a:prstGeom>
        </p:spPr>
      </p:pic>
      <p:pic>
        <p:nvPicPr>
          <p:cNvPr id="26" name="Bilde 25">
            <a:extLst>
              <a:ext uri="{FF2B5EF4-FFF2-40B4-BE49-F238E27FC236}">
                <a16:creationId xmlns:a16="http://schemas.microsoft.com/office/drawing/2014/main" id="{504E6973-4EB5-49E4-0C60-ECCAAA98E355}"/>
              </a:ext>
            </a:extLst>
          </p:cNvPr>
          <p:cNvPicPr>
            <a:picLocks noChangeAspect="1"/>
          </p:cNvPicPr>
          <p:nvPr/>
        </p:nvPicPr>
        <p:blipFill>
          <a:blip r:embed="rId5"/>
          <a:stretch>
            <a:fillRect/>
          </a:stretch>
        </p:blipFill>
        <p:spPr>
          <a:xfrm>
            <a:off x="5715450" y="2125370"/>
            <a:ext cx="791454" cy="791454"/>
          </a:xfrm>
          <a:prstGeom prst="rect">
            <a:avLst/>
          </a:prstGeom>
        </p:spPr>
      </p:pic>
      <p:sp>
        <p:nvSpPr>
          <p:cNvPr id="27" name="TekstSylinder 26">
            <a:extLst>
              <a:ext uri="{FF2B5EF4-FFF2-40B4-BE49-F238E27FC236}">
                <a16:creationId xmlns:a16="http://schemas.microsoft.com/office/drawing/2014/main" id="{5A228BD6-15D7-585C-1793-DC59A260227A}"/>
              </a:ext>
            </a:extLst>
          </p:cNvPr>
          <p:cNvSpPr txBox="1"/>
          <p:nvPr/>
        </p:nvSpPr>
        <p:spPr>
          <a:xfrm>
            <a:off x="2464722" y="2701143"/>
            <a:ext cx="2271389" cy="2031325"/>
          </a:xfrm>
          <a:prstGeom prst="rect">
            <a:avLst/>
          </a:prstGeom>
          <a:solidFill>
            <a:srgbClr val="FFFF99"/>
          </a:solidFill>
        </p:spPr>
        <p:txBody>
          <a:bodyPr wrap="square" rtlCol="0">
            <a:spAutoFit/>
          </a:bodyPr>
          <a:lstStyle/>
          <a:p>
            <a:pPr eaLnBrk="0" fontAlgn="base" hangingPunct="0">
              <a:spcBef>
                <a:spcPct val="0"/>
              </a:spcBef>
              <a:spcAft>
                <a:spcPct val="0"/>
              </a:spcAft>
            </a:pPr>
            <a:r>
              <a:rPr lang="nn-NO" sz="1200" b="1" dirty="0">
                <a:solidFill>
                  <a:prstClr val="black"/>
                </a:solidFill>
                <a:latin typeface="Calibri"/>
              </a:rPr>
              <a:t>Her kommer </a:t>
            </a:r>
            <a:r>
              <a:rPr lang="nn-NO" sz="1200" b="1" dirty="0" err="1">
                <a:solidFill>
                  <a:prstClr val="black"/>
                </a:solidFill>
                <a:latin typeface="Calibri"/>
              </a:rPr>
              <a:t>Tarkus</a:t>
            </a:r>
            <a:r>
              <a:rPr lang="nn-NO" sz="1200" b="1" dirty="0">
                <a:solidFill>
                  <a:prstClr val="black"/>
                </a:solidFill>
                <a:latin typeface="Calibri"/>
              </a:rPr>
              <a:t>.</a:t>
            </a:r>
          </a:p>
          <a:p>
            <a:pPr eaLnBrk="0" fontAlgn="base" hangingPunct="0">
              <a:spcBef>
                <a:spcPct val="0"/>
              </a:spcBef>
              <a:spcAft>
                <a:spcPct val="0"/>
              </a:spcAft>
            </a:pPr>
            <a:r>
              <a:rPr lang="nb-NO" sz="1200" dirty="0">
                <a:solidFill>
                  <a:prstClr val="black"/>
                </a:solidFill>
              </a:rPr>
              <a:t>Nå skal du møte en hyggelig fyr,</a:t>
            </a:r>
          </a:p>
          <a:p>
            <a:pPr eaLnBrk="0" fontAlgn="base" hangingPunct="0">
              <a:spcBef>
                <a:spcPct val="0"/>
              </a:spcBef>
              <a:spcAft>
                <a:spcPct val="0"/>
              </a:spcAft>
            </a:pPr>
            <a:r>
              <a:rPr lang="nb-NO" sz="1200" dirty="0">
                <a:solidFill>
                  <a:prstClr val="black"/>
                </a:solidFill>
              </a:rPr>
              <a:t>Her kommer </a:t>
            </a:r>
            <a:r>
              <a:rPr lang="nb-NO" sz="1200" dirty="0" err="1">
                <a:solidFill>
                  <a:prstClr val="black"/>
                </a:solidFill>
              </a:rPr>
              <a:t>Tarkus</a:t>
            </a:r>
            <a:r>
              <a:rPr lang="nb-NO" sz="1200" dirty="0">
                <a:solidFill>
                  <a:prstClr val="black"/>
                </a:solidFill>
              </a:rPr>
              <a:t>, et bilbelte-dyr.</a:t>
            </a:r>
          </a:p>
          <a:p>
            <a:pPr eaLnBrk="0" fontAlgn="base" hangingPunct="0">
              <a:spcBef>
                <a:spcPct val="0"/>
              </a:spcBef>
              <a:spcAft>
                <a:spcPct val="0"/>
              </a:spcAft>
            </a:pPr>
            <a:r>
              <a:rPr lang="nb-NO" sz="1200" dirty="0" err="1">
                <a:solidFill>
                  <a:prstClr val="black"/>
                </a:solidFill>
              </a:rPr>
              <a:t>Tarkus</a:t>
            </a:r>
            <a:r>
              <a:rPr lang="nb-NO" sz="1200" dirty="0">
                <a:solidFill>
                  <a:prstClr val="black"/>
                </a:solidFill>
              </a:rPr>
              <a:t> er tøff og har skjold på sin rygg.</a:t>
            </a:r>
          </a:p>
          <a:p>
            <a:pPr eaLnBrk="0" fontAlgn="base" hangingPunct="0">
              <a:spcBef>
                <a:spcPct val="0"/>
              </a:spcBef>
              <a:spcAft>
                <a:spcPct val="0"/>
              </a:spcAft>
            </a:pPr>
            <a:r>
              <a:rPr lang="nn-NO" sz="1200" dirty="0">
                <a:solidFill>
                  <a:prstClr val="black"/>
                </a:solidFill>
              </a:rPr>
              <a:t>I bil har han belte, for då er han trygg!</a:t>
            </a:r>
          </a:p>
          <a:p>
            <a:pPr eaLnBrk="0" fontAlgn="base" hangingPunct="0">
              <a:spcBef>
                <a:spcPct val="0"/>
              </a:spcBef>
              <a:spcAft>
                <a:spcPct val="0"/>
              </a:spcAft>
            </a:pPr>
            <a:r>
              <a:rPr lang="nn-NO" sz="1200" dirty="0">
                <a:solidFill>
                  <a:prstClr val="black"/>
                </a:solidFill>
                <a:hlinkClick r:id="rId6"/>
              </a:rPr>
              <a:t>https://vimeo.com/459167543</a:t>
            </a:r>
            <a:endParaRPr lang="nn-NO" sz="1200" dirty="0">
              <a:solidFill>
                <a:prstClr val="black"/>
              </a:solidFill>
            </a:endParaRPr>
          </a:p>
          <a:p>
            <a:endParaRPr lang="nb-NO" dirty="0"/>
          </a:p>
        </p:txBody>
      </p:sp>
      <p:pic>
        <p:nvPicPr>
          <p:cNvPr id="16" name="Bilde 15">
            <a:extLst>
              <a:ext uri="{FF2B5EF4-FFF2-40B4-BE49-F238E27FC236}">
                <a16:creationId xmlns:a16="http://schemas.microsoft.com/office/drawing/2014/main" id="{04932557-F8BA-A305-0E69-6639C04709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3114" y="6519422"/>
            <a:ext cx="3803336" cy="323455"/>
          </a:xfrm>
          <a:prstGeom prst="rect">
            <a:avLst/>
          </a:prstGeom>
        </p:spPr>
      </p:pic>
      <p:pic>
        <p:nvPicPr>
          <p:cNvPr id="18" name="Bilde 17">
            <a:extLst>
              <a:ext uri="{FF2B5EF4-FFF2-40B4-BE49-F238E27FC236}">
                <a16:creationId xmlns:a16="http://schemas.microsoft.com/office/drawing/2014/main" id="{E4D0AA20-F27A-6B09-1B38-46F6686FBD9F}"/>
              </a:ext>
            </a:extLst>
          </p:cNvPr>
          <p:cNvPicPr>
            <a:picLocks noChangeAspect="1"/>
          </p:cNvPicPr>
          <p:nvPr/>
        </p:nvPicPr>
        <p:blipFill>
          <a:blip r:embed="rId8"/>
          <a:stretch>
            <a:fillRect/>
          </a:stretch>
        </p:blipFill>
        <p:spPr>
          <a:xfrm>
            <a:off x="2603994" y="1662949"/>
            <a:ext cx="777258" cy="1001014"/>
          </a:xfrm>
          <a:prstGeom prst="rect">
            <a:avLst/>
          </a:prstGeom>
        </p:spPr>
      </p:pic>
      <p:sp>
        <p:nvSpPr>
          <p:cNvPr id="29" name="TekstSylinder 28">
            <a:extLst>
              <a:ext uri="{FF2B5EF4-FFF2-40B4-BE49-F238E27FC236}">
                <a16:creationId xmlns:a16="http://schemas.microsoft.com/office/drawing/2014/main" id="{03465000-23D4-E58D-E57E-593F1B94938B}"/>
              </a:ext>
            </a:extLst>
          </p:cNvPr>
          <p:cNvSpPr txBox="1"/>
          <p:nvPr/>
        </p:nvSpPr>
        <p:spPr>
          <a:xfrm>
            <a:off x="3616430" y="1957850"/>
            <a:ext cx="2103038" cy="738664"/>
          </a:xfrm>
          <a:prstGeom prst="rect">
            <a:avLst/>
          </a:prstGeom>
          <a:noFill/>
        </p:spPr>
        <p:txBody>
          <a:bodyPr wrap="square">
            <a:spAutoFit/>
          </a:bodyPr>
          <a:lstStyle/>
          <a:p>
            <a:r>
              <a:rPr lang="nn-NO" sz="1400" dirty="0"/>
              <a:t>Vi blir kjent med </a:t>
            </a:r>
          </a:p>
          <a:p>
            <a:r>
              <a:rPr lang="nn-NO" sz="1400" dirty="0"/>
              <a:t>Trafikkvennen </a:t>
            </a:r>
            <a:r>
              <a:rPr lang="nn-NO" sz="1400" dirty="0" err="1"/>
              <a:t>Tarkus</a:t>
            </a:r>
            <a:endParaRPr lang="nn-NO" sz="1400" dirty="0"/>
          </a:p>
          <a:p>
            <a:r>
              <a:rPr lang="nn-NO" sz="1400" dirty="0"/>
              <a:t>og vennane hans</a:t>
            </a:r>
          </a:p>
        </p:txBody>
      </p:sp>
      <p:pic>
        <p:nvPicPr>
          <p:cNvPr id="28" name="Bilde 27" descr="Et bilde som inneholder utendørs, gress, himmel, høyland&#10;&#10;KI-generert innhold kan være feil.">
            <a:extLst>
              <a:ext uri="{FF2B5EF4-FFF2-40B4-BE49-F238E27FC236}">
                <a16:creationId xmlns:a16="http://schemas.microsoft.com/office/drawing/2014/main" id="{1DE627E8-0D99-40FD-6332-EBAA7590DE3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32219" y="3658571"/>
            <a:ext cx="2236597" cy="1181027"/>
          </a:xfrm>
          <a:prstGeom prst="rect">
            <a:avLst/>
          </a:prstGeom>
        </p:spPr>
      </p:pic>
    </p:spTree>
    <p:extLst>
      <p:ext uri="{BB962C8B-B14F-4D97-AF65-F5344CB8AC3E}">
        <p14:creationId xmlns:p14="http://schemas.microsoft.com/office/powerpoint/2010/main" val="3887821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7</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2312032637"/>
              </p:ext>
            </p:extLst>
          </p:nvPr>
        </p:nvGraphicFramePr>
        <p:xfrm>
          <a:off x="618475" y="990790"/>
          <a:ext cx="10955048" cy="494284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dirty="0"/>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a:ln>
                            <a:noFill/>
                          </a:ln>
                          <a:solidFill>
                            <a:prstClr val="black"/>
                          </a:solidFill>
                          <a:effectLst/>
                          <a:uLnTx/>
                          <a:uFillTx/>
                          <a:latin typeface="Calibri" panose="020F0502020204030204"/>
                        </a:rPr>
                        <a:t>Misjonsveke/ </a:t>
                      </a:r>
                      <a:r>
                        <a:rPr kumimoji="0" lang="nb-NO" sz="1200" b="1" i="0" u="none" strike="noStrike" kern="0" cap="none" spc="0" normalizeH="0" baseline="0" noProof="0" dirty="0" err="1">
                          <a:ln>
                            <a:noFill/>
                          </a:ln>
                          <a:solidFill>
                            <a:prstClr val="black"/>
                          </a:solidFill>
                          <a:effectLst/>
                          <a:uLnTx/>
                          <a:uFillTx/>
                          <a:latin typeface="Calibri" panose="020F0502020204030204"/>
                        </a:rPr>
                        <a:t>UngGlobal</a:t>
                      </a:r>
                      <a:br>
                        <a:rPr kumimoji="0" lang="nb-NO" sz="1200" b="1" i="0" u="none" strike="noStrike" kern="0" cap="none" spc="0" normalizeH="0" baseline="0" noProof="0" dirty="0">
                          <a:ln>
                            <a:noFill/>
                          </a:ln>
                          <a:solidFill>
                            <a:prstClr val="black"/>
                          </a:solidFill>
                          <a:effectLst/>
                          <a:uLnTx/>
                          <a:uFillTx/>
                          <a:latin typeface="Calibri" panose="020F0502020204030204"/>
                        </a:rPr>
                      </a:br>
                      <a:r>
                        <a:rPr kumimoji="0" lang="nb-NO" sz="1200" b="1" i="0" u="none" strike="noStrike" kern="0" cap="none" spc="0" normalizeH="0" baseline="0" noProof="0" dirty="0">
                          <a:ln>
                            <a:noFill/>
                          </a:ln>
                          <a:solidFill>
                            <a:prstClr val="black"/>
                          </a:solidFill>
                          <a:effectLst/>
                          <a:uLnTx/>
                          <a:uFillTx/>
                          <a:latin typeface="Calibri" panose="020F0502020204030204"/>
                        </a:rPr>
                        <a:t>Sør-Amerika</a:t>
                      </a:r>
                    </a:p>
                  </a:txBody>
                  <a:tcPr/>
                </a:tc>
                <a:tc>
                  <a:txBody>
                    <a:bodyPr/>
                    <a:lstStyle/>
                    <a:p>
                      <a:pPr algn="r"/>
                      <a:endParaRPr lang="nn-NO"/>
                    </a:p>
                    <a:p>
                      <a:pPr algn="r"/>
                      <a:endParaRPr lang="nn-NO"/>
                    </a:p>
                    <a:p>
                      <a:pPr algn="r"/>
                      <a:endParaRPr lang="nn-NO"/>
                    </a:p>
                  </a:txBody>
                  <a:tcPr/>
                </a:tc>
                <a:tc>
                  <a:txBody>
                    <a:bodyPr/>
                    <a:lstStyle/>
                    <a:p>
                      <a:pPr algn="r"/>
                      <a:endParaRPr lang="nn-NO"/>
                    </a:p>
                  </a:txBody>
                  <a:tcPr/>
                </a:tc>
                <a:tc>
                  <a:txBody>
                    <a:bodyPr/>
                    <a:lstStyle/>
                    <a:p>
                      <a:pPr algn="r"/>
                      <a:r>
                        <a:rPr lang="nn-NO"/>
                        <a:t>1</a:t>
                      </a:r>
                    </a:p>
                  </a:txBody>
                  <a:tcPr/>
                </a:tc>
                <a:tc>
                  <a:txBody>
                    <a:bodyPr/>
                    <a:lstStyle/>
                    <a:p>
                      <a:pPr algn="r"/>
                      <a:r>
                        <a:rPr lang="nn-NO" dirty="0"/>
                        <a:t>2</a:t>
                      </a:r>
                    </a:p>
                    <a:p>
                      <a:pPr algn="l"/>
                      <a:r>
                        <a:rPr lang="nn-NO" sz="1200" dirty="0" err="1"/>
                        <a:t>Foreldrekafe</a:t>
                      </a:r>
                      <a:r>
                        <a:rPr lang="nn-NO" sz="1200" dirty="0"/>
                        <a:t> kl.14.30- 16.00</a:t>
                      </a:r>
                    </a:p>
                  </a:txBody>
                  <a:tcPr/>
                </a:tc>
                <a:tc>
                  <a:txBody>
                    <a:bodyPr/>
                    <a:lstStyle/>
                    <a:p>
                      <a:pPr algn="r"/>
                      <a:r>
                        <a:rPr lang="nn-NO" dirty="0"/>
                        <a:t>3</a:t>
                      </a:r>
                    </a:p>
                  </a:txBody>
                  <a:tcPr/>
                </a:tc>
                <a:tc>
                  <a:txBody>
                    <a:bodyPr/>
                    <a:lstStyle/>
                    <a:p>
                      <a:pPr algn="r"/>
                      <a:r>
                        <a:rPr lang="nn-NO"/>
                        <a:t>4</a:t>
                      </a:r>
                    </a:p>
                  </a:txBody>
                  <a:tcPr/>
                </a:tc>
                <a:tc>
                  <a:txBody>
                    <a:bodyPr/>
                    <a:lstStyle/>
                    <a:p>
                      <a:pPr algn="r"/>
                      <a:r>
                        <a:rPr lang="nn-NO">
                          <a:solidFill>
                            <a:srgbClr val="FF0000"/>
                          </a:solidFill>
                        </a:rPr>
                        <a:t>5</a:t>
                      </a:r>
                    </a:p>
                  </a:txBody>
                  <a:tcPr/>
                </a:tc>
                <a:extLst>
                  <a:ext uri="{0D108BD9-81ED-4DB2-BD59-A6C34878D82A}">
                    <a16:rowId xmlns:a16="http://schemas.microsoft.com/office/drawing/2014/main" val="1597852842"/>
                  </a:ext>
                </a:extLst>
              </a:tr>
              <a:tr h="370840">
                <a:tc>
                  <a:txBody>
                    <a:bodyPr/>
                    <a:lstStyle/>
                    <a:p>
                      <a:pPr algn="ctr"/>
                      <a:r>
                        <a:rPr lang="nn-NO" sz="2400" b="1" dirty="0"/>
                        <a:t>41</a:t>
                      </a:r>
                    </a:p>
                    <a:p>
                      <a:pPr algn="ctr"/>
                      <a:endParaRPr lang="nn-NO" sz="2400" b="1" dirty="0"/>
                    </a:p>
                  </a:txBody>
                  <a:tcPr/>
                </a:tc>
                <a:tc>
                  <a:txBody>
                    <a:bodyPr/>
                    <a:lstStyle/>
                    <a:p>
                      <a:pPr algn="r"/>
                      <a:r>
                        <a:rPr lang="nn-NO"/>
                        <a:t>6</a:t>
                      </a:r>
                    </a:p>
                    <a:p>
                      <a:pPr algn="r"/>
                      <a:endParaRPr lang="nn-NO"/>
                    </a:p>
                  </a:txBody>
                  <a:tcPr/>
                </a:tc>
                <a:tc>
                  <a:txBody>
                    <a:bodyPr/>
                    <a:lstStyle/>
                    <a:p>
                      <a:pPr algn="r"/>
                      <a:r>
                        <a:rPr lang="nn-NO"/>
                        <a:t>7</a:t>
                      </a:r>
                    </a:p>
                  </a:txBody>
                  <a:tcPr/>
                </a:tc>
                <a:tc>
                  <a:txBody>
                    <a:bodyPr/>
                    <a:lstStyle/>
                    <a:p>
                      <a:pPr algn="r"/>
                      <a:r>
                        <a:rPr lang="nn-NO"/>
                        <a:t>8</a:t>
                      </a:r>
                    </a:p>
                  </a:txBody>
                  <a:tcPr/>
                </a:tc>
                <a:tc>
                  <a:txBody>
                    <a:bodyPr/>
                    <a:lstStyle/>
                    <a:p>
                      <a:pPr algn="r"/>
                      <a:r>
                        <a:rPr lang="nn-NO"/>
                        <a:t>9</a:t>
                      </a:r>
                    </a:p>
                    <a:p>
                      <a:pPr algn="r"/>
                      <a:endParaRPr lang="nn-NO"/>
                    </a:p>
                  </a:txBody>
                  <a:tcPr/>
                </a:tc>
                <a:tc>
                  <a:txBody>
                    <a:bodyPr/>
                    <a:lstStyle/>
                    <a:p>
                      <a:pPr algn="r"/>
                      <a:r>
                        <a:rPr lang="nn-NO"/>
                        <a:t>10</a:t>
                      </a:r>
                    </a:p>
                  </a:txBody>
                  <a:tcPr/>
                </a:tc>
                <a:tc>
                  <a:txBody>
                    <a:bodyPr/>
                    <a:lstStyle/>
                    <a:p>
                      <a:pPr algn="r"/>
                      <a:r>
                        <a:rPr lang="nn-NO"/>
                        <a:t>11</a:t>
                      </a:r>
                    </a:p>
                  </a:txBody>
                  <a:tcPr/>
                </a:tc>
                <a:tc>
                  <a:txBody>
                    <a:bodyPr/>
                    <a:lstStyle/>
                    <a:p>
                      <a:pPr algn="r"/>
                      <a:r>
                        <a:rPr lang="nn-NO">
                          <a:solidFill>
                            <a:srgbClr val="FF0000"/>
                          </a:solidFill>
                        </a:rPr>
                        <a:t>12</a:t>
                      </a:r>
                    </a:p>
                  </a:txBody>
                  <a:tcPr/>
                </a:tc>
                <a:extLst>
                  <a:ext uri="{0D108BD9-81ED-4DB2-BD59-A6C34878D82A}">
                    <a16:rowId xmlns:a16="http://schemas.microsoft.com/office/drawing/2014/main" val="1309529640"/>
                  </a:ext>
                </a:extLst>
              </a:tr>
              <a:tr h="370840">
                <a:tc>
                  <a:txBody>
                    <a:bodyPr/>
                    <a:lstStyle/>
                    <a:p>
                      <a:pPr algn="ctr"/>
                      <a:r>
                        <a:rPr lang="nn-NO" sz="2400" b="1"/>
                        <a:t>42</a:t>
                      </a:r>
                    </a:p>
                    <a:p>
                      <a:pPr algn="ctr"/>
                      <a:r>
                        <a:rPr lang="nn-NO" sz="1200" b="1"/>
                        <a:t>Trafikkveke</a:t>
                      </a:r>
                    </a:p>
                  </a:txBody>
                  <a:tcPr/>
                </a:tc>
                <a:tc>
                  <a:txBody>
                    <a:bodyPr/>
                    <a:lstStyle/>
                    <a:p>
                      <a:pPr algn="r"/>
                      <a:r>
                        <a:rPr lang="nn-NO"/>
                        <a:t>13</a:t>
                      </a:r>
                    </a:p>
                    <a:p>
                      <a:pPr algn="r"/>
                      <a:endParaRPr lang="nn-NO"/>
                    </a:p>
                  </a:txBody>
                  <a:tcPr/>
                </a:tc>
                <a:tc>
                  <a:txBody>
                    <a:bodyPr/>
                    <a:lstStyle/>
                    <a:p>
                      <a:pPr algn="r"/>
                      <a:r>
                        <a:rPr lang="nn-NO"/>
                        <a:t>14</a:t>
                      </a:r>
                    </a:p>
                  </a:txBody>
                  <a:tcPr/>
                </a:tc>
                <a:tc>
                  <a:txBody>
                    <a:bodyPr/>
                    <a:lstStyle/>
                    <a:p>
                      <a:pPr algn="r"/>
                      <a:r>
                        <a:rPr lang="nn-NO"/>
                        <a:t>15</a:t>
                      </a:r>
                    </a:p>
                  </a:txBody>
                  <a:tcPr/>
                </a:tc>
                <a:tc>
                  <a:txBody>
                    <a:bodyPr/>
                    <a:lstStyle/>
                    <a:p>
                      <a:pPr algn="r"/>
                      <a:r>
                        <a:rPr lang="nn-NO"/>
                        <a:t>16</a:t>
                      </a:r>
                    </a:p>
                    <a:p>
                      <a:pPr algn="r"/>
                      <a:r>
                        <a:rPr lang="nn-NO" sz="1200">
                          <a:solidFill>
                            <a:srgbClr val="FF0000"/>
                          </a:solidFill>
                        </a:rPr>
                        <a:t>Refleksdagen</a:t>
                      </a:r>
                    </a:p>
                    <a:p>
                      <a:pPr algn="r"/>
                      <a:endParaRPr lang="nn-NO"/>
                    </a:p>
                    <a:p>
                      <a:pPr algn="r"/>
                      <a:endParaRPr lang="nn-NO"/>
                    </a:p>
                  </a:txBody>
                  <a:tcPr/>
                </a:tc>
                <a:tc>
                  <a:txBody>
                    <a:bodyPr/>
                    <a:lstStyle/>
                    <a:p>
                      <a:pPr algn="r"/>
                      <a:r>
                        <a:rPr lang="nn-NO"/>
                        <a:t>17</a:t>
                      </a:r>
                    </a:p>
                  </a:txBody>
                  <a:tcPr/>
                </a:tc>
                <a:tc>
                  <a:txBody>
                    <a:bodyPr/>
                    <a:lstStyle/>
                    <a:p>
                      <a:pPr algn="r"/>
                      <a:r>
                        <a:rPr lang="nn-NO"/>
                        <a:t>18</a:t>
                      </a:r>
                    </a:p>
                  </a:txBody>
                  <a:tcPr/>
                </a:tc>
                <a:tc>
                  <a:txBody>
                    <a:bodyPr/>
                    <a:lstStyle/>
                    <a:p>
                      <a:pPr algn="r"/>
                      <a:r>
                        <a:rPr lang="nn-NO">
                          <a:solidFill>
                            <a:srgbClr val="FF0000"/>
                          </a:solidFill>
                        </a:rPr>
                        <a:t>19</a:t>
                      </a:r>
                    </a:p>
                  </a:txBody>
                  <a:tcPr/>
                </a:tc>
                <a:extLst>
                  <a:ext uri="{0D108BD9-81ED-4DB2-BD59-A6C34878D82A}">
                    <a16:rowId xmlns:a16="http://schemas.microsoft.com/office/drawing/2014/main" val="4080204416"/>
                  </a:ext>
                </a:extLst>
              </a:tr>
              <a:tr h="370840">
                <a:tc>
                  <a:txBody>
                    <a:bodyPr/>
                    <a:lstStyle/>
                    <a:p>
                      <a:pPr algn="ctr"/>
                      <a:r>
                        <a:rPr lang="nn-NO" sz="2400" b="1" dirty="0"/>
                        <a:t>43</a:t>
                      </a:r>
                    </a:p>
                    <a:p>
                      <a:pPr algn="ctr"/>
                      <a:endParaRPr lang="nn-NO" sz="2400" b="1" dirty="0"/>
                    </a:p>
                  </a:txBody>
                  <a:tcPr/>
                </a:tc>
                <a:tc>
                  <a:txBody>
                    <a:bodyPr/>
                    <a:lstStyle/>
                    <a:p>
                      <a:pPr algn="r"/>
                      <a:r>
                        <a:rPr lang="nn-NO"/>
                        <a:t>20</a:t>
                      </a:r>
                    </a:p>
                    <a:p>
                      <a:pPr algn="r"/>
                      <a:endParaRPr lang="nn-NO"/>
                    </a:p>
                  </a:txBody>
                  <a:tcPr/>
                </a:tc>
                <a:tc>
                  <a:txBody>
                    <a:bodyPr/>
                    <a:lstStyle/>
                    <a:p>
                      <a:pPr algn="r"/>
                      <a:r>
                        <a:rPr lang="nn-NO"/>
                        <a:t>21</a:t>
                      </a:r>
                    </a:p>
                  </a:txBody>
                  <a:tcPr/>
                </a:tc>
                <a:tc>
                  <a:txBody>
                    <a:bodyPr/>
                    <a:lstStyle/>
                    <a:p>
                      <a:pPr algn="r"/>
                      <a:r>
                        <a:rPr lang="nn-NO"/>
                        <a:t>22</a:t>
                      </a:r>
                    </a:p>
                  </a:txBody>
                  <a:tcPr/>
                </a:tc>
                <a:tc>
                  <a:txBody>
                    <a:bodyPr/>
                    <a:lstStyle/>
                    <a:p>
                      <a:pPr algn="r"/>
                      <a:r>
                        <a:rPr lang="nn-NO"/>
                        <a:t>23</a:t>
                      </a:r>
                    </a:p>
                    <a:p>
                      <a:pPr algn="r"/>
                      <a:endParaRPr lang="nn-NO"/>
                    </a:p>
                  </a:txBody>
                  <a:tcPr/>
                </a:tc>
                <a:tc>
                  <a:txBody>
                    <a:bodyPr/>
                    <a:lstStyle/>
                    <a:p>
                      <a:pPr algn="r"/>
                      <a:r>
                        <a:rPr lang="nn-NO"/>
                        <a:t>24</a:t>
                      </a:r>
                    </a:p>
                  </a:txBody>
                  <a:tcPr/>
                </a:tc>
                <a:tc>
                  <a:txBody>
                    <a:bodyPr/>
                    <a:lstStyle/>
                    <a:p>
                      <a:pPr algn="r"/>
                      <a:r>
                        <a:rPr lang="nn-NO"/>
                        <a:t>25</a:t>
                      </a:r>
                    </a:p>
                  </a:txBody>
                  <a:tcPr/>
                </a:tc>
                <a:tc>
                  <a:txBody>
                    <a:bodyPr/>
                    <a:lstStyle/>
                    <a:p>
                      <a:pPr algn="r"/>
                      <a:r>
                        <a:rPr lang="nn-NO">
                          <a:solidFill>
                            <a:srgbClr val="FF0000"/>
                          </a:solidFill>
                        </a:rPr>
                        <a:t>26</a:t>
                      </a:r>
                    </a:p>
                  </a:txBody>
                  <a:tcPr/>
                </a:tc>
                <a:extLst>
                  <a:ext uri="{0D108BD9-81ED-4DB2-BD59-A6C34878D82A}">
                    <a16:rowId xmlns:a16="http://schemas.microsoft.com/office/drawing/2014/main" val="709284768"/>
                  </a:ext>
                </a:extLst>
              </a:tr>
              <a:tr h="370840">
                <a:tc>
                  <a:txBody>
                    <a:bodyPr/>
                    <a:lstStyle/>
                    <a:p>
                      <a:pPr algn="ctr"/>
                      <a:r>
                        <a:rPr lang="nn-NO" sz="2400" b="1" dirty="0"/>
                        <a:t>44</a:t>
                      </a:r>
                    </a:p>
                    <a:p>
                      <a:pPr algn="ctr"/>
                      <a:endParaRPr lang="nn-NO" sz="2400" b="1" dirty="0"/>
                    </a:p>
                  </a:txBody>
                  <a:tcPr/>
                </a:tc>
                <a:tc>
                  <a:txBody>
                    <a:bodyPr/>
                    <a:lstStyle/>
                    <a:p>
                      <a:pPr algn="r"/>
                      <a:r>
                        <a:rPr lang="nn-NO"/>
                        <a:t>27</a:t>
                      </a:r>
                    </a:p>
                  </a:txBody>
                  <a:tcPr/>
                </a:tc>
                <a:tc>
                  <a:txBody>
                    <a:bodyPr/>
                    <a:lstStyle/>
                    <a:p>
                      <a:pPr algn="r"/>
                      <a:r>
                        <a:rPr lang="nn-NO"/>
                        <a:t>28</a:t>
                      </a:r>
                    </a:p>
                    <a:p>
                      <a:pPr algn="r"/>
                      <a:endParaRPr lang="nn-NO"/>
                    </a:p>
                  </a:txBody>
                  <a:tcPr/>
                </a:tc>
                <a:tc>
                  <a:txBody>
                    <a:bodyPr/>
                    <a:lstStyle/>
                    <a:p>
                      <a:pPr algn="r"/>
                      <a:r>
                        <a:rPr lang="nn-NO"/>
                        <a:t>29</a:t>
                      </a:r>
                    </a:p>
                  </a:txBody>
                  <a:tcPr/>
                </a:tc>
                <a:tc>
                  <a:txBody>
                    <a:bodyPr/>
                    <a:lstStyle/>
                    <a:p>
                      <a:pPr algn="r"/>
                      <a:r>
                        <a:rPr lang="nn-NO"/>
                        <a:t>30</a:t>
                      </a:r>
                    </a:p>
                    <a:p>
                      <a:pPr algn="r"/>
                      <a:endParaRPr lang="nn-NO"/>
                    </a:p>
                  </a:txBody>
                  <a:tcPr/>
                </a:tc>
                <a:tc>
                  <a:txBody>
                    <a:bodyPr/>
                    <a:lstStyle/>
                    <a:p>
                      <a:pPr algn="r"/>
                      <a:r>
                        <a:rPr lang="nn-NO"/>
                        <a:t>31</a:t>
                      </a:r>
                    </a:p>
                  </a:txBody>
                  <a:tcPr/>
                </a:tc>
                <a:tc>
                  <a:txBody>
                    <a:bodyPr/>
                    <a:lstStyle/>
                    <a:p>
                      <a:pPr algn="r"/>
                      <a:endParaRPr lang="nn-NO"/>
                    </a:p>
                  </a:txBody>
                  <a:tcPr/>
                </a:tc>
                <a:tc>
                  <a:txBody>
                    <a:bodyPr/>
                    <a:lstStyle/>
                    <a:p>
                      <a:pPr algn="r"/>
                      <a:endParaRPr lang="nn-NO" dirty="0"/>
                    </a:p>
                  </a:txBody>
                  <a:tcPr/>
                </a:tc>
                <a:extLst>
                  <a:ext uri="{0D108BD9-81ED-4DB2-BD59-A6C34878D82A}">
                    <a16:rowId xmlns:a16="http://schemas.microsoft.com/office/drawing/2014/main" val="2229723949"/>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4802119" y="339595"/>
            <a:ext cx="2587760" cy="584775"/>
          </a:xfrm>
          <a:prstGeom prst="rect">
            <a:avLst/>
          </a:prstGeom>
          <a:noFill/>
        </p:spPr>
        <p:txBody>
          <a:bodyPr wrap="none" rtlCol="0">
            <a:spAutoFit/>
          </a:bodyPr>
          <a:lstStyle/>
          <a:p>
            <a:r>
              <a:rPr lang="nn-NO" sz="3200"/>
              <a:t>Oktober 2025</a:t>
            </a:r>
          </a:p>
        </p:txBody>
      </p:sp>
      <p:pic>
        <p:nvPicPr>
          <p:cNvPr id="6" name="Bilde 5">
            <a:extLst>
              <a:ext uri="{FF2B5EF4-FFF2-40B4-BE49-F238E27FC236}">
                <a16:creationId xmlns:a16="http://schemas.microsoft.com/office/drawing/2014/main" id="{7F49CA9D-EEB2-2E4A-ECA7-404BB9142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873" y="6320553"/>
            <a:ext cx="3803336" cy="323455"/>
          </a:xfrm>
          <a:prstGeom prst="rect">
            <a:avLst/>
          </a:prstGeom>
        </p:spPr>
      </p:pic>
    </p:spTree>
    <p:extLst>
      <p:ext uri="{BB962C8B-B14F-4D97-AF65-F5344CB8AC3E}">
        <p14:creationId xmlns:p14="http://schemas.microsoft.com/office/powerpoint/2010/main" val="311682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8072E17-4B42-CFB1-B702-D1DDC548DB80}"/>
              </a:ext>
            </a:extLst>
          </p:cNvPr>
          <p:cNvPicPr>
            <a:picLocks noChangeAspect="1"/>
          </p:cNvPicPr>
          <p:nvPr/>
        </p:nvPicPr>
        <p:blipFill>
          <a:blip r:embed="rId2"/>
          <a:stretch>
            <a:fillRect/>
          </a:stretch>
        </p:blipFill>
        <p:spPr>
          <a:xfrm>
            <a:off x="0" y="6182721"/>
            <a:ext cx="1616364" cy="712381"/>
          </a:xfrm>
          <a:prstGeom prst="rect">
            <a:avLst/>
          </a:prstGeom>
        </p:spPr>
      </p:pic>
      <p:sp>
        <p:nvSpPr>
          <p:cNvPr id="3" name="Plassholder for lysbildenummer 2">
            <a:extLst>
              <a:ext uri="{FF2B5EF4-FFF2-40B4-BE49-F238E27FC236}">
                <a16:creationId xmlns:a16="http://schemas.microsoft.com/office/drawing/2014/main" id="{7CC40B61-D672-C53F-D50D-CF9A548E9530}"/>
              </a:ext>
            </a:extLst>
          </p:cNvPr>
          <p:cNvSpPr>
            <a:spLocks noGrp="1"/>
          </p:cNvSpPr>
          <p:nvPr>
            <p:ph type="sldNum" sz="quarter" idx="12"/>
          </p:nvPr>
        </p:nvSpPr>
        <p:spPr/>
        <p:txBody>
          <a:bodyPr/>
          <a:lstStyle/>
          <a:p>
            <a:fld id="{8D16F653-2C9F-4FFA-BA48-E5639A822650}" type="slidenum">
              <a:rPr lang="nn-NO" smtClean="0"/>
              <a:t>8</a:t>
            </a:fld>
            <a:endParaRPr lang="nn-NO"/>
          </a:p>
        </p:txBody>
      </p:sp>
      <p:sp>
        <p:nvSpPr>
          <p:cNvPr id="6" name="Ellipse 5">
            <a:extLst>
              <a:ext uri="{FF2B5EF4-FFF2-40B4-BE49-F238E27FC236}">
                <a16:creationId xmlns:a16="http://schemas.microsoft.com/office/drawing/2014/main" id="{300756BD-AF1E-03BF-2E0D-C62F6DE79445}"/>
              </a:ext>
            </a:extLst>
          </p:cNvPr>
          <p:cNvSpPr/>
          <p:nvPr/>
        </p:nvSpPr>
        <p:spPr>
          <a:xfrm>
            <a:off x="3056679" y="626717"/>
            <a:ext cx="1897100" cy="1647826"/>
          </a:xfrm>
          <a:prstGeom prst="ellipse">
            <a:avLst/>
          </a:prstGeom>
          <a:solidFill>
            <a:srgbClr val="4BACC6">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white"/>
                </a:solidFill>
                <a:effectLst/>
                <a:uLnTx/>
                <a:uFillTx/>
                <a:latin typeface="Calibri" panose="020F0502020204030204"/>
              </a:rPr>
              <a:t>Fokus: </a:t>
            </a:r>
            <a:br>
              <a:rPr kumimoji="0" lang="nn-NO" sz="1100" b="0" i="0" u="none" strike="noStrike" kern="0" cap="none" spc="0" normalizeH="0" baseline="0" noProof="0" dirty="0">
                <a:ln>
                  <a:noFill/>
                </a:ln>
                <a:solidFill>
                  <a:prstClr val="white"/>
                </a:solidFill>
                <a:effectLst/>
                <a:uLnTx/>
                <a:uFillTx/>
                <a:latin typeface="Calibri" panose="020F0502020204030204"/>
              </a:rPr>
            </a:br>
            <a:r>
              <a:rPr kumimoji="0" lang="nn-NO" sz="1100" b="0" i="0" u="none" strike="noStrike" kern="0" cap="none" spc="0" normalizeH="0" baseline="0" noProof="0" dirty="0">
                <a:ln>
                  <a:noFill/>
                </a:ln>
                <a:solidFill>
                  <a:prstClr val="white"/>
                </a:solidFill>
                <a:effectLst/>
                <a:uLnTx/>
                <a:uFillTx/>
                <a:latin typeface="Calibri" panose="020F0502020204030204"/>
              </a:rPr>
              <a:t>Lesing i barnehagen</a:t>
            </a:r>
            <a:br>
              <a:rPr kumimoji="0" lang="nn-NO" sz="1100" b="0" i="0" u="none" strike="noStrike" kern="0" cap="none" spc="0" normalizeH="0" baseline="0" noProof="0" dirty="0">
                <a:ln>
                  <a:noFill/>
                </a:ln>
                <a:solidFill>
                  <a:prstClr val="white"/>
                </a:solidFill>
                <a:effectLst/>
                <a:uLnTx/>
                <a:uFillTx/>
                <a:latin typeface="Calibri" panose="020F0502020204030204"/>
              </a:rPr>
            </a:br>
            <a:endParaRPr kumimoji="0" lang="nn-NO" sz="1100" b="0" i="0" u="none" strike="noStrike" kern="0" cap="none" spc="0" normalizeH="0" baseline="0" noProof="0" dirty="0">
              <a:ln>
                <a:noFill/>
              </a:ln>
              <a:solidFill>
                <a:prstClr val="white"/>
              </a:solidFill>
              <a:effectLst/>
              <a:uLnTx/>
              <a:uFillTx/>
              <a:latin typeface="Calibri" panose="020F0502020204030204"/>
            </a:endParaRPr>
          </a:p>
          <a:p>
            <a:r>
              <a:rPr lang="nn-NO" sz="1100" dirty="0">
                <a:solidFill>
                  <a:schemeClr val="bg1"/>
                </a:solidFill>
              </a:rPr>
              <a:t>Prosjekt: </a:t>
            </a:r>
            <a:br>
              <a:rPr lang="nn-NO" sz="1100" dirty="0">
                <a:solidFill>
                  <a:schemeClr val="bg1"/>
                </a:solidFill>
              </a:rPr>
            </a:br>
            <a:r>
              <a:rPr lang="nn-NO" sz="1100" dirty="0">
                <a:solidFill>
                  <a:schemeClr val="bg1"/>
                </a:solidFill>
              </a:rPr>
              <a:t>Korleis  kan lesing  inspirere til god leik?</a:t>
            </a:r>
          </a:p>
        </p:txBody>
      </p:sp>
      <p:sp>
        <p:nvSpPr>
          <p:cNvPr id="9" name="TekstSylinder 8">
            <a:extLst>
              <a:ext uri="{FF2B5EF4-FFF2-40B4-BE49-F238E27FC236}">
                <a16:creationId xmlns:a16="http://schemas.microsoft.com/office/drawing/2014/main" id="{11933A6B-80E7-48AB-6ABD-464DEF78A6AA}"/>
              </a:ext>
            </a:extLst>
          </p:cNvPr>
          <p:cNvSpPr txBox="1"/>
          <p:nvPr/>
        </p:nvSpPr>
        <p:spPr>
          <a:xfrm>
            <a:off x="9434035" y="2064178"/>
            <a:ext cx="2575849" cy="646331"/>
          </a:xfrm>
          <a:prstGeom prst="rect">
            <a:avLst/>
          </a:prstGeom>
          <a:noFill/>
          <a:ln w="38100">
            <a:solidFill>
              <a:srgbClr val="FFFF99"/>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Fokusord m/teikn</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i="0" u="none" strike="noStrike" kern="0" cap="none" spc="0" normalizeH="0" baseline="0" noProof="0">
                <a:ln>
                  <a:noFill/>
                </a:ln>
                <a:solidFill>
                  <a:prstClr val="black"/>
                </a:solidFill>
                <a:effectLst/>
                <a:uLnTx/>
                <a:uFillTx/>
                <a:latin typeface="Calibri" panose="020F0502020204030204"/>
              </a:rPr>
              <a:t>(Ja, nei, kan eg få?, ferdig og stopp).</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Du, </a:t>
            </a:r>
            <a:r>
              <a:rPr kumimoji="0" lang="nn-NO" sz="1200" b="1" i="0" u="none" strike="noStrike" kern="0" cap="none" spc="0" normalizeH="0" baseline="0" noProof="0" err="1">
                <a:ln>
                  <a:noFill/>
                </a:ln>
                <a:solidFill>
                  <a:prstClr val="black"/>
                </a:solidFill>
                <a:effectLst/>
                <a:uLnTx/>
                <a:uFillTx/>
                <a:latin typeface="Calibri" panose="020F0502020204030204"/>
              </a:rPr>
              <a:t>hjertevenn</a:t>
            </a:r>
            <a:r>
              <a:rPr kumimoji="0" lang="nn-NO" sz="1200" b="1" i="0" u="none" strike="noStrike" kern="0" cap="none" spc="0" normalizeH="0" baseline="0" noProof="0">
                <a:ln>
                  <a:noFill/>
                </a:ln>
                <a:solidFill>
                  <a:prstClr val="black"/>
                </a:solidFill>
                <a:effectLst/>
                <a:uLnTx/>
                <a:uFillTx/>
                <a:latin typeface="Calibri" panose="020F0502020204030204"/>
              </a:rPr>
              <a:t>, trafikk, bil, </a:t>
            </a:r>
          </a:p>
        </p:txBody>
      </p:sp>
      <p:sp>
        <p:nvSpPr>
          <p:cNvPr id="10" name="TekstSylinder 9">
            <a:extLst>
              <a:ext uri="{FF2B5EF4-FFF2-40B4-BE49-F238E27FC236}">
                <a16:creationId xmlns:a16="http://schemas.microsoft.com/office/drawing/2014/main" id="{37E220D9-DF10-CF22-D142-EAB975BBDD92}"/>
              </a:ext>
            </a:extLst>
          </p:cNvPr>
          <p:cNvSpPr txBox="1"/>
          <p:nvPr/>
        </p:nvSpPr>
        <p:spPr>
          <a:xfrm>
            <a:off x="4859123" y="245950"/>
            <a:ext cx="2462534" cy="523220"/>
          </a:xfrm>
          <a:prstGeom prst="rect">
            <a:avLst/>
          </a:prstGeom>
          <a:noFill/>
        </p:spPr>
        <p:txBody>
          <a:bodyPr wrap="none" rtlCol="0">
            <a:spAutoFit/>
          </a:bodyPr>
          <a:lstStyle/>
          <a:p>
            <a:pPr eaLnBrk="0" fontAlgn="base" hangingPunct="0">
              <a:spcBef>
                <a:spcPct val="0"/>
              </a:spcBef>
              <a:spcAft>
                <a:spcPct val="0"/>
              </a:spcAft>
            </a:pPr>
            <a:r>
              <a:rPr lang="nb-NO" sz="2800" b="1">
                <a:solidFill>
                  <a:srgbClr val="1A669A"/>
                </a:solidFill>
                <a:latin typeface="Dreaming Outloud Pro" panose="03050502040302030504" pitchFamily="66" charset="0"/>
                <a:cs typeface="Dreaming Outloud Pro" panose="03050502040302030504" pitchFamily="66" charset="0"/>
              </a:rPr>
              <a:t>November 2025</a:t>
            </a:r>
          </a:p>
        </p:txBody>
      </p:sp>
      <p:sp>
        <p:nvSpPr>
          <p:cNvPr id="11" name="TekstSylinder 10">
            <a:extLst>
              <a:ext uri="{FF2B5EF4-FFF2-40B4-BE49-F238E27FC236}">
                <a16:creationId xmlns:a16="http://schemas.microsoft.com/office/drawing/2014/main" id="{A62A77C9-151B-B45F-D0AD-5EEA3704F465}"/>
              </a:ext>
            </a:extLst>
          </p:cNvPr>
          <p:cNvSpPr txBox="1"/>
          <p:nvPr/>
        </p:nvSpPr>
        <p:spPr>
          <a:xfrm>
            <a:off x="2529605" y="3456174"/>
            <a:ext cx="4781801" cy="2800767"/>
          </a:xfrm>
          <a:prstGeom prst="rect">
            <a:avLst/>
          </a:prstGeom>
          <a:solidFill>
            <a:srgbClr val="EAEAEA"/>
          </a:solidFill>
          <a:ln>
            <a:solidFill>
              <a:srgbClr val="EAEAEA"/>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b-NO" sz="2000" b="1" i="0" u="none" strike="noStrike" kern="0" cap="none" spc="0" normalizeH="0" baseline="0" noProof="0">
                <a:ln>
                  <a:noFill/>
                </a:ln>
                <a:solidFill>
                  <a:srgbClr val="1A669A"/>
                </a:solidFill>
                <a:effectLst/>
                <a:uLnTx/>
                <a:uFillTx/>
                <a:latin typeface="Dreaming Outloud Pro" panose="03050502040302030504" pitchFamily="66" charset="0"/>
                <a:cs typeface="Dreaming Outloud Pro" panose="03050502040302030504" pitchFamily="66" charset="0"/>
              </a:rPr>
              <a:t>Språk, leik og vennskap</a:t>
            </a:r>
            <a:endParaRPr kumimoji="0" lang="nb-NO" sz="1200" b="0"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err="1">
                <a:ln>
                  <a:noFill/>
                </a:ln>
                <a:solidFill>
                  <a:srgbClr val="4BACC6">
                    <a:lumMod val="75000"/>
                  </a:srgbClr>
                </a:solidFill>
                <a:effectLst/>
                <a:uLnTx/>
                <a:uFillTx/>
                <a:latin typeface="Calibri" panose="020F0502020204030204" pitchFamily="34" charset="0"/>
              </a:rPr>
              <a:t>Vaksenrolla</a:t>
            </a: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Nokre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gongar</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treng barna støtte i 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seie</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nei på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ein</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god måte. Lær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dei</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dei</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kan vise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dei</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meiner alvor ved å markere med hendene når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dei</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a:t>
            </a:r>
            <a:r>
              <a:rPr kumimoji="0" lang="nb-NO" sz="1200" b="0" i="0" u="none" strike="noStrike" kern="0" cap="none" spc="0" normalizeH="0" baseline="0" noProof="0" err="1">
                <a:ln>
                  <a:noFill/>
                </a:ln>
                <a:solidFill>
                  <a:prstClr val="black"/>
                </a:solidFill>
                <a:effectLst/>
                <a:uLnTx/>
                <a:uFillTx/>
                <a:latin typeface="Calibri" panose="020F0502020204030204" pitchFamily="34" charset="0"/>
              </a:rPr>
              <a:t>verkeleg</a:t>
            </a:r>
            <a:r>
              <a:rPr kumimoji="0" lang="nb-NO" sz="1200" b="0" i="0" u="none" strike="noStrike" kern="0" cap="none" spc="0" normalizeH="0" baseline="0" noProof="0">
                <a:ln>
                  <a:noFill/>
                </a:ln>
                <a:solidFill>
                  <a:prstClr val="black"/>
                </a:solidFill>
                <a:effectLst/>
                <a:uLnTx/>
                <a:uFillTx/>
                <a:latin typeface="Calibri" panose="020F0502020204030204" pitchFamily="34" charset="0"/>
              </a:rPr>
              <a:t> meiner «nei» eller «stopp».</a:t>
            </a: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200" b="0" i="0" u="none" strike="noStrike" kern="0" cap="none" spc="0" normalizeH="0" baseline="0" noProof="0">
              <a:ln>
                <a:noFill/>
              </a:ln>
              <a:solidFill>
                <a:prstClr val="black"/>
              </a:solidFill>
              <a:effectLst/>
              <a:uLnTx/>
              <a:uFillTx/>
              <a:latin typeface="Calibri" panose="020F0502020204030204" pitchFamily="34"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a:ln>
                  <a:noFill/>
                </a:ln>
                <a:solidFill>
                  <a:srgbClr val="4BACC6">
                    <a:lumMod val="75000"/>
                  </a:srgbClr>
                </a:solidFill>
                <a:effectLst/>
                <a:uLnTx/>
                <a:uFillTx/>
                <a:latin typeface="Calibri" panose="020F0502020204030204" pitchFamily="34" charset="0"/>
              </a:rPr>
              <a:t>Foreldretips:</a:t>
            </a:r>
          </a:p>
          <a:p>
            <a:pPr marL="171450" marR="0" lvl="0" indent="-1714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Hjelp barna å vere modige!</a:t>
            </a:r>
          </a:p>
          <a:p>
            <a:pPr marL="0" marR="0" lvl="0" indent="0" defTabSz="914400" eaLnBrk="0" fontAlgn="base" latinLnBrk="0" hangingPunct="0">
              <a:lnSpc>
                <a:spcPct val="100000"/>
              </a:lnSpc>
              <a:spcBef>
                <a:spcPct val="0"/>
              </a:spcBef>
              <a:spcAft>
                <a:spcPct val="0"/>
              </a:spcAft>
              <a:buClrTx/>
              <a:buSzTx/>
              <a:buFontTx/>
              <a:buNone/>
              <a:tabLst/>
              <a:defRPr/>
            </a:pPr>
            <a:r>
              <a:rPr kumimoji="0" lang="nn-NO" sz="1200" b="0" i="0" u="none" strike="noStrike" kern="0" cap="none" spc="0" normalizeH="0" baseline="0" noProof="0">
                <a:ln>
                  <a:noFill/>
                </a:ln>
                <a:solidFill>
                  <a:prstClr val="black"/>
                </a:solidFill>
                <a:effectLst/>
                <a:uLnTx/>
                <a:uFillTx/>
                <a:latin typeface="Calibri" panose="020F0502020204030204" pitchFamily="34" charset="0"/>
              </a:rPr>
              <a:t>Det krev mot, tryggleik og øving å stå imot utestenging, å invitere andre med i leiken og å seie frå om nokon blir dårleg behandla. Lær barnet ditt at det er viktig å ikkje plage og ekskludere andre, og at det er like viktig å prøve å hjelpe eller seie frå til ein vaksen om ein ser at noko vondt hender. Di fleire som gjer det, di vanskelegare blir det å stengje nokon ute eller plage andre.</a:t>
            </a:r>
            <a:endParaRPr kumimoji="0" lang="nb-NO" sz="1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12" name="TekstSylinder 11">
            <a:extLst>
              <a:ext uri="{FF2B5EF4-FFF2-40B4-BE49-F238E27FC236}">
                <a16:creationId xmlns:a16="http://schemas.microsoft.com/office/drawing/2014/main" id="{BF0948A8-D121-FDDD-CAE3-BE05AF2F602C}"/>
              </a:ext>
            </a:extLst>
          </p:cNvPr>
          <p:cNvSpPr txBox="1"/>
          <p:nvPr/>
        </p:nvSpPr>
        <p:spPr>
          <a:xfrm>
            <a:off x="134553" y="3768309"/>
            <a:ext cx="2342308" cy="2477601"/>
          </a:xfrm>
          <a:prstGeom prst="rect">
            <a:avLst/>
          </a:prstGeom>
          <a:solidFill>
            <a:srgbClr val="FFFF99"/>
          </a:solidFill>
          <a:ln w="28575">
            <a:solidFill>
              <a:srgbClr val="FFFF99"/>
            </a:solidFill>
            <a:extLst>
              <a:ext uri="{C807C97D-BFC1-408E-A445-0C87EB9F89A2}">
                <ask:lineSketchStyleProps xmlns:ask="http://schemas.microsoft.com/office/drawing/2018/sketchyshapes" sd="2788129057">
                  <a:custGeom>
                    <a:avLst/>
                    <a:gdLst>
                      <a:gd name="connsiteX0" fmla="*/ 0 w 2342308"/>
                      <a:gd name="connsiteY0" fmla="*/ 0 h 2477601"/>
                      <a:gd name="connsiteX1" fmla="*/ 562154 w 2342308"/>
                      <a:gd name="connsiteY1" fmla="*/ 0 h 2477601"/>
                      <a:gd name="connsiteX2" fmla="*/ 1100885 w 2342308"/>
                      <a:gd name="connsiteY2" fmla="*/ 0 h 2477601"/>
                      <a:gd name="connsiteX3" fmla="*/ 1709885 w 2342308"/>
                      <a:gd name="connsiteY3" fmla="*/ 0 h 2477601"/>
                      <a:gd name="connsiteX4" fmla="*/ 2342308 w 2342308"/>
                      <a:gd name="connsiteY4" fmla="*/ 0 h 2477601"/>
                      <a:gd name="connsiteX5" fmla="*/ 2342308 w 2342308"/>
                      <a:gd name="connsiteY5" fmla="*/ 421192 h 2477601"/>
                      <a:gd name="connsiteX6" fmla="*/ 2342308 w 2342308"/>
                      <a:gd name="connsiteY6" fmla="*/ 891936 h 2477601"/>
                      <a:gd name="connsiteX7" fmla="*/ 2342308 w 2342308"/>
                      <a:gd name="connsiteY7" fmla="*/ 1362681 h 2477601"/>
                      <a:gd name="connsiteX8" fmla="*/ 2342308 w 2342308"/>
                      <a:gd name="connsiteY8" fmla="*/ 1808649 h 2477601"/>
                      <a:gd name="connsiteX9" fmla="*/ 2342308 w 2342308"/>
                      <a:gd name="connsiteY9" fmla="*/ 2477601 h 2477601"/>
                      <a:gd name="connsiteX10" fmla="*/ 1803577 w 2342308"/>
                      <a:gd name="connsiteY10" fmla="*/ 2477601 h 2477601"/>
                      <a:gd name="connsiteX11" fmla="*/ 1288269 w 2342308"/>
                      <a:gd name="connsiteY11" fmla="*/ 2477601 h 2477601"/>
                      <a:gd name="connsiteX12" fmla="*/ 726115 w 2342308"/>
                      <a:gd name="connsiteY12" fmla="*/ 2477601 h 2477601"/>
                      <a:gd name="connsiteX13" fmla="*/ 0 w 2342308"/>
                      <a:gd name="connsiteY13" fmla="*/ 2477601 h 2477601"/>
                      <a:gd name="connsiteX14" fmla="*/ 0 w 2342308"/>
                      <a:gd name="connsiteY14" fmla="*/ 1982081 h 2477601"/>
                      <a:gd name="connsiteX15" fmla="*/ 0 w 2342308"/>
                      <a:gd name="connsiteY15" fmla="*/ 1511337 h 2477601"/>
                      <a:gd name="connsiteX16" fmla="*/ 0 w 2342308"/>
                      <a:gd name="connsiteY16" fmla="*/ 1090144 h 2477601"/>
                      <a:gd name="connsiteX17" fmla="*/ 0 w 2342308"/>
                      <a:gd name="connsiteY17" fmla="*/ 545072 h 2477601"/>
                      <a:gd name="connsiteX18" fmla="*/ 0 w 2342308"/>
                      <a:gd name="connsiteY18" fmla="*/ 0 h 247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2308" h="2477601" extrusionOk="0">
                        <a:moveTo>
                          <a:pt x="0" y="0"/>
                        </a:moveTo>
                        <a:cubicBezTo>
                          <a:pt x="184995" y="-66335"/>
                          <a:pt x="428149" y="38769"/>
                          <a:pt x="562154" y="0"/>
                        </a:cubicBezTo>
                        <a:cubicBezTo>
                          <a:pt x="696159" y="-38769"/>
                          <a:pt x="849611" y="13429"/>
                          <a:pt x="1100885" y="0"/>
                        </a:cubicBezTo>
                        <a:cubicBezTo>
                          <a:pt x="1352159" y="-13429"/>
                          <a:pt x="1428371" y="10681"/>
                          <a:pt x="1709885" y="0"/>
                        </a:cubicBezTo>
                        <a:cubicBezTo>
                          <a:pt x="1991399" y="-10681"/>
                          <a:pt x="2055115" y="44577"/>
                          <a:pt x="2342308" y="0"/>
                        </a:cubicBezTo>
                        <a:cubicBezTo>
                          <a:pt x="2359416" y="99808"/>
                          <a:pt x="2325120" y="271107"/>
                          <a:pt x="2342308" y="421192"/>
                        </a:cubicBezTo>
                        <a:cubicBezTo>
                          <a:pt x="2359496" y="571277"/>
                          <a:pt x="2325036" y="713041"/>
                          <a:pt x="2342308" y="891936"/>
                        </a:cubicBezTo>
                        <a:cubicBezTo>
                          <a:pt x="2359580" y="1070831"/>
                          <a:pt x="2312408" y="1264054"/>
                          <a:pt x="2342308" y="1362681"/>
                        </a:cubicBezTo>
                        <a:cubicBezTo>
                          <a:pt x="2372208" y="1461309"/>
                          <a:pt x="2309983" y="1663674"/>
                          <a:pt x="2342308" y="1808649"/>
                        </a:cubicBezTo>
                        <a:cubicBezTo>
                          <a:pt x="2374633" y="1953624"/>
                          <a:pt x="2303243" y="2272493"/>
                          <a:pt x="2342308" y="2477601"/>
                        </a:cubicBezTo>
                        <a:cubicBezTo>
                          <a:pt x="2212548" y="2518968"/>
                          <a:pt x="1940824" y="2440258"/>
                          <a:pt x="1803577" y="2477601"/>
                        </a:cubicBezTo>
                        <a:cubicBezTo>
                          <a:pt x="1666330" y="2514944"/>
                          <a:pt x="1511263" y="2453332"/>
                          <a:pt x="1288269" y="2477601"/>
                        </a:cubicBezTo>
                        <a:cubicBezTo>
                          <a:pt x="1065275" y="2501870"/>
                          <a:pt x="899126" y="2462669"/>
                          <a:pt x="726115" y="2477601"/>
                        </a:cubicBezTo>
                        <a:cubicBezTo>
                          <a:pt x="553104" y="2492533"/>
                          <a:pt x="214580" y="2445960"/>
                          <a:pt x="0" y="2477601"/>
                        </a:cubicBezTo>
                        <a:cubicBezTo>
                          <a:pt x="-52993" y="2366648"/>
                          <a:pt x="7673" y="2173456"/>
                          <a:pt x="0" y="1982081"/>
                        </a:cubicBezTo>
                        <a:cubicBezTo>
                          <a:pt x="-7673" y="1790706"/>
                          <a:pt x="25509" y="1681280"/>
                          <a:pt x="0" y="1511337"/>
                        </a:cubicBezTo>
                        <a:cubicBezTo>
                          <a:pt x="-25509" y="1341394"/>
                          <a:pt x="6769" y="1181988"/>
                          <a:pt x="0" y="1090144"/>
                        </a:cubicBezTo>
                        <a:cubicBezTo>
                          <a:pt x="-6769" y="998300"/>
                          <a:pt x="46465" y="745433"/>
                          <a:pt x="0" y="545072"/>
                        </a:cubicBezTo>
                        <a:cubicBezTo>
                          <a:pt x="-46465" y="344711"/>
                          <a:pt x="38697" y="115874"/>
                          <a:pt x="0" y="0"/>
                        </a:cubicBezTo>
                        <a:close/>
                      </a:path>
                    </a:pathLst>
                  </a:custGeom>
                  <ask:type>
                    <ask:lineSketchNone/>
                  </ask:type>
                </ask:lineSketchStyleProps>
              </a:ext>
            </a:extLst>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Rim/regle/song/leik</a:t>
            </a:r>
            <a:endParaRPr kumimoji="0" lang="nn-NO" sz="12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A-ram-sam-sam, a-ram-sam-sam,</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ram-sam-sam</a:t>
            </a:r>
          </a:p>
          <a:p>
            <a:pPr marL="0" marR="0" lvl="0" indent="0" defTabSz="457200" eaLnBrk="1" fontAlgn="auto" latinLnBrk="0" hangingPunct="1">
              <a:lnSpc>
                <a:spcPct val="100000"/>
              </a:lnSpc>
              <a:spcBef>
                <a:spcPts val="0"/>
              </a:spcBef>
              <a:spcAft>
                <a:spcPts val="0"/>
              </a:spcAft>
              <a:buClrTx/>
              <a:buSzTx/>
              <a:buFontTx/>
              <a:buNone/>
              <a:tabLst/>
              <a:defRPr/>
            </a:pPr>
            <a:endParaRPr kumimoji="0" lang="nn-NO" sz="11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A-ram-sam-sam, a-ram-sam-sam,</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ram-sam-sam</a:t>
            </a:r>
          </a:p>
          <a:p>
            <a:pPr marL="0" marR="0" lvl="0" indent="0" defTabSz="457200" eaLnBrk="1" fontAlgn="auto" latinLnBrk="0" hangingPunct="1">
              <a:lnSpc>
                <a:spcPct val="100000"/>
              </a:lnSpc>
              <a:spcBef>
                <a:spcPts val="0"/>
              </a:spcBef>
              <a:spcAft>
                <a:spcPts val="0"/>
              </a:spcAft>
              <a:buClrTx/>
              <a:buSzTx/>
              <a:buFontTx/>
              <a:buNone/>
              <a:tabLst/>
              <a:defRPr/>
            </a:pPr>
            <a:endParaRPr kumimoji="0" lang="nn-NO" sz="11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A ra-bi, a ra-bi,</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ram-sam-sam</a:t>
            </a:r>
          </a:p>
          <a:p>
            <a:pPr marL="0" marR="0" lvl="0" indent="0" defTabSz="457200" eaLnBrk="1" fontAlgn="auto" latinLnBrk="0" hangingPunct="1">
              <a:lnSpc>
                <a:spcPct val="100000"/>
              </a:lnSpc>
              <a:spcBef>
                <a:spcPts val="0"/>
              </a:spcBef>
              <a:spcAft>
                <a:spcPts val="0"/>
              </a:spcAft>
              <a:buClrTx/>
              <a:buSzTx/>
              <a:buFontTx/>
              <a:buNone/>
              <a:tabLst/>
              <a:defRPr/>
            </a:pPr>
            <a:endParaRPr kumimoji="0" lang="nn-NO" sz="11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A ra-bi, a ra-bi,</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ram-sam-sam</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a:ln>
                  <a:noFill/>
                </a:ln>
                <a:solidFill>
                  <a:prstClr val="black"/>
                </a:solidFill>
                <a:effectLst/>
                <a:uLnTx/>
                <a:uFillTx/>
                <a:latin typeface="Calibri" panose="020F0502020204030204"/>
              </a:rPr>
              <a:t>A-ram-sam-sam, a-ram-sam-sam,</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a:t>
            </a:r>
            <a:r>
              <a:rPr kumimoji="0" lang="nn-NO" sz="1100" b="0" i="0" u="none" strike="noStrike" kern="0" cap="none" spc="0" normalizeH="0" baseline="0" noProof="0" dirty="0" err="1">
                <a:ln>
                  <a:noFill/>
                </a:ln>
                <a:solidFill>
                  <a:prstClr val="black"/>
                </a:solidFill>
                <a:effectLst/>
                <a:uLnTx/>
                <a:uFillTx/>
                <a:latin typeface="Calibri" panose="020F0502020204030204"/>
              </a:rPr>
              <a:t>gulli</a:t>
            </a:r>
            <a:r>
              <a:rPr kumimoji="0" lang="nn-NO" sz="1100" b="0" i="0" u="none" strike="noStrike" kern="0" cap="none" spc="0" normalizeH="0" baseline="0" noProof="0" dirty="0">
                <a:ln>
                  <a:noFill/>
                </a:ln>
                <a:solidFill>
                  <a:prstClr val="black"/>
                </a:solidFill>
                <a:effectLst/>
                <a:uLnTx/>
                <a:uFillTx/>
                <a:latin typeface="Calibri" panose="020F0502020204030204"/>
              </a:rPr>
              <a:t>, ram-sam-sam</a:t>
            </a:r>
          </a:p>
        </p:txBody>
      </p:sp>
      <p:sp>
        <p:nvSpPr>
          <p:cNvPr id="13" name="TekstSylinder 12">
            <a:extLst>
              <a:ext uri="{FF2B5EF4-FFF2-40B4-BE49-F238E27FC236}">
                <a16:creationId xmlns:a16="http://schemas.microsoft.com/office/drawing/2014/main" id="{8FF68811-4B66-B5B6-33B6-E18D436D8655}"/>
              </a:ext>
            </a:extLst>
          </p:cNvPr>
          <p:cNvSpPr txBox="1"/>
          <p:nvPr/>
        </p:nvSpPr>
        <p:spPr>
          <a:xfrm>
            <a:off x="9687666" y="5092006"/>
            <a:ext cx="2300117" cy="1107996"/>
          </a:xfrm>
          <a:prstGeom prst="rect">
            <a:avLst/>
          </a:prstGeom>
          <a:noFill/>
          <a:ln w="76200">
            <a:solidFill>
              <a:srgbClr val="C00000"/>
            </a:solidFill>
          </a:ln>
        </p:spPr>
        <p:txBody>
          <a:bodyPr wrap="square" rtlCol="0">
            <a:spAutoFit/>
          </a:bodyPr>
          <a:lstStyle/>
          <a:p>
            <a:pPr defTabSz="457200"/>
            <a:r>
              <a:rPr lang="nn-NO" sz="1100" b="1">
                <a:solidFill>
                  <a:prstClr val="black"/>
                </a:solidFill>
                <a:latin typeface="Calibri" panose="020F0502020204030204"/>
              </a:rPr>
              <a:t>Viktig informasjon i november:</a:t>
            </a:r>
          </a:p>
          <a:p>
            <a:pPr marL="285750" indent="-285750" defTabSz="457200">
              <a:buFont typeface="Arial" panose="020B0604020202020204" pitchFamily="34" charset="0"/>
              <a:buChar char="•"/>
            </a:pPr>
            <a:r>
              <a:rPr lang="nn-NO" sz="1100">
                <a:solidFill>
                  <a:prstClr val="black"/>
                </a:solidFill>
                <a:latin typeface="Calibri" panose="020F0502020204030204"/>
              </a:rPr>
              <a:t>Foreldresamtalar – alle skal ha fått foreldresamtale innan utgangen av november.</a:t>
            </a:r>
          </a:p>
          <a:p>
            <a:pPr marL="285750" indent="-285750" defTabSz="457200">
              <a:buFont typeface="Arial" panose="020B0604020202020204" pitchFamily="34" charset="0"/>
              <a:buChar char="•"/>
            </a:pPr>
            <a:r>
              <a:rPr lang="nn-NO" sz="1100">
                <a:solidFill>
                  <a:prstClr val="black"/>
                </a:solidFill>
                <a:latin typeface="Calibri" panose="020F0502020204030204"/>
              </a:rPr>
              <a:t>Friskus startar å øve på julespelet</a:t>
            </a:r>
          </a:p>
        </p:txBody>
      </p:sp>
      <p:sp>
        <p:nvSpPr>
          <p:cNvPr id="14" name="TekstSylinder 13">
            <a:extLst>
              <a:ext uri="{FF2B5EF4-FFF2-40B4-BE49-F238E27FC236}">
                <a16:creationId xmlns:a16="http://schemas.microsoft.com/office/drawing/2014/main" id="{BA51A859-CD52-E4AB-3A0B-4C4C5FBE2C6D}"/>
              </a:ext>
            </a:extLst>
          </p:cNvPr>
          <p:cNvSpPr txBox="1"/>
          <p:nvPr/>
        </p:nvSpPr>
        <p:spPr>
          <a:xfrm>
            <a:off x="133157" y="233801"/>
            <a:ext cx="2269007" cy="1738938"/>
          </a:xfrm>
          <a:prstGeom prst="rect">
            <a:avLst/>
          </a:prstGeom>
          <a:noFill/>
          <a:ln>
            <a:solidFill>
              <a:srgbClr val="FFFF99"/>
            </a:solidFill>
          </a:ln>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n-NO" sz="1200" b="1" i="0" u="none" strike="noStrike" kern="0" cap="none" spc="0" normalizeH="0" baseline="0" noProof="0" dirty="0">
                <a:ln>
                  <a:noFill/>
                </a:ln>
                <a:solidFill>
                  <a:srgbClr val="4BACC6">
                    <a:lumMod val="75000"/>
                  </a:srgbClr>
                </a:solidFill>
                <a:effectLst/>
                <a:uLnTx/>
                <a:uFillTx/>
                <a:latin typeface="Calibri" panose="020F0502020204030204" pitchFamily="34" charset="0"/>
              </a:rPr>
              <a:t>Bibelforteljing:</a:t>
            </a:r>
          </a:p>
          <a:p>
            <a:pPr marL="0" marR="0" lvl="0" indent="0" defTabSz="914400" eaLnBrk="0" fontAlgn="base" latinLnBrk="0" hangingPunct="0">
              <a:lnSpc>
                <a:spcPct val="100000"/>
              </a:lnSpc>
              <a:spcBef>
                <a:spcPct val="0"/>
              </a:spcBef>
              <a:spcAft>
                <a:spcPct val="0"/>
              </a:spcAft>
              <a:buClrTx/>
              <a:buSzTx/>
              <a:buFontTx/>
              <a:buNone/>
              <a:tabLst/>
              <a:defRPr/>
            </a:pPr>
            <a:r>
              <a:rPr kumimoji="0" lang="nb-NO" sz="1200" b="1" i="0" u="none" strike="noStrike" kern="0" cap="none" spc="0" normalizeH="0" baseline="0" noProof="0" dirty="0">
                <a:ln>
                  <a:noFill/>
                </a:ln>
                <a:solidFill>
                  <a:prstClr val="black"/>
                </a:solidFill>
                <a:effectLst/>
                <a:uLnTx/>
                <a:uFillTx/>
                <a:latin typeface="Calibri"/>
              </a:rPr>
              <a:t>Noahs ark</a:t>
            </a:r>
          </a:p>
          <a:p>
            <a:pPr marL="171450" marR="0" lvl="0" indent="-171450" defTabSz="914400" eaLnBrk="0" fontAlgn="base" latinLnBrk="0" hangingPunct="0">
              <a:lnSpc>
                <a:spcPct val="100000"/>
              </a:lnSpc>
              <a:spcBef>
                <a:spcPct val="0"/>
              </a:spcBef>
              <a:spcAft>
                <a:spcPct val="0"/>
              </a:spcAft>
              <a:buClrTx/>
              <a:buSzTx/>
              <a:buFontTx/>
              <a:buChar char="-"/>
              <a:tabLst/>
              <a:defRPr/>
            </a:pPr>
            <a:r>
              <a:rPr lang="nb-NO" sz="1200" kern="0" dirty="0">
                <a:solidFill>
                  <a:prstClr val="black"/>
                </a:solidFill>
                <a:latin typeface="Calibri"/>
              </a:rPr>
              <a:t>Noah ville gjøre det Gud sa, selv om menneskene rundt lo av ham og ertet ham</a:t>
            </a:r>
          </a:p>
          <a:p>
            <a:pPr marL="171450" marR="0" lvl="0" indent="-171450" defTabSz="914400" eaLnBrk="0" fontAlgn="base" latinLnBrk="0" hangingPunct="0">
              <a:lnSpc>
                <a:spcPct val="100000"/>
              </a:lnSpc>
              <a:spcBef>
                <a:spcPct val="0"/>
              </a:spcBef>
              <a:spcAft>
                <a:spcPct val="0"/>
              </a:spcAft>
              <a:buClrTx/>
              <a:buSzTx/>
              <a:buFontTx/>
              <a:buChar char="-"/>
              <a:tabLst/>
              <a:defRPr/>
            </a:pPr>
            <a:r>
              <a:rPr kumimoji="0" lang="nb-NO" sz="1200" i="0" u="none" strike="noStrike" kern="0" cap="none" spc="0" normalizeH="0" baseline="0" noProof="0" dirty="0">
                <a:ln>
                  <a:noFill/>
                </a:ln>
                <a:solidFill>
                  <a:prstClr val="black"/>
                </a:solidFill>
                <a:effectLst/>
                <a:uLnTx/>
                <a:uFillTx/>
                <a:latin typeface="Calibri"/>
              </a:rPr>
              <a:t>Vi skal være gode venner som gir oppmuntring og hjelper </a:t>
            </a:r>
            <a:r>
              <a:rPr kumimoji="0" lang="nb-NO" sz="1200" i="0" u="none" strike="noStrike" kern="0" cap="none" spc="0" normalizeH="0" baseline="0" noProof="0" dirty="0" err="1">
                <a:ln>
                  <a:noFill/>
                </a:ln>
                <a:solidFill>
                  <a:prstClr val="black"/>
                </a:solidFill>
                <a:effectLst/>
                <a:uLnTx/>
                <a:uFillTx/>
                <a:latin typeface="Calibri"/>
              </a:rPr>
              <a:t>hveran</a:t>
            </a:r>
            <a:r>
              <a:rPr lang="nb-NO" sz="1200" kern="0" dirty="0" err="1">
                <a:solidFill>
                  <a:prstClr val="black"/>
                </a:solidFill>
                <a:latin typeface="Calibri"/>
              </a:rPr>
              <a:t>dre</a:t>
            </a:r>
            <a:endParaRPr kumimoji="0" lang="nn-NO" sz="1200" i="0" u="none" strike="noStrike" kern="0" cap="none" spc="0" normalizeH="0" baseline="0" noProof="0" dirty="0">
              <a:ln>
                <a:noFill/>
              </a:ln>
              <a:solidFill>
                <a:prstClr val="black"/>
              </a:solidFill>
              <a:effectLst/>
              <a:uLnTx/>
              <a:uFillTx/>
              <a:latin typeface="Calibri"/>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nb-NO" sz="1100" i="0" u="none" strike="noStrike" kern="0" cap="none" spc="0" normalizeH="0" baseline="0" noProof="0" dirty="0">
              <a:ln>
                <a:noFill/>
              </a:ln>
              <a:solidFill>
                <a:prstClr val="black"/>
              </a:solidFill>
              <a:effectLst/>
              <a:uLnTx/>
              <a:uFillTx/>
              <a:latin typeface="Calibri" panose="020F0502020204030204" pitchFamily="34" charset="0"/>
            </a:endParaRPr>
          </a:p>
        </p:txBody>
      </p:sp>
      <p:sp>
        <p:nvSpPr>
          <p:cNvPr id="15" name="TekstSylinder 14">
            <a:extLst>
              <a:ext uri="{FF2B5EF4-FFF2-40B4-BE49-F238E27FC236}">
                <a16:creationId xmlns:a16="http://schemas.microsoft.com/office/drawing/2014/main" id="{A840AD28-075E-4096-A5CE-1389D6E90FC8}"/>
              </a:ext>
            </a:extLst>
          </p:cNvPr>
          <p:cNvSpPr txBox="1"/>
          <p:nvPr/>
        </p:nvSpPr>
        <p:spPr>
          <a:xfrm>
            <a:off x="10060715" y="2985711"/>
            <a:ext cx="1950771" cy="1969770"/>
          </a:xfrm>
          <a:prstGeom prst="rect">
            <a:avLst/>
          </a:prstGeom>
          <a:solidFill>
            <a:srgbClr val="EAEAEA"/>
          </a:solidFill>
          <a:ln>
            <a:solidFill>
              <a:srgbClr val="FFFF99"/>
            </a:solidFill>
            <a:extLst>
              <a:ext uri="{C807C97D-BFC1-408E-A445-0C87EB9F89A2}">
                <ask:lineSketchStyleProps xmlns:ask="http://schemas.microsoft.com/office/drawing/2018/sketchyshapes" sd="1032147162">
                  <a:custGeom>
                    <a:avLst/>
                    <a:gdLst>
                      <a:gd name="connsiteX0" fmla="*/ 0 w 1950771"/>
                      <a:gd name="connsiteY0" fmla="*/ 0 h 1969770"/>
                      <a:gd name="connsiteX1" fmla="*/ 1950771 w 1950771"/>
                      <a:gd name="connsiteY1" fmla="*/ 0 h 1969770"/>
                      <a:gd name="connsiteX2" fmla="*/ 1950771 w 1950771"/>
                      <a:gd name="connsiteY2" fmla="*/ 1969770 h 1969770"/>
                      <a:gd name="connsiteX3" fmla="*/ 0 w 1950771"/>
                      <a:gd name="connsiteY3" fmla="*/ 1969770 h 1969770"/>
                      <a:gd name="connsiteX4" fmla="*/ 0 w 1950771"/>
                      <a:gd name="connsiteY4" fmla="*/ 0 h 196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71" h="1969770" fill="none" extrusionOk="0">
                        <a:moveTo>
                          <a:pt x="0" y="0"/>
                        </a:moveTo>
                        <a:cubicBezTo>
                          <a:pt x="197407" y="93219"/>
                          <a:pt x="1183692" y="150523"/>
                          <a:pt x="1950771" y="0"/>
                        </a:cubicBezTo>
                        <a:cubicBezTo>
                          <a:pt x="2060557" y="201183"/>
                          <a:pt x="2116591" y="1432872"/>
                          <a:pt x="1950771" y="1969770"/>
                        </a:cubicBezTo>
                        <a:cubicBezTo>
                          <a:pt x="1099842" y="1958927"/>
                          <a:pt x="848293" y="2078707"/>
                          <a:pt x="0" y="1969770"/>
                        </a:cubicBezTo>
                        <a:cubicBezTo>
                          <a:pt x="131272" y="1716830"/>
                          <a:pt x="-40982" y="619519"/>
                          <a:pt x="0" y="0"/>
                        </a:cubicBezTo>
                        <a:close/>
                      </a:path>
                      <a:path w="1950771" h="1969770" stroke="0" extrusionOk="0">
                        <a:moveTo>
                          <a:pt x="0" y="0"/>
                        </a:moveTo>
                        <a:cubicBezTo>
                          <a:pt x="463069" y="164397"/>
                          <a:pt x="1429299" y="-114606"/>
                          <a:pt x="1950771" y="0"/>
                        </a:cubicBezTo>
                        <a:cubicBezTo>
                          <a:pt x="1988821" y="336240"/>
                          <a:pt x="1894681" y="1490301"/>
                          <a:pt x="1950771" y="1969770"/>
                        </a:cubicBezTo>
                        <a:cubicBezTo>
                          <a:pt x="1202095" y="2031371"/>
                          <a:pt x="384249" y="1905343"/>
                          <a:pt x="0" y="1969770"/>
                        </a:cubicBezTo>
                        <a:cubicBezTo>
                          <a:pt x="-58609" y="1394627"/>
                          <a:pt x="-160879" y="277958"/>
                          <a:pt x="0" y="0"/>
                        </a:cubicBezTo>
                        <a:close/>
                      </a:path>
                    </a:pathLst>
                  </a:custGeom>
                  <ask:type>
                    <ask:lineSketchNone/>
                  </ask:type>
                </ask:lineSketchStyleProps>
              </a:ext>
            </a:extLst>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a:ln>
                  <a:noFill/>
                </a:ln>
                <a:solidFill>
                  <a:prstClr val="black"/>
                </a:solidFill>
                <a:effectLst/>
                <a:uLnTx/>
                <a:uFillTx/>
                <a:latin typeface="Calibri" panose="020F0502020204030204"/>
              </a:rPr>
              <a:t>Rammeplanen om språk:</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1" i="0" u="none" strike="noStrike" kern="0" cap="none" spc="0" normalizeH="0" baseline="0" noProof="0">
                <a:ln>
                  <a:noFill/>
                </a:ln>
                <a:solidFill>
                  <a:prstClr val="black"/>
                </a:solidFill>
                <a:effectLst/>
                <a:uLnTx/>
                <a:uFillTx/>
                <a:latin typeface="Calibri" panose="020F0502020204030204"/>
              </a:rPr>
              <a:t>Personalet skal</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a:ln>
                  <a:noFill/>
                </a:ln>
                <a:solidFill>
                  <a:prstClr val="black"/>
                </a:solidFill>
                <a:effectLst/>
                <a:uLnTx/>
                <a:uFillTx/>
                <a:latin typeface="Calibri" panose="020F0502020204030204"/>
              </a:rPr>
              <a:t>• anerkjenne og respondere på dei ulike verbale og </a:t>
            </a:r>
            <a:r>
              <a:rPr kumimoji="0" lang="nn-NO" sz="1100" b="0" i="0" u="none" strike="noStrike" kern="0" cap="none" spc="0" normalizeH="0" baseline="0" noProof="0" err="1">
                <a:ln>
                  <a:noFill/>
                </a:ln>
                <a:solidFill>
                  <a:prstClr val="black"/>
                </a:solidFill>
                <a:effectLst/>
                <a:uLnTx/>
                <a:uFillTx/>
                <a:latin typeface="Calibri" panose="020F0502020204030204"/>
              </a:rPr>
              <a:t>ikkjeverbale</a:t>
            </a:r>
            <a:r>
              <a:rPr kumimoji="0" lang="nn-NO" sz="1100" b="0" i="0" u="none" strike="noStrike" kern="0" cap="none" spc="0" normalizeH="0" baseline="0" noProof="0">
                <a:ln>
                  <a:noFill/>
                </a:ln>
                <a:solidFill>
                  <a:prstClr val="black"/>
                </a:solidFill>
                <a:effectLst/>
                <a:uLnTx/>
                <a:uFillTx/>
                <a:latin typeface="Calibri" panose="020F0502020204030204"/>
              </a:rPr>
              <a:t> uttrykka til barna og støtte språkutviklinga deira</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100" b="0" i="0" u="none" strike="noStrike" kern="0" cap="none" spc="0" normalizeH="0" baseline="0" noProof="0">
                <a:ln>
                  <a:noFill/>
                </a:ln>
                <a:solidFill>
                  <a:prstClr val="black"/>
                </a:solidFill>
                <a:effectLst/>
                <a:uLnTx/>
                <a:uFillTx/>
                <a:latin typeface="Calibri" panose="020F0502020204030204"/>
              </a:rPr>
              <a:t>• stimulere den verbale og </a:t>
            </a:r>
            <a:r>
              <a:rPr kumimoji="0" lang="nn-NO" sz="1100" b="0" i="0" u="none" strike="noStrike" kern="0" cap="none" spc="0" normalizeH="0" baseline="0" noProof="0" err="1">
                <a:ln>
                  <a:noFill/>
                </a:ln>
                <a:solidFill>
                  <a:prstClr val="black"/>
                </a:solidFill>
                <a:effectLst/>
                <a:uLnTx/>
                <a:uFillTx/>
                <a:latin typeface="Calibri" panose="020F0502020204030204"/>
              </a:rPr>
              <a:t>ikkjeverbale</a:t>
            </a:r>
            <a:r>
              <a:rPr kumimoji="0" lang="nn-NO" sz="1100" b="0" i="0" u="none" strike="noStrike" kern="0" cap="none" spc="0" normalizeH="0" baseline="0" noProof="0">
                <a:ln>
                  <a:noFill/>
                </a:ln>
                <a:solidFill>
                  <a:prstClr val="black"/>
                </a:solidFill>
                <a:effectLst/>
                <a:uLnTx/>
                <a:uFillTx/>
                <a:latin typeface="Calibri" panose="020F0502020204030204"/>
              </a:rPr>
              <a:t> kommunikasjonen til barna og leggje til rette for at alle barn blir involverte i samspel og samtalar</a:t>
            </a:r>
          </a:p>
        </p:txBody>
      </p:sp>
      <p:pic>
        <p:nvPicPr>
          <p:cNvPr id="16" name="Bilde 15">
            <a:extLst>
              <a:ext uri="{FF2B5EF4-FFF2-40B4-BE49-F238E27FC236}">
                <a16:creationId xmlns:a16="http://schemas.microsoft.com/office/drawing/2014/main" id="{4AF600E6-3EBE-300C-5B38-61B097A8319B}"/>
              </a:ext>
            </a:extLst>
          </p:cNvPr>
          <p:cNvPicPr>
            <a:picLocks noChangeAspect="1"/>
          </p:cNvPicPr>
          <p:nvPr/>
        </p:nvPicPr>
        <p:blipFill>
          <a:blip r:embed="rId3"/>
          <a:stretch>
            <a:fillRect/>
          </a:stretch>
        </p:blipFill>
        <p:spPr>
          <a:xfrm rot="18509512">
            <a:off x="7339731" y="3310611"/>
            <a:ext cx="1042688" cy="736302"/>
          </a:xfrm>
          <a:prstGeom prst="rect">
            <a:avLst/>
          </a:prstGeom>
        </p:spPr>
      </p:pic>
      <p:pic>
        <p:nvPicPr>
          <p:cNvPr id="17" name="Billede 6">
            <a:extLst>
              <a:ext uri="{FF2B5EF4-FFF2-40B4-BE49-F238E27FC236}">
                <a16:creationId xmlns:a16="http://schemas.microsoft.com/office/drawing/2014/main" id="{EC8F9434-EC37-D435-AFBC-D93D58B2726F}"/>
              </a:ext>
            </a:extLst>
          </p:cNvPr>
          <p:cNvPicPr>
            <a:picLocks noChangeAspect="1"/>
          </p:cNvPicPr>
          <p:nvPr/>
        </p:nvPicPr>
        <p:blipFill>
          <a:blip r:embed="rId4"/>
          <a:stretch>
            <a:fillRect/>
          </a:stretch>
        </p:blipFill>
        <p:spPr>
          <a:xfrm rot="18317882">
            <a:off x="8435047" y="3292229"/>
            <a:ext cx="926721" cy="654448"/>
          </a:xfrm>
          <a:prstGeom prst="rect">
            <a:avLst/>
          </a:prstGeom>
        </p:spPr>
      </p:pic>
      <p:sp>
        <p:nvSpPr>
          <p:cNvPr id="20" name="TekstSylinder 19">
            <a:extLst>
              <a:ext uri="{FF2B5EF4-FFF2-40B4-BE49-F238E27FC236}">
                <a16:creationId xmlns:a16="http://schemas.microsoft.com/office/drawing/2014/main" id="{B4C1AA2C-2685-FE64-15B2-CF8005B5D26E}"/>
              </a:ext>
            </a:extLst>
          </p:cNvPr>
          <p:cNvSpPr txBox="1"/>
          <p:nvPr/>
        </p:nvSpPr>
        <p:spPr>
          <a:xfrm>
            <a:off x="5960980" y="728103"/>
            <a:ext cx="3192830" cy="461665"/>
          </a:xfrm>
          <a:prstGeom prst="rect">
            <a:avLst/>
          </a:prstGeom>
          <a:noFill/>
        </p:spPr>
        <p:txBody>
          <a:bodyPr wrap="square" rtlCol="0">
            <a:spAutoFit/>
          </a:bodyPr>
          <a:lstStyle/>
          <a:p>
            <a:r>
              <a:rPr lang="nn-NO" sz="1200"/>
              <a:t>Kvar månad har alle avdelingar fokus på lesing i utvalde bøker i små lesegrupper.</a:t>
            </a:r>
          </a:p>
        </p:txBody>
      </p:sp>
      <p:sp>
        <p:nvSpPr>
          <p:cNvPr id="7" name="Tittel 4">
            <a:extLst>
              <a:ext uri="{FF2B5EF4-FFF2-40B4-BE49-F238E27FC236}">
                <a16:creationId xmlns:a16="http://schemas.microsoft.com/office/drawing/2014/main" id="{3D66428F-BCBD-605C-30E4-97596321CCF7}"/>
              </a:ext>
            </a:extLst>
          </p:cNvPr>
          <p:cNvSpPr txBox="1">
            <a:spLocks/>
          </p:cNvSpPr>
          <p:nvPr/>
        </p:nvSpPr>
        <p:spPr>
          <a:xfrm>
            <a:off x="9808325" y="136525"/>
            <a:ext cx="2242871" cy="2006699"/>
          </a:xfrm>
          <a:prstGeom prst="heart">
            <a:avLst/>
          </a:prstGeom>
          <a:solidFill>
            <a:srgbClr val="C00000"/>
          </a:solidFill>
          <a:ln w="25400" cap="flat" cmpd="sng" algn="ctr">
            <a:solidFill>
              <a:srgbClr val="EAEAEA"/>
            </a:solidFill>
            <a:prstDash val="solid"/>
          </a:ln>
          <a:effectLst/>
        </p:spPr>
        <p:txBody>
          <a:bodyPr rtlCol="0" anchor="ctr">
            <a:normAutofit fontScale="75000" lnSpcReduction="20000"/>
          </a:bodyPr>
          <a:lstStyle>
            <a:lvl1pPr algn="ctr" rtl="0" eaLnBrk="1" fontAlgn="base" hangingPunct="1">
              <a:spcBef>
                <a:spcPct val="0"/>
              </a:spcBef>
              <a:spcAft>
                <a:spcPct val="0"/>
              </a:spcAft>
              <a:defRPr sz="4400" kern="1200">
                <a:solidFill>
                  <a:schemeClr val="lt1"/>
                </a:solidFill>
                <a:latin typeface="+mn-lt"/>
                <a:ea typeface="+mn-ea"/>
                <a:cs typeface="+mn-cs"/>
              </a:defRPr>
            </a:lvl1pPr>
            <a:lvl2pPr algn="ctr" rtl="0" eaLnBrk="1" fontAlgn="base" hangingPunct="1">
              <a:spcBef>
                <a:spcPct val="0"/>
              </a:spcBef>
              <a:spcAft>
                <a:spcPct val="0"/>
              </a:spcAft>
              <a:defRPr sz="4400">
                <a:solidFill>
                  <a:schemeClr val="lt1"/>
                </a:solidFill>
                <a:latin typeface="+mn-lt"/>
                <a:ea typeface="+mn-ea"/>
                <a:cs typeface="+mn-cs"/>
              </a:defRPr>
            </a:lvl2pPr>
            <a:lvl3pPr algn="ctr" rtl="0" eaLnBrk="1" fontAlgn="base" hangingPunct="1">
              <a:spcBef>
                <a:spcPct val="0"/>
              </a:spcBef>
              <a:spcAft>
                <a:spcPct val="0"/>
              </a:spcAft>
              <a:defRPr sz="4400">
                <a:solidFill>
                  <a:schemeClr val="lt1"/>
                </a:solidFill>
                <a:latin typeface="+mn-lt"/>
                <a:ea typeface="+mn-ea"/>
                <a:cs typeface="+mn-cs"/>
              </a:defRPr>
            </a:lvl3pPr>
            <a:lvl4pPr algn="ctr" rtl="0" eaLnBrk="1" fontAlgn="base" hangingPunct="1">
              <a:spcBef>
                <a:spcPct val="0"/>
              </a:spcBef>
              <a:spcAft>
                <a:spcPct val="0"/>
              </a:spcAft>
              <a:defRPr sz="4400">
                <a:solidFill>
                  <a:schemeClr val="lt1"/>
                </a:solidFill>
                <a:latin typeface="+mn-lt"/>
                <a:ea typeface="+mn-ea"/>
                <a:cs typeface="+mn-cs"/>
              </a:defRPr>
            </a:lvl4pPr>
            <a:lvl5pPr algn="ctr" rtl="0" eaLnBrk="1" fontAlgn="base" hangingPunct="1">
              <a:spcBef>
                <a:spcPct val="0"/>
              </a:spcBef>
              <a:spcAft>
                <a:spcPct val="0"/>
              </a:spcAft>
              <a:defRPr sz="4400">
                <a:solidFill>
                  <a:schemeClr val="lt1"/>
                </a:solidFill>
                <a:latin typeface="+mn-lt"/>
                <a:ea typeface="+mn-ea"/>
                <a:cs typeface="+mn-cs"/>
              </a:defRPr>
            </a:lvl5pPr>
            <a:lvl6pPr marL="457200" algn="ctr" rtl="0" eaLnBrk="1" fontAlgn="base" hangingPunct="1">
              <a:spcBef>
                <a:spcPct val="0"/>
              </a:spcBef>
              <a:spcAft>
                <a:spcPct val="0"/>
              </a:spcAft>
              <a:defRPr sz="4400">
                <a:solidFill>
                  <a:schemeClr val="lt1"/>
                </a:solidFill>
                <a:latin typeface="+mn-lt"/>
                <a:ea typeface="+mn-ea"/>
                <a:cs typeface="+mn-cs"/>
              </a:defRPr>
            </a:lvl6pPr>
            <a:lvl7pPr marL="914400" algn="ctr" rtl="0" eaLnBrk="1" fontAlgn="base" hangingPunct="1">
              <a:spcBef>
                <a:spcPct val="0"/>
              </a:spcBef>
              <a:spcAft>
                <a:spcPct val="0"/>
              </a:spcAft>
              <a:defRPr sz="4400">
                <a:solidFill>
                  <a:schemeClr val="lt1"/>
                </a:solidFill>
                <a:latin typeface="+mn-lt"/>
                <a:ea typeface="+mn-ea"/>
                <a:cs typeface="+mn-cs"/>
              </a:defRPr>
            </a:lvl7pPr>
            <a:lvl8pPr marL="1371600" algn="ctr" rtl="0" eaLnBrk="1" fontAlgn="base" hangingPunct="1">
              <a:spcBef>
                <a:spcPct val="0"/>
              </a:spcBef>
              <a:spcAft>
                <a:spcPct val="0"/>
              </a:spcAft>
              <a:defRPr sz="4400">
                <a:solidFill>
                  <a:schemeClr val="lt1"/>
                </a:solidFill>
                <a:latin typeface="+mn-lt"/>
                <a:ea typeface="+mn-ea"/>
                <a:cs typeface="+mn-cs"/>
              </a:defRPr>
            </a:lvl8pPr>
            <a:lvl9pPr marL="1828800" algn="ctr" rtl="0" eaLnBrk="1" fontAlgn="base" hangingPunct="1">
              <a:spcBef>
                <a:spcPct val="0"/>
              </a:spcBef>
              <a:spcAft>
                <a:spcPct val="0"/>
              </a:spcAft>
              <a:defRPr sz="44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sz="1600" b="0" i="0" u="none" strike="noStrike" kern="1200" cap="none" spc="0" normalizeH="0" baseline="0" noProof="0">
                <a:ln>
                  <a:noFill/>
                </a:ln>
                <a:solidFill>
                  <a:prstClr val="white"/>
                </a:solidFill>
                <a:effectLst/>
                <a:uLnTx/>
                <a:uFillTx/>
                <a:latin typeface="Calibri"/>
                <a:ea typeface="+mn-ea"/>
                <a:cs typeface="+mn-cs"/>
              </a:rPr>
              <a:t>Mål:</a:t>
            </a:r>
            <a:br>
              <a:rPr kumimoji="0" lang="nn-NO" sz="1600" b="0" i="0" u="none" strike="noStrike" kern="1200" cap="none" spc="0" normalizeH="0" baseline="0" noProof="0">
                <a:ln>
                  <a:noFill/>
                </a:ln>
                <a:solidFill>
                  <a:prstClr val="white"/>
                </a:solidFill>
                <a:effectLst/>
                <a:uLnTx/>
                <a:uFillTx/>
                <a:latin typeface="Calibri"/>
                <a:ea typeface="+mn-ea"/>
                <a:cs typeface="+mn-cs"/>
              </a:rPr>
            </a:br>
            <a:r>
              <a:rPr kumimoji="0" lang="nn-NO" sz="1600" b="1" i="0" u="none" strike="noStrike" kern="1200" cap="none" spc="0" normalizeH="0" baseline="0" noProof="0">
                <a:ln>
                  <a:noFill/>
                </a:ln>
                <a:solidFill>
                  <a:prstClr val="white"/>
                </a:solidFill>
                <a:effectLst/>
                <a:uLnTx/>
                <a:uFillTx/>
                <a:latin typeface="Calibri"/>
                <a:ea typeface="+mn-ea"/>
                <a:cs typeface="+mn-cs"/>
              </a:rPr>
              <a:t>At barna utviklar empati, og er oppteken av at andre har det bra.</a:t>
            </a:r>
          </a:p>
        </p:txBody>
      </p:sp>
      <p:sp>
        <p:nvSpPr>
          <p:cNvPr id="8" name="Hjerte 7">
            <a:extLst>
              <a:ext uri="{FF2B5EF4-FFF2-40B4-BE49-F238E27FC236}">
                <a16:creationId xmlns:a16="http://schemas.microsoft.com/office/drawing/2014/main" id="{1B23DB6F-ECF6-21D2-9BE2-C32954AA36F1}"/>
              </a:ext>
            </a:extLst>
          </p:cNvPr>
          <p:cNvSpPr/>
          <p:nvPr/>
        </p:nvSpPr>
        <p:spPr>
          <a:xfrm>
            <a:off x="9026183" y="233801"/>
            <a:ext cx="914400" cy="914400"/>
          </a:xfrm>
          <a:prstGeom prst="heart">
            <a:avLst/>
          </a:prstGeom>
          <a:solidFill>
            <a:srgbClr val="FF0000"/>
          </a:solidFill>
          <a:ln w="25400" cap="flat" cmpd="sng" algn="ctr">
            <a:solidFill>
              <a:srgbClr val="EAEAEA"/>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nn-NO" sz="1800" b="0" i="0" u="none" strike="noStrike" kern="0" cap="none" spc="0" normalizeH="0" baseline="0" noProof="0">
                <a:ln>
                  <a:noFill/>
                </a:ln>
                <a:solidFill>
                  <a:prstClr val="white"/>
                </a:solidFill>
                <a:effectLst/>
                <a:uLnTx/>
                <a:uFillTx/>
                <a:latin typeface="Calibri"/>
                <a:ea typeface="+mn-ea"/>
                <a:cs typeface="+mn-cs"/>
              </a:rPr>
              <a:t>DU</a:t>
            </a:r>
          </a:p>
        </p:txBody>
      </p:sp>
      <p:sp>
        <p:nvSpPr>
          <p:cNvPr id="18" name="TekstSylinder 17">
            <a:extLst>
              <a:ext uri="{FF2B5EF4-FFF2-40B4-BE49-F238E27FC236}">
                <a16:creationId xmlns:a16="http://schemas.microsoft.com/office/drawing/2014/main" id="{11682434-343A-368B-BA22-7CDCBFED8C05}"/>
              </a:ext>
            </a:extLst>
          </p:cNvPr>
          <p:cNvSpPr txBox="1"/>
          <p:nvPr/>
        </p:nvSpPr>
        <p:spPr>
          <a:xfrm>
            <a:off x="7408098" y="4491584"/>
            <a:ext cx="2182875" cy="1754326"/>
          </a:xfrm>
          <a:prstGeom prst="rect">
            <a:avLst/>
          </a:prstGeom>
          <a:solidFill>
            <a:srgbClr val="FFFF99"/>
          </a:solidFill>
          <a:ln w="28575">
            <a:solidFill>
              <a:srgbClr val="FFFF99"/>
            </a:solidFill>
            <a:extLst>
              <a:ext uri="{C807C97D-BFC1-408E-A445-0C87EB9F89A2}">
                <ask:lineSketchStyleProps xmlns:ask="http://schemas.microsoft.com/office/drawing/2018/sketchyshapes" sd="2788129057">
                  <a:custGeom>
                    <a:avLst/>
                    <a:gdLst>
                      <a:gd name="connsiteX0" fmla="*/ 0 w 2671910"/>
                      <a:gd name="connsiteY0" fmla="*/ 0 h 1938992"/>
                      <a:gd name="connsiteX1" fmla="*/ 480944 w 2671910"/>
                      <a:gd name="connsiteY1" fmla="*/ 0 h 1938992"/>
                      <a:gd name="connsiteX2" fmla="*/ 1068764 w 2671910"/>
                      <a:gd name="connsiteY2" fmla="*/ 0 h 1938992"/>
                      <a:gd name="connsiteX3" fmla="*/ 1576427 w 2671910"/>
                      <a:gd name="connsiteY3" fmla="*/ 0 h 1938992"/>
                      <a:gd name="connsiteX4" fmla="*/ 2137528 w 2671910"/>
                      <a:gd name="connsiteY4" fmla="*/ 0 h 1938992"/>
                      <a:gd name="connsiteX5" fmla="*/ 2671910 w 2671910"/>
                      <a:gd name="connsiteY5" fmla="*/ 0 h 1938992"/>
                      <a:gd name="connsiteX6" fmla="*/ 2671910 w 2671910"/>
                      <a:gd name="connsiteY6" fmla="*/ 445968 h 1938992"/>
                      <a:gd name="connsiteX7" fmla="*/ 2671910 w 2671910"/>
                      <a:gd name="connsiteY7" fmla="*/ 930716 h 1938992"/>
                      <a:gd name="connsiteX8" fmla="*/ 2671910 w 2671910"/>
                      <a:gd name="connsiteY8" fmla="*/ 1415464 h 1938992"/>
                      <a:gd name="connsiteX9" fmla="*/ 2671910 w 2671910"/>
                      <a:gd name="connsiteY9" fmla="*/ 1938992 h 1938992"/>
                      <a:gd name="connsiteX10" fmla="*/ 2164247 w 2671910"/>
                      <a:gd name="connsiteY10" fmla="*/ 1938992 h 1938992"/>
                      <a:gd name="connsiteX11" fmla="*/ 1629865 w 2671910"/>
                      <a:gd name="connsiteY11" fmla="*/ 1938992 h 1938992"/>
                      <a:gd name="connsiteX12" fmla="*/ 1095483 w 2671910"/>
                      <a:gd name="connsiteY12" fmla="*/ 1938992 h 1938992"/>
                      <a:gd name="connsiteX13" fmla="*/ 587820 w 2671910"/>
                      <a:gd name="connsiteY13" fmla="*/ 1938992 h 1938992"/>
                      <a:gd name="connsiteX14" fmla="*/ 0 w 2671910"/>
                      <a:gd name="connsiteY14" fmla="*/ 1938992 h 1938992"/>
                      <a:gd name="connsiteX15" fmla="*/ 0 w 2671910"/>
                      <a:gd name="connsiteY15" fmla="*/ 1434854 h 1938992"/>
                      <a:gd name="connsiteX16" fmla="*/ 0 w 2671910"/>
                      <a:gd name="connsiteY16" fmla="*/ 930716 h 1938992"/>
                      <a:gd name="connsiteX17" fmla="*/ 0 w 2671910"/>
                      <a:gd name="connsiteY17" fmla="*/ 504138 h 1938992"/>
                      <a:gd name="connsiteX18" fmla="*/ 0 w 2671910"/>
                      <a:gd name="connsiteY1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1910" h="1938992" fill="none" extrusionOk="0">
                        <a:moveTo>
                          <a:pt x="0" y="0"/>
                        </a:moveTo>
                        <a:cubicBezTo>
                          <a:pt x="121608" y="-31592"/>
                          <a:pt x="331260" y="49947"/>
                          <a:pt x="480944" y="0"/>
                        </a:cubicBezTo>
                        <a:cubicBezTo>
                          <a:pt x="630628" y="-49947"/>
                          <a:pt x="876538" y="2790"/>
                          <a:pt x="1068764" y="0"/>
                        </a:cubicBezTo>
                        <a:cubicBezTo>
                          <a:pt x="1260990" y="-2790"/>
                          <a:pt x="1372116" y="19588"/>
                          <a:pt x="1576427" y="0"/>
                        </a:cubicBezTo>
                        <a:cubicBezTo>
                          <a:pt x="1780738" y="-19588"/>
                          <a:pt x="1868544" y="3454"/>
                          <a:pt x="2137528" y="0"/>
                        </a:cubicBezTo>
                        <a:cubicBezTo>
                          <a:pt x="2406512" y="-3454"/>
                          <a:pt x="2435645" y="12158"/>
                          <a:pt x="2671910" y="0"/>
                        </a:cubicBezTo>
                        <a:cubicBezTo>
                          <a:pt x="2687208" y="214576"/>
                          <a:pt x="2630911" y="350237"/>
                          <a:pt x="2671910" y="445968"/>
                        </a:cubicBezTo>
                        <a:cubicBezTo>
                          <a:pt x="2712909" y="541699"/>
                          <a:pt x="2629533" y="726324"/>
                          <a:pt x="2671910" y="930716"/>
                        </a:cubicBezTo>
                        <a:cubicBezTo>
                          <a:pt x="2714287" y="1135108"/>
                          <a:pt x="2667928" y="1199559"/>
                          <a:pt x="2671910" y="1415464"/>
                        </a:cubicBezTo>
                        <a:cubicBezTo>
                          <a:pt x="2675892" y="1631369"/>
                          <a:pt x="2671087" y="1684242"/>
                          <a:pt x="2671910" y="1938992"/>
                        </a:cubicBezTo>
                        <a:cubicBezTo>
                          <a:pt x="2481243" y="1975745"/>
                          <a:pt x="2371323" y="1887181"/>
                          <a:pt x="2164247" y="1938992"/>
                        </a:cubicBezTo>
                        <a:cubicBezTo>
                          <a:pt x="1957171" y="1990803"/>
                          <a:pt x="1785332" y="1937221"/>
                          <a:pt x="1629865" y="1938992"/>
                        </a:cubicBezTo>
                        <a:cubicBezTo>
                          <a:pt x="1474398" y="1940763"/>
                          <a:pt x="1255163" y="1934379"/>
                          <a:pt x="1095483" y="1938992"/>
                        </a:cubicBezTo>
                        <a:cubicBezTo>
                          <a:pt x="935803" y="1943605"/>
                          <a:pt x="746644" y="1881426"/>
                          <a:pt x="587820" y="1938992"/>
                        </a:cubicBezTo>
                        <a:cubicBezTo>
                          <a:pt x="428996" y="1996558"/>
                          <a:pt x="293773" y="1897116"/>
                          <a:pt x="0" y="1938992"/>
                        </a:cubicBezTo>
                        <a:cubicBezTo>
                          <a:pt x="-39212" y="1693510"/>
                          <a:pt x="23045" y="1606689"/>
                          <a:pt x="0" y="1434854"/>
                        </a:cubicBezTo>
                        <a:cubicBezTo>
                          <a:pt x="-23045" y="1263019"/>
                          <a:pt x="2571" y="1071571"/>
                          <a:pt x="0" y="930716"/>
                        </a:cubicBezTo>
                        <a:cubicBezTo>
                          <a:pt x="-2571" y="789861"/>
                          <a:pt x="21316" y="693584"/>
                          <a:pt x="0" y="504138"/>
                        </a:cubicBezTo>
                        <a:cubicBezTo>
                          <a:pt x="-21316" y="314692"/>
                          <a:pt x="9220" y="151395"/>
                          <a:pt x="0" y="0"/>
                        </a:cubicBezTo>
                        <a:close/>
                      </a:path>
                      <a:path w="2671910" h="1938992" stroke="0" extrusionOk="0">
                        <a:moveTo>
                          <a:pt x="0" y="0"/>
                        </a:moveTo>
                        <a:cubicBezTo>
                          <a:pt x="108232" y="-60301"/>
                          <a:pt x="364284" y="24363"/>
                          <a:pt x="507663" y="0"/>
                        </a:cubicBezTo>
                        <a:cubicBezTo>
                          <a:pt x="651042" y="-24363"/>
                          <a:pt x="862241" y="23973"/>
                          <a:pt x="988607" y="0"/>
                        </a:cubicBezTo>
                        <a:cubicBezTo>
                          <a:pt x="1114973" y="-23973"/>
                          <a:pt x="1396570" y="5465"/>
                          <a:pt x="1549708" y="0"/>
                        </a:cubicBezTo>
                        <a:cubicBezTo>
                          <a:pt x="1702846" y="-5465"/>
                          <a:pt x="1956817" y="4492"/>
                          <a:pt x="2084090" y="0"/>
                        </a:cubicBezTo>
                        <a:cubicBezTo>
                          <a:pt x="2211363" y="-4492"/>
                          <a:pt x="2393735" y="33990"/>
                          <a:pt x="2671910" y="0"/>
                        </a:cubicBezTo>
                        <a:cubicBezTo>
                          <a:pt x="2718324" y="107103"/>
                          <a:pt x="2624906" y="294071"/>
                          <a:pt x="2671910" y="445968"/>
                        </a:cubicBezTo>
                        <a:cubicBezTo>
                          <a:pt x="2718914" y="597865"/>
                          <a:pt x="2661296" y="747901"/>
                          <a:pt x="2671910" y="911326"/>
                        </a:cubicBezTo>
                        <a:cubicBezTo>
                          <a:pt x="2682524" y="1074751"/>
                          <a:pt x="2639585" y="1212319"/>
                          <a:pt x="2671910" y="1357294"/>
                        </a:cubicBezTo>
                        <a:cubicBezTo>
                          <a:pt x="2704235" y="1502269"/>
                          <a:pt x="2602854" y="1735354"/>
                          <a:pt x="2671910" y="1938992"/>
                        </a:cubicBezTo>
                        <a:cubicBezTo>
                          <a:pt x="2444516" y="1987229"/>
                          <a:pt x="2406999" y="1910788"/>
                          <a:pt x="2190966" y="1938992"/>
                        </a:cubicBezTo>
                        <a:cubicBezTo>
                          <a:pt x="1974933" y="1967196"/>
                          <a:pt x="1870799" y="1893073"/>
                          <a:pt x="1736741" y="1938992"/>
                        </a:cubicBezTo>
                        <a:cubicBezTo>
                          <a:pt x="1602684" y="1984911"/>
                          <a:pt x="1456292" y="1890724"/>
                          <a:pt x="1229079" y="1938992"/>
                        </a:cubicBezTo>
                        <a:cubicBezTo>
                          <a:pt x="1001866" y="1987260"/>
                          <a:pt x="845333" y="1917100"/>
                          <a:pt x="748135" y="1938992"/>
                        </a:cubicBezTo>
                        <a:cubicBezTo>
                          <a:pt x="650937" y="1960884"/>
                          <a:pt x="258716" y="1849532"/>
                          <a:pt x="0" y="1938992"/>
                        </a:cubicBezTo>
                        <a:cubicBezTo>
                          <a:pt x="-42247" y="1702508"/>
                          <a:pt x="16862" y="1637924"/>
                          <a:pt x="0" y="1415464"/>
                        </a:cubicBezTo>
                        <a:cubicBezTo>
                          <a:pt x="-16862" y="1193004"/>
                          <a:pt x="7665" y="1144901"/>
                          <a:pt x="0" y="988886"/>
                        </a:cubicBezTo>
                        <a:cubicBezTo>
                          <a:pt x="-7665" y="832871"/>
                          <a:pt x="10665" y="647782"/>
                          <a:pt x="0" y="465358"/>
                        </a:cubicBezTo>
                        <a:cubicBezTo>
                          <a:pt x="-10665" y="282934"/>
                          <a:pt x="47612" y="200119"/>
                          <a:pt x="0" y="0"/>
                        </a:cubicBezTo>
                        <a:close/>
                      </a:path>
                    </a:pathLst>
                  </a:custGeom>
                  <ask:type>
                    <ask:lineSketchNone/>
                  </ask:type>
                </ask:lineSketchStyleProps>
              </a:ext>
            </a:extLst>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nn-NO" sz="1200" b="1" i="0" u="none" strike="noStrike" kern="0" cap="none" spc="0" normalizeH="0" baseline="0" noProof="0" dirty="0">
                <a:ln>
                  <a:noFill/>
                </a:ln>
                <a:solidFill>
                  <a:prstClr val="black"/>
                </a:solidFill>
                <a:effectLst/>
                <a:uLnTx/>
                <a:uFillTx/>
                <a:latin typeface="Calibri" panose="020F0502020204030204"/>
              </a:rPr>
              <a:t>Rim/regle/song/leik</a:t>
            </a:r>
            <a:endParaRPr kumimoji="0" lang="nn-NO" sz="12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err="1">
                <a:ln>
                  <a:noFill/>
                </a:ln>
                <a:solidFill>
                  <a:prstClr val="black"/>
                </a:solidFill>
                <a:effectLst/>
                <a:uLnTx/>
                <a:uFillTx/>
                <a:latin typeface="Calibri" panose="020F0502020204030204"/>
              </a:rPr>
              <a:t>Hokus</a:t>
            </a:r>
            <a:r>
              <a:rPr kumimoji="0" lang="nn-NO" sz="1200" b="0" i="0" u="none" strike="noStrike" kern="0" cap="none" spc="0" normalizeH="0" baseline="0" noProof="0" dirty="0">
                <a:ln>
                  <a:noFill/>
                </a:ln>
                <a:solidFill>
                  <a:prstClr val="black"/>
                </a:solidFill>
                <a:effectLst/>
                <a:uLnTx/>
                <a:uFillTx/>
                <a:latin typeface="Calibri" panose="020F0502020204030204"/>
              </a:rPr>
              <a:t> og Pokus, hei filiokus</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a:rPr>
              <a:t>Troll ned i </a:t>
            </a:r>
            <a:r>
              <a:rPr kumimoji="0" lang="nn-NO" sz="1200" b="0" i="0" u="none" strike="noStrike" kern="0" cap="none" spc="0" normalizeH="0" baseline="0" noProof="0" dirty="0" err="1">
                <a:ln>
                  <a:noFill/>
                </a:ln>
                <a:solidFill>
                  <a:prstClr val="black"/>
                </a:solidFill>
                <a:effectLst/>
                <a:uLnTx/>
                <a:uFillTx/>
                <a:latin typeface="Calibri" panose="020F0502020204030204"/>
              </a:rPr>
              <a:t>esken</a:t>
            </a:r>
            <a:r>
              <a:rPr kumimoji="0" lang="nn-NO" sz="1200" b="0" i="0" u="none" strike="noStrike" kern="0" cap="none" spc="0" normalizeH="0" baseline="0" noProof="0" dirty="0">
                <a:ln>
                  <a:noFill/>
                </a:ln>
                <a:solidFill>
                  <a:prstClr val="black"/>
                </a:solidFill>
                <a:effectLst/>
                <a:uLnTx/>
                <a:uFillTx/>
                <a:latin typeface="Calibri" panose="020F0502020204030204"/>
              </a:rPr>
              <a:t> </a:t>
            </a:r>
            <a:r>
              <a:rPr kumimoji="0" lang="nn-NO" sz="1200" b="0" i="0" u="none" strike="noStrike" kern="0" cap="none" spc="0" normalizeH="0" baseline="0" noProof="0" dirty="0" err="1">
                <a:ln>
                  <a:noFill/>
                </a:ln>
                <a:solidFill>
                  <a:prstClr val="black"/>
                </a:solidFill>
                <a:effectLst/>
                <a:uLnTx/>
                <a:uFillTx/>
                <a:latin typeface="Calibri" panose="020F0502020204030204"/>
              </a:rPr>
              <a:t>sover</a:t>
            </a:r>
            <a:r>
              <a:rPr kumimoji="0" lang="nn-NO" sz="1200" b="0" i="0" u="none" strike="noStrike" kern="0" cap="none" spc="0" normalizeH="0" baseline="0" noProof="0" dirty="0">
                <a:ln>
                  <a:noFill/>
                </a:ln>
                <a:solidFill>
                  <a:prstClr val="black"/>
                </a:solidFill>
                <a:effectLst/>
                <a:uLnTx/>
                <a:uFillTx/>
                <a:latin typeface="Calibri" panose="020F0502020204030204"/>
              </a:rPr>
              <a:t> du?</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a:rPr>
              <a:t>Nå skal vi trolle, </a:t>
            </a:r>
            <a:r>
              <a:rPr kumimoji="0" lang="nn-NO" sz="1200" b="0" i="0" u="none" strike="noStrike" kern="0" cap="none" spc="0" normalizeH="0" baseline="0" noProof="0" dirty="0" err="1">
                <a:ln>
                  <a:noFill/>
                </a:ln>
                <a:solidFill>
                  <a:prstClr val="black"/>
                </a:solidFill>
                <a:effectLst/>
                <a:uLnTx/>
                <a:uFillTx/>
                <a:latin typeface="Calibri" panose="020F0502020204030204"/>
              </a:rPr>
              <a:t>kaffe</a:t>
            </a:r>
            <a:r>
              <a:rPr kumimoji="0" lang="nn-NO" sz="1200" b="0" i="0" u="none" strike="noStrike" kern="0" cap="none" spc="0" normalizeH="0" baseline="0" noProof="0" dirty="0">
                <a:ln>
                  <a:noFill/>
                </a:ln>
                <a:solidFill>
                  <a:prstClr val="black"/>
                </a:solidFill>
                <a:effectLst/>
                <a:uLnTx/>
                <a:uFillTx/>
                <a:latin typeface="Calibri" panose="020F0502020204030204"/>
              </a:rPr>
              <a:t> og bolle</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a:rPr>
              <a:t>Hei filiokus kom fram </a:t>
            </a:r>
            <a:r>
              <a:rPr kumimoji="0" lang="nn-NO" sz="1200" b="0" i="0" u="none" strike="noStrike" kern="0" cap="none" spc="0" normalizeH="0" baseline="0" noProof="0" dirty="0" err="1">
                <a:ln>
                  <a:noFill/>
                </a:ln>
                <a:solidFill>
                  <a:prstClr val="black"/>
                </a:solidFill>
                <a:effectLst/>
                <a:uLnTx/>
                <a:uFillTx/>
                <a:latin typeface="Calibri" panose="020F0502020204030204"/>
              </a:rPr>
              <a:t>tjohei</a:t>
            </a:r>
            <a:endParaRPr kumimoji="0" lang="nn-NO" sz="1200" b="0" i="0" u="none" strike="noStrike" kern="0" cap="none" spc="0" normalizeH="0" baseline="0" noProof="0" dirty="0">
              <a:ln>
                <a:noFill/>
              </a:ln>
              <a:solidFill>
                <a:prstClr val="black"/>
              </a:solidFill>
              <a:effectLst/>
              <a:uLnTx/>
              <a:uFillTx/>
              <a:latin typeface="Calibri" panose="020F0502020204030204"/>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err="1">
                <a:ln>
                  <a:noFill/>
                </a:ln>
                <a:solidFill>
                  <a:prstClr val="black"/>
                </a:solidFill>
                <a:effectLst/>
                <a:uLnTx/>
                <a:uFillTx/>
                <a:latin typeface="Calibri" panose="020F0502020204030204"/>
              </a:rPr>
              <a:t>Hokus</a:t>
            </a:r>
            <a:r>
              <a:rPr kumimoji="0" lang="nn-NO" sz="1200" b="0" i="0" u="none" strike="noStrike" kern="0" cap="none" spc="0" normalizeH="0" baseline="0" noProof="0" dirty="0">
                <a:ln>
                  <a:noFill/>
                </a:ln>
                <a:solidFill>
                  <a:prstClr val="black"/>
                </a:solidFill>
                <a:effectLst/>
                <a:uLnTx/>
                <a:uFillTx/>
                <a:latin typeface="Calibri" panose="020F0502020204030204"/>
              </a:rPr>
              <a:t> og Pokus, hei filiokus</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a:rPr>
              <a:t>Troll ned i </a:t>
            </a:r>
            <a:r>
              <a:rPr kumimoji="0" lang="nn-NO" sz="1200" b="0" i="0" u="none" strike="noStrike" kern="0" cap="none" spc="0" normalizeH="0" baseline="0" noProof="0" dirty="0" err="1">
                <a:ln>
                  <a:noFill/>
                </a:ln>
                <a:solidFill>
                  <a:prstClr val="black"/>
                </a:solidFill>
                <a:effectLst/>
                <a:uLnTx/>
                <a:uFillTx/>
                <a:latin typeface="Calibri" panose="020F0502020204030204"/>
              </a:rPr>
              <a:t>esken</a:t>
            </a:r>
            <a:r>
              <a:rPr kumimoji="0" lang="nn-NO" sz="1200" b="0" i="0" u="none" strike="noStrike" kern="0" cap="none" spc="0" normalizeH="0" baseline="0" noProof="0" dirty="0">
                <a:ln>
                  <a:noFill/>
                </a:ln>
                <a:solidFill>
                  <a:prstClr val="black"/>
                </a:solidFill>
                <a:effectLst/>
                <a:uLnTx/>
                <a:uFillTx/>
                <a:latin typeface="Calibri" panose="020F0502020204030204"/>
              </a:rPr>
              <a:t> </a:t>
            </a:r>
            <a:r>
              <a:rPr kumimoji="0" lang="nn-NO" sz="1200" b="0" i="0" u="none" strike="noStrike" kern="0" cap="none" spc="0" normalizeH="0" baseline="0" noProof="0" dirty="0" err="1">
                <a:ln>
                  <a:noFill/>
                </a:ln>
                <a:solidFill>
                  <a:prstClr val="black"/>
                </a:solidFill>
                <a:effectLst/>
                <a:uLnTx/>
                <a:uFillTx/>
                <a:latin typeface="Calibri" panose="020F0502020204030204"/>
              </a:rPr>
              <a:t>sover</a:t>
            </a:r>
            <a:r>
              <a:rPr kumimoji="0" lang="nn-NO" sz="1200" b="0" i="0" u="none" strike="noStrike" kern="0" cap="none" spc="0" normalizeH="0" baseline="0" noProof="0" dirty="0">
                <a:ln>
                  <a:noFill/>
                </a:ln>
                <a:solidFill>
                  <a:prstClr val="black"/>
                </a:solidFill>
                <a:effectLst/>
                <a:uLnTx/>
                <a:uFillTx/>
                <a:latin typeface="Calibri" panose="020F0502020204030204"/>
              </a:rPr>
              <a:t> du?</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a:rPr>
              <a:t>Nå skal vi trolle, </a:t>
            </a:r>
            <a:r>
              <a:rPr kumimoji="0" lang="nn-NO" sz="1200" b="0" i="0" u="none" strike="noStrike" kern="0" cap="none" spc="0" normalizeH="0" baseline="0" noProof="0" dirty="0" err="1">
                <a:ln>
                  <a:noFill/>
                </a:ln>
                <a:solidFill>
                  <a:prstClr val="black"/>
                </a:solidFill>
                <a:effectLst/>
                <a:uLnTx/>
                <a:uFillTx/>
                <a:latin typeface="Calibri" panose="020F0502020204030204"/>
              </a:rPr>
              <a:t>kaffe</a:t>
            </a:r>
            <a:r>
              <a:rPr kumimoji="0" lang="nn-NO" sz="1200" b="0" i="0" u="none" strike="noStrike" kern="0" cap="none" spc="0" normalizeH="0" baseline="0" noProof="0" dirty="0">
                <a:ln>
                  <a:noFill/>
                </a:ln>
                <a:solidFill>
                  <a:prstClr val="black"/>
                </a:solidFill>
                <a:effectLst/>
                <a:uLnTx/>
                <a:uFillTx/>
                <a:latin typeface="Calibri" panose="020F0502020204030204"/>
              </a:rPr>
              <a:t> og bolle</a:t>
            </a:r>
          </a:p>
          <a:p>
            <a:pPr marL="0" marR="0" lvl="0" indent="0" defTabSz="457200" eaLnBrk="1" fontAlgn="auto" latinLnBrk="0" hangingPunct="1">
              <a:lnSpc>
                <a:spcPct val="100000"/>
              </a:lnSpc>
              <a:spcBef>
                <a:spcPts val="0"/>
              </a:spcBef>
              <a:spcAft>
                <a:spcPts val="0"/>
              </a:spcAft>
              <a:buClrTx/>
              <a:buSzTx/>
              <a:buFontTx/>
              <a:buNone/>
              <a:tabLst/>
              <a:defRPr/>
            </a:pPr>
            <a:r>
              <a:rPr kumimoji="0" lang="nn-NO" sz="1200" b="0" i="0" u="none" strike="noStrike" kern="0" cap="none" spc="0" normalizeH="0" baseline="0" noProof="0" dirty="0">
                <a:ln>
                  <a:noFill/>
                </a:ln>
                <a:solidFill>
                  <a:prstClr val="black"/>
                </a:solidFill>
                <a:effectLst/>
                <a:uLnTx/>
                <a:uFillTx/>
                <a:latin typeface="Calibri" panose="020F0502020204030204"/>
              </a:rPr>
              <a:t>Hei filiokus kom fram </a:t>
            </a:r>
            <a:r>
              <a:rPr kumimoji="0" lang="nn-NO" sz="1200" b="0" i="0" u="none" strike="noStrike" kern="0" cap="none" spc="0" normalizeH="0" baseline="0" noProof="0" dirty="0" err="1">
                <a:ln>
                  <a:noFill/>
                </a:ln>
                <a:solidFill>
                  <a:prstClr val="black"/>
                </a:solidFill>
                <a:effectLst/>
                <a:uLnTx/>
                <a:uFillTx/>
                <a:latin typeface="Calibri" panose="020F0502020204030204"/>
              </a:rPr>
              <a:t>tjohei</a:t>
            </a:r>
            <a:endParaRPr kumimoji="0" lang="nn-NO" sz="1200" b="0" i="0" u="none" strike="noStrike" kern="0" cap="none" spc="0" normalizeH="0" baseline="0" noProof="0" dirty="0">
              <a:ln>
                <a:noFill/>
              </a:ln>
              <a:solidFill>
                <a:prstClr val="black"/>
              </a:solidFill>
              <a:effectLst/>
              <a:uLnTx/>
              <a:uFillTx/>
              <a:latin typeface="Calibri" panose="020F0502020204030204"/>
            </a:endParaRPr>
          </a:p>
        </p:txBody>
      </p:sp>
      <p:sp>
        <p:nvSpPr>
          <p:cNvPr id="19" name="TekstSylinder 18">
            <a:extLst>
              <a:ext uri="{FF2B5EF4-FFF2-40B4-BE49-F238E27FC236}">
                <a16:creationId xmlns:a16="http://schemas.microsoft.com/office/drawing/2014/main" id="{64746F39-CCCB-949F-0E5D-595F98207823}"/>
              </a:ext>
            </a:extLst>
          </p:cNvPr>
          <p:cNvSpPr txBox="1"/>
          <p:nvPr/>
        </p:nvSpPr>
        <p:spPr>
          <a:xfrm>
            <a:off x="5375967" y="1243820"/>
            <a:ext cx="3192830" cy="1754326"/>
          </a:xfrm>
          <a:prstGeom prst="rect">
            <a:avLst/>
          </a:prstGeom>
          <a:solidFill>
            <a:schemeClr val="accent4">
              <a:lumMod val="75000"/>
            </a:schemeClr>
          </a:solidFill>
          <a:ln>
            <a:solidFill>
              <a:schemeClr val="accent1">
                <a:lumMod val="60000"/>
                <a:lumOff val="40000"/>
              </a:schemeClr>
            </a:solidFill>
          </a:ln>
        </p:spPr>
        <p:txBody>
          <a:bodyPr wrap="square" rtlCol="0">
            <a:spAutoFit/>
          </a:bodyPr>
          <a:lstStyle/>
          <a:p>
            <a:r>
              <a:rPr lang="nn-NO" sz="1200" b="1"/>
              <a:t>Bøker i lesegrupper</a:t>
            </a:r>
            <a:endParaRPr lang="nn-NO" sz="1200"/>
          </a:p>
          <a:p>
            <a:r>
              <a:rPr lang="nn-NO" sz="1200"/>
              <a:t>Småbarn – </a:t>
            </a:r>
            <a:r>
              <a:rPr lang="nn-NO" sz="1200" err="1"/>
              <a:t>Babblarna</a:t>
            </a:r>
            <a:endParaRPr lang="nn-NO" sz="1200"/>
          </a:p>
          <a:p>
            <a:r>
              <a:rPr lang="nn-NO" sz="1200"/>
              <a:t>Storbarn – venner-bøkene</a:t>
            </a:r>
          </a:p>
          <a:p>
            <a:r>
              <a:rPr lang="nn-NO" sz="1200"/>
              <a:t>Friskus - </a:t>
            </a:r>
            <a:r>
              <a:rPr lang="nn-NO" sz="1200" err="1"/>
              <a:t>Tambar</a:t>
            </a:r>
            <a:endParaRPr lang="nn-NO" sz="1200"/>
          </a:p>
          <a:p>
            <a:endParaRPr lang="nn-NO" sz="1200"/>
          </a:p>
          <a:p>
            <a:endParaRPr lang="nn-NO" sz="1200"/>
          </a:p>
          <a:p>
            <a:endParaRPr lang="nn-NO" sz="1200"/>
          </a:p>
          <a:p>
            <a:endParaRPr lang="nn-NO" sz="1200"/>
          </a:p>
          <a:p>
            <a:endParaRPr lang="nn-NO" sz="1200"/>
          </a:p>
        </p:txBody>
      </p:sp>
      <p:pic>
        <p:nvPicPr>
          <p:cNvPr id="24" name="Bilde 23">
            <a:extLst>
              <a:ext uri="{FF2B5EF4-FFF2-40B4-BE49-F238E27FC236}">
                <a16:creationId xmlns:a16="http://schemas.microsoft.com/office/drawing/2014/main" id="{ACCEEA4C-6C5B-6F26-552D-CA1C9DD17250}"/>
              </a:ext>
            </a:extLst>
          </p:cNvPr>
          <p:cNvPicPr>
            <a:picLocks noChangeAspect="1"/>
          </p:cNvPicPr>
          <p:nvPr/>
        </p:nvPicPr>
        <p:blipFill>
          <a:blip r:embed="rId5"/>
          <a:stretch>
            <a:fillRect/>
          </a:stretch>
        </p:blipFill>
        <p:spPr>
          <a:xfrm>
            <a:off x="7647737" y="2169195"/>
            <a:ext cx="825152" cy="793142"/>
          </a:xfrm>
          <a:prstGeom prst="rect">
            <a:avLst/>
          </a:prstGeom>
        </p:spPr>
      </p:pic>
      <p:pic>
        <p:nvPicPr>
          <p:cNvPr id="26" name="Bilde 25">
            <a:extLst>
              <a:ext uri="{FF2B5EF4-FFF2-40B4-BE49-F238E27FC236}">
                <a16:creationId xmlns:a16="http://schemas.microsoft.com/office/drawing/2014/main" id="{213C32D2-D7F9-AD12-4EF7-ADCB839E7DE0}"/>
              </a:ext>
            </a:extLst>
          </p:cNvPr>
          <p:cNvPicPr>
            <a:picLocks noChangeAspect="1"/>
          </p:cNvPicPr>
          <p:nvPr/>
        </p:nvPicPr>
        <p:blipFill>
          <a:blip r:embed="rId6"/>
          <a:stretch>
            <a:fillRect/>
          </a:stretch>
        </p:blipFill>
        <p:spPr>
          <a:xfrm>
            <a:off x="6296699" y="2177701"/>
            <a:ext cx="1242589" cy="793142"/>
          </a:xfrm>
          <a:prstGeom prst="rect">
            <a:avLst/>
          </a:prstGeom>
        </p:spPr>
      </p:pic>
      <p:pic>
        <p:nvPicPr>
          <p:cNvPr id="27" name="Bilde 26">
            <a:extLst>
              <a:ext uri="{FF2B5EF4-FFF2-40B4-BE49-F238E27FC236}">
                <a16:creationId xmlns:a16="http://schemas.microsoft.com/office/drawing/2014/main" id="{9CA6AC26-D875-E1BA-0734-EB6167BAC4A3}"/>
              </a:ext>
            </a:extLst>
          </p:cNvPr>
          <p:cNvPicPr>
            <a:picLocks noChangeAspect="1"/>
          </p:cNvPicPr>
          <p:nvPr/>
        </p:nvPicPr>
        <p:blipFill>
          <a:blip r:embed="rId7"/>
          <a:stretch>
            <a:fillRect/>
          </a:stretch>
        </p:blipFill>
        <p:spPr>
          <a:xfrm>
            <a:off x="5435733" y="2170039"/>
            <a:ext cx="791454" cy="791454"/>
          </a:xfrm>
          <a:prstGeom prst="rect">
            <a:avLst/>
          </a:prstGeom>
        </p:spPr>
      </p:pic>
      <p:pic>
        <p:nvPicPr>
          <p:cNvPr id="25" name="Bilde 24">
            <a:extLst>
              <a:ext uri="{FF2B5EF4-FFF2-40B4-BE49-F238E27FC236}">
                <a16:creationId xmlns:a16="http://schemas.microsoft.com/office/drawing/2014/main" id="{6A8CF2AA-33E9-EA1A-3FAD-6EC770B431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5229" y="6372528"/>
            <a:ext cx="3803336" cy="323455"/>
          </a:xfrm>
          <a:prstGeom prst="rect">
            <a:avLst/>
          </a:prstGeom>
        </p:spPr>
      </p:pic>
      <p:pic>
        <p:nvPicPr>
          <p:cNvPr id="28" name="Bilde 27" descr="Et bilde som inneholder clip art, Tegnefilm, Animasjon, tegnefilm&#10;&#10;KI-generert innhold kan være feil.">
            <a:extLst>
              <a:ext uri="{FF2B5EF4-FFF2-40B4-BE49-F238E27FC236}">
                <a16:creationId xmlns:a16="http://schemas.microsoft.com/office/drawing/2014/main" id="{ECD0D9EA-5033-6547-EF56-5EAD83CB6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186" y="2073316"/>
            <a:ext cx="2970853" cy="1274385"/>
          </a:xfrm>
          <a:prstGeom prst="rect">
            <a:avLst/>
          </a:prstGeom>
        </p:spPr>
      </p:pic>
    </p:spTree>
    <p:extLst>
      <p:ext uri="{BB962C8B-B14F-4D97-AF65-F5344CB8AC3E}">
        <p14:creationId xmlns:p14="http://schemas.microsoft.com/office/powerpoint/2010/main" val="3511849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3E8FF51-41D4-EA5B-A8E0-68BACF0CD5F3}"/>
              </a:ext>
            </a:extLst>
          </p:cNvPr>
          <p:cNvSpPr>
            <a:spLocks noGrp="1"/>
          </p:cNvSpPr>
          <p:nvPr>
            <p:ph type="sldNum" sz="quarter" idx="12"/>
          </p:nvPr>
        </p:nvSpPr>
        <p:spPr/>
        <p:txBody>
          <a:bodyPr/>
          <a:lstStyle/>
          <a:p>
            <a:fld id="{8D16F653-2C9F-4FFA-BA48-E5639A822650}" type="slidenum">
              <a:rPr lang="nn-NO" smtClean="0"/>
              <a:t>9</a:t>
            </a:fld>
            <a:endParaRPr lang="nn-NO"/>
          </a:p>
        </p:txBody>
      </p:sp>
      <p:pic>
        <p:nvPicPr>
          <p:cNvPr id="5" name="Bilde 4">
            <a:extLst>
              <a:ext uri="{FF2B5EF4-FFF2-40B4-BE49-F238E27FC236}">
                <a16:creationId xmlns:a16="http://schemas.microsoft.com/office/drawing/2014/main" id="{222D234C-30C0-4DF7-68F5-E99FCAB51BE4}"/>
              </a:ext>
            </a:extLst>
          </p:cNvPr>
          <p:cNvPicPr>
            <a:picLocks noChangeAspect="1"/>
          </p:cNvPicPr>
          <p:nvPr/>
        </p:nvPicPr>
        <p:blipFill>
          <a:blip r:embed="rId2"/>
          <a:stretch>
            <a:fillRect/>
          </a:stretch>
        </p:blipFill>
        <p:spPr>
          <a:xfrm>
            <a:off x="0" y="6070155"/>
            <a:ext cx="1477818" cy="651320"/>
          </a:xfrm>
          <a:prstGeom prst="rect">
            <a:avLst/>
          </a:prstGeom>
        </p:spPr>
      </p:pic>
      <p:graphicFrame>
        <p:nvGraphicFramePr>
          <p:cNvPr id="8" name="Tabell 7">
            <a:extLst>
              <a:ext uri="{FF2B5EF4-FFF2-40B4-BE49-F238E27FC236}">
                <a16:creationId xmlns:a16="http://schemas.microsoft.com/office/drawing/2014/main" id="{D99A50A3-FE21-D312-AA77-066B7B6ABDBC}"/>
              </a:ext>
            </a:extLst>
          </p:cNvPr>
          <p:cNvGraphicFramePr>
            <a:graphicFrameLocks noGrp="1"/>
          </p:cNvGraphicFramePr>
          <p:nvPr>
            <p:extLst>
              <p:ext uri="{D42A27DB-BD31-4B8C-83A1-F6EECF244321}">
                <p14:modId xmlns:p14="http://schemas.microsoft.com/office/powerpoint/2010/main" val="3488864719"/>
              </p:ext>
            </p:extLst>
          </p:nvPr>
        </p:nvGraphicFramePr>
        <p:xfrm>
          <a:off x="618475" y="990790"/>
          <a:ext cx="10955048" cy="4577080"/>
        </p:xfrm>
        <a:graphic>
          <a:graphicData uri="http://schemas.openxmlformats.org/drawingml/2006/table">
            <a:tbl>
              <a:tblPr firstRow="1" bandRow="1">
                <a:tableStyleId>{5C22544A-7EE6-4342-B048-85BDC9FD1C3A}</a:tableStyleId>
              </a:tblPr>
              <a:tblGrid>
                <a:gridCol w="1369381">
                  <a:extLst>
                    <a:ext uri="{9D8B030D-6E8A-4147-A177-3AD203B41FA5}">
                      <a16:colId xmlns:a16="http://schemas.microsoft.com/office/drawing/2014/main" val="2769836335"/>
                    </a:ext>
                  </a:extLst>
                </a:gridCol>
                <a:gridCol w="1369381">
                  <a:extLst>
                    <a:ext uri="{9D8B030D-6E8A-4147-A177-3AD203B41FA5}">
                      <a16:colId xmlns:a16="http://schemas.microsoft.com/office/drawing/2014/main" val="378096654"/>
                    </a:ext>
                  </a:extLst>
                </a:gridCol>
                <a:gridCol w="1369381">
                  <a:extLst>
                    <a:ext uri="{9D8B030D-6E8A-4147-A177-3AD203B41FA5}">
                      <a16:colId xmlns:a16="http://schemas.microsoft.com/office/drawing/2014/main" val="89822333"/>
                    </a:ext>
                  </a:extLst>
                </a:gridCol>
                <a:gridCol w="1369381">
                  <a:extLst>
                    <a:ext uri="{9D8B030D-6E8A-4147-A177-3AD203B41FA5}">
                      <a16:colId xmlns:a16="http://schemas.microsoft.com/office/drawing/2014/main" val="3630326174"/>
                    </a:ext>
                  </a:extLst>
                </a:gridCol>
                <a:gridCol w="1369381">
                  <a:extLst>
                    <a:ext uri="{9D8B030D-6E8A-4147-A177-3AD203B41FA5}">
                      <a16:colId xmlns:a16="http://schemas.microsoft.com/office/drawing/2014/main" val="1050107712"/>
                    </a:ext>
                  </a:extLst>
                </a:gridCol>
                <a:gridCol w="1369381">
                  <a:extLst>
                    <a:ext uri="{9D8B030D-6E8A-4147-A177-3AD203B41FA5}">
                      <a16:colId xmlns:a16="http://schemas.microsoft.com/office/drawing/2014/main" val="1322537276"/>
                    </a:ext>
                  </a:extLst>
                </a:gridCol>
                <a:gridCol w="1369381">
                  <a:extLst>
                    <a:ext uri="{9D8B030D-6E8A-4147-A177-3AD203B41FA5}">
                      <a16:colId xmlns:a16="http://schemas.microsoft.com/office/drawing/2014/main" val="1242264159"/>
                    </a:ext>
                  </a:extLst>
                </a:gridCol>
                <a:gridCol w="1369381">
                  <a:extLst>
                    <a:ext uri="{9D8B030D-6E8A-4147-A177-3AD203B41FA5}">
                      <a16:colId xmlns:a16="http://schemas.microsoft.com/office/drawing/2014/main" val="787263720"/>
                    </a:ext>
                  </a:extLst>
                </a:gridCol>
              </a:tblGrid>
              <a:tr h="370840">
                <a:tc>
                  <a:txBody>
                    <a:bodyPr/>
                    <a:lstStyle/>
                    <a:p>
                      <a:r>
                        <a:rPr lang="nn-NO"/>
                        <a:t>Veke</a:t>
                      </a:r>
                    </a:p>
                  </a:txBody>
                  <a:tcPr/>
                </a:tc>
                <a:tc>
                  <a:txBody>
                    <a:bodyPr/>
                    <a:lstStyle/>
                    <a:p>
                      <a:r>
                        <a:rPr lang="nn-NO"/>
                        <a:t>Måndag</a:t>
                      </a:r>
                    </a:p>
                  </a:txBody>
                  <a:tcPr/>
                </a:tc>
                <a:tc>
                  <a:txBody>
                    <a:bodyPr/>
                    <a:lstStyle/>
                    <a:p>
                      <a:r>
                        <a:rPr lang="nn-NO"/>
                        <a:t>Tysdag</a:t>
                      </a:r>
                    </a:p>
                  </a:txBody>
                  <a:tcPr/>
                </a:tc>
                <a:tc>
                  <a:txBody>
                    <a:bodyPr/>
                    <a:lstStyle/>
                    <a:p>
                      <a:r>
                        <a:rPr lang="nn-NO"/>
                        <a:t>Onsdag</a:t>
                      </a:r>
                    </a:p>
                  </a:txBody>
                  <a:tcPr/>
                </a:tc>
                <a:tc>
                  <a:txBody>
                    <a:bodyPr/>
                    <a:lstStyle/>
                    <a:p>
                      <a:r>
                        <a:rPr lang="nn-NO"/>
                        <a:t>Torsdag</a:t>
                      </a:r>
                    </a:p>
                  </a:txBody>
                  <a:tcPr/>
                </a:tc>
                <a:tc>
                  <a:txBody>
                    <a:bodyPr/>
                    <a:lstStyle/>
                    <a:p>
                      <a:r>
                        <a:rPr lang="nn-NO"/>
                        <a:t>Fredag</a:t>
                      </a:r>
                    </a:p>
                  </a:txBody>
                  <a:tcPr/>
                </a:tc>
                <a:tc>
                  <a:txBody>
                    <a:bodyPr/>
                    <a:lstStyle/>
                    <a:p>
                      <a:r>
                        <a:rPr lang="nn-NO"/>
                        <a:t>Laurdag</a:t>
                      </a:r>
                    </a:p>
                  </a:txBody>
                  <a:tcPr/>
                </a:tc>
                <a:tc>
                  <a:txBody>
                    <a:bodyPr/>
                    <a:lstStyle/>
                    <a:p>
                      <a:r>
                        <a:rPr lang="nn-NO"/>
                        <a:t>Søndag</a:t>
                      </a:r>
                    </a:p>
                  </a:txBody>
                  <a:tcPr/>
                </a:tc>
                <a:extLst>
                  <a:ext uri="{0D108BD9-81ED-4DB2-BD59-A6C34878D82A}">
                    <a16:rowId xmlns:a16="http://schemas.microsoft.com/office/drawing/2014/main" val="3217906739"/>
                  </a:ext>
                </a:extLst>
              </a:tr>
              <a:tr h="370840">
                <a:tc>
                  <a:txBody>
                    <a:bodyPr/>
                    <a:lstStyle/>
                    <a:p>
                      <a:pPr algn="ctr"/>
                      <a:r>
                        <a:rPr lang="nn-NO" sz="2400" b="1"/>
                        <a:t>44</a:t>
                      </a:r>
                    </a:p>
                  </a:txBody>
                  <a:tcPr/>
                </a:tc>
                <a:tc>
                  <a:txBody>
                    <a:bodyPr/>
                    <a:lstStyle/>
                    <a:p>
                      <a:pPr algn="r"/>
                      <a:endParaRPr lang="nn-NO"/>
                    </a:p>
                    <a:p>
                      <a:pPr algn="r"/>
                      <a:endParaRPr lang="nn-NO"/>
                    </a:p>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a:p>
                  </a:txBody>
                  <a:tcPr/>
                </a:tc>
                <a:tc>
                  <a:txBody>
                    <a:bodyPr/>
                    <a:lstStyle/>
                    <a:p>
                      <a:pPr algn="r"/>
                      <a:endParaRPr lang="nn-NO"/>
                    </a:p>
                  </a:txBody>
                  <a:tcPr/>
                </a:tc>
                <a:tc>
                  <a:txBody>
                    <a:bodyPr/>
                    <a:lstStyle/>
                    <a:p>
                      <a:pPr algn="r"/>
                      <a:r>
                        <a:rPr lang="nn-NO"/>
                        <a:t>1</a:t>
                      </a:r>
                    </a:p>
                  </a:txBody>
                  <a:tcPr/>
                </a:tc>
                <a:tc>
                  <a:txBody>
                    <a:bodyPr/>
                    <a:lstStyle/>
                    <a:p>
                      <a:pPr algn="r"/>
                      <a:r>
                        <a:rPr lang="nn-NO">
                          <a:solidFill>
                            <a:srgbClr val="FF0000"/>
                          </a:solidFill>
                        </a:rPr>
                        <a:t>2</a:t>
                      </a:r>
                    </a:p>
                  </a:txBody>
                  <a:tcPr/>
                </a:tc>
                <a:extLst>
                  <a:ext uri="{0D108BD9-81ED-4DB2-BD59-A6C34878D82A}">
                    <a16:rowId xmlns:a16="http://schemas.microsoft.com/office/drawing/2014/main" val="1597852842"/>
                  </a:ext>
                </a:extLst>
              </a:tr>
              <a:tr h="370840">
                <a:tc>
                  <a:txBody>
                    <a:bodyPr/>
                    <a:lstStyle/>
                    <a:p>
                      <a:pPr algn="ctr"/>
                      <a:r>
                        <a:rPr lang="nn-NO" sz="2400" b="1" dirty="0"/>
                        <a:t>45</a:t>
                      </a:r>
                    </a:p>
                    <a:p>
                      <a:pPr algn="ctr"/>
                      <a:endParaRPr lang="nn-NO" sz="2400" b="1" dirty="0"/>
                    </a:p>
                  </a:txBody>
                  <a:tcPr/>
                </a:tc>
                <a:tc>
                  <a:txBody>
                    <a:bodyPr/>
                    <a:lstStyle/>
                    <a:p>
                      <a:pPr algn="r"/>
                      <a:r>
                        <a:rPr lang="nn-NO"/>
                        <a:t>3</a:t>
                      </a:r>
                    </a:p>
                    <a:p>
                      <a:pPr algn="r"/>
                      <a:endParaRPr lang="nn-NO"/>
                    </a:p>
                  </a:txBody>
                  <a:tcPr/>
                </a:tc>
                <a:tc>
                  <a:txBody>
                    <a:bodyPr/>
                    <a:lstStyle/>
                    <a:p>
                      <a:pPr algn="r"/>
                      <a:r>
                        <a:rPr lang="nn-NO"/>
                        <a:t>4</a:t>
                      </a:r>
                    </a:p>
                  </a:txBody>
                  <a:tcPr/>
                </a:tc>
                <a:tc>
                  <a:txBody>
                    <a:bodyPr/>
                    <a:lstStyle/>
                    <a:p>
                      <a:pPr algn="r"/>
                      <a:r>
                        <a:rPr lang="nn-NO"/>
                        <a:t>5</a:t>
                      </a:r>
                    </a:p>
                  </a:txBody>
                  <a:tcPr/>
                </a:tc>
                <a:tc>
                  <a:txBody>
                    <a:bodyPr/>
                    <a:lstStyle/>
                    <a:p>
                      <a:pPr algn="r"/>
                      <a:r>
                        <a:rPr lang="nn-NO"/>
                        <a:t>6</a:t>
                      </a:r>
                    </a:p>
                  </a:txBody>
                  <a:tcPr/>
                </a:tc>
                <a:tc>
                  <a:txBody>
                    <a:bodyPr/>
                    <a:lstStyle/>
                    <a:p>
                      <a:pPr algn="r"/>
                      <a:r>
                        <a:rPr lang="nn-NO"/>
                        <a:t>7</a:t>
                      </a:r>
                    </a:p>
                  </a:txBody>
                  <a:tcPr/>
                </a:tc>
                <a:tc>
                  <a:txBody>
                    <a:bodyPr/>
                    <a:lstStyle/>
                    <a:p>
                      <a:pPr algn="r"/>
                      <a:r>
                        <a:rPr lang="nn-NO"/>
                        <a:t>8</a:t>
                      </a:r>
                    </a:p>
                  </a:txBody>
                  <a:tcPr/>
                </a:tc>
                <a:tc>
                  <a:txBody>
                    <a:bodyPr/>
                    <a:lstStyle/>
                    <a:p>
                      <a:pPr algn="r"/>
                      <a:r>
                        <a:rPr lang="nn-NO">
                          <a:solidFill>
                            <a:srgbClr val="FF0000"/>
                          </a:solidFill>
                        </a:rPr>
                        <a:t>9</a:t>
                      </a:r>
                    </a:p>
                  </a:txBody>
                  <a:tcPr/>
                </a:tc>
                <a:extLst>
                  <a:ext uri="{0D108BD9-81ED-4DB2-BD59-A6C34878D82A}">
                    <a16:rowId xmlns:a16="http://schemas.microsoft.com/office/drawing/2014/main" val="1309529640"/>
                  </a:ext>
                </a:extLst>
              </a:tr>
              <a:tr h="370840">
                <a:tc>
                  <a:txBody>
                    <a:bodyPr/>
                    <a:lstStyle/>
                    <a:p>
                      <a:pPr algn="ctr"/>
                      <a:r>
                        <a:rPr lang="nn-NO" sz="2400" b="1" dirty="0"/>
                        <a:t>46</a:t>
                      </a:r>
                    </a:p>
                    <a:p>
                      <a:pPr algn="ctr"/>
                      <a:endParaRPr lang="nn-NO" sz="2400" b="1" dirty="0"/>
                    </a:p>
                  </a:txBody>
                  <a:tcPr/>
                </a:tc>
                <a:tc>
                  <a:txBody>
                    <a:bodyPr/>
                    <a:lstStyle/>
                    <a:p>
                      <a:pPr algn="r"/>
                      <a:r>
                        <a:rPr lang="nn-NO"/>
                        <a:t>10</a:t>
                      </a:r>
                    </a:p>
                    <a:p>
                      <a:pPr algn="r"/>
                      <a:endParaRPr lang="nn-NO"/>
                    </a:p>
                  </a:txBody>
                  <a:tcPr/>
                </a:tc>
                <a:tc>
                  <a:txBody>
                    <a:bodyPr/>
                    <a:lstStyle/>
                    <a:p>
                      <a:pPr algn="r"/>
                      <a:r>
                        <a:rPr lang="nn-NO"/>
                        <a:t>11</a:t>
                      </a:r>
                    </a:p>
                  </a:txBody>
                  <a:tcPr/>
                </a:tc>
                <a:tc>
                  <a:txBody>
                    <a:bodyPr/>
                    <a:lstStyle/>
                    <a:p>
                      <a:pPr algn="r"/>
                      <a:r>
                        <a:rPr lang="nn-NO"/>
                        <a:t>12</a:t>
                      </a:r>
                    </a:p>
                  </a:txBody>
                  <a:tcPr/>
                </a:tc>
                <a:tc>
                  <a:txBody>
                    <a:bodyPr/>
                    <a:lstStyle/>
                    <a:p>
                      <a:pPr algn="r"/>
                      <a:r>
                        <a:rPr lang="nn-NO"/>
                        <a:t>13</a:t>
                      </a:r>
                    </a:p>
                  </a:txBody>
                  <a:tcPr/>
                </a:tc>
                <a:tc>
                  <a:txBody>
                    <a:bodyPr/>
                    <a:lstStyle/>
                    <a:p>
                      <a:pPr algn="r"/>
                      <a:r>
                        <a:rPr lang="nn-NO"/>
                        <a:t>14</a:t>
                      </a:r>
                    </a:p>
                  </a:txBody>
                  <a:tcPr/>
                </a:tc>
                <a:tc>
                  <a:txBody>
                    <a:bodyPr/>
                    <a:lstStyle/>
                    <a:p>
                      <a:pPr algn="r"/>
                      <a:r>
                        <a:rPr lang="nn-NO"/>
                        <a:t>15</a:t>
                      </a:r>
                    </a:p>
                  </a:txBody>
                  <a:tcPr/>
                </a:tc>
                <a:tc>
                  <a:txBody>
                    <a:bodyPr/>
                    <a:lstStyle/>
                    <a:p>
                      <a:pPr algn="r"/>
                      <a:r>
                        <a:rPr lang="nn-NO">
                          <a:solidFill>
                            <a:srgbClr val="FF0000"/>
                          </a:solidFill>
                        </a:rPr>
                        <a:t>16</a:t>
                      </a:r>
                    </a:p>
                  </a:txBody>
                  <a:tcPr/>
                </a:tc>
                <a:extLst>
                  <a:ext uri="{0D108BD9-81ED-4DB2-BD59-A6C34878D82A}">
                    <a16:rowId xmlns:a16="http://schemas.microsoft.com/office/drawing/2014/main" val="4080204416"/>
                  </a:ext>
                </a:extLst>
              </a:tr>
              <a:tr h="370840">
                <a:tc>
                  <a:txBody>
                    <a:bodyPr/>
                    <a:lstStyle/>
                    <a:p>
                      <a:pPr algn="ctr"/>
                      <a:r>
                        <a:rPr lang="nn-NO" sz="2400" b="1" dirty="0"/>
                        <a:t>47</a:t>
                      </a:r>
                    </a:p>
                    <a:p>
                      <a:pPr algn="ctr"/>
                      <a:endParaRPr lang="nn-NO" sz="2400" b="1" dirty="0"/>
                    </a:p>
                  </a:txBody>
                  <a:tcPr/>
                </a:tc>
                <a:tc>
                  <a:txBody>
                    <a:bodyPr/>
                    <a:lstStyle/>
                    <a:p>
                      <a:pPr algn="r"/>
                      <a:r>
                        <a:rPr lang="nn-NO"/>
                        <a:t>17</a:t>
                      </a:r>
                    </a:p>
                    <a:p>
                      <a:pPr algn="r"/>
                      <a:endParaRPr lang="nn-NO"/>
                    </a:p>
                  </a:txBody>
                  <a:tcPr/>
                </a:tc>
                <a:tc>
                  <a:txBody>
                    <a:bodyPr/>
                    <a:lstStyle/>
                    <a:p>
                      <a:pPr algn="r"/>
                      <a:r>
                        <a:rPr lang="nn-NO"/>
                        <a:t>18</a:t>
                      </a:r>
                    </a:p>
                  </a:txBody>
                  <a:tcPr/>
                </a:tc>
                <a:tc>
                  <a:txBody>
                    <a:bodyPr/>
                    <a:lstStyle/>
                    <a:p>
                      <a:pPr algn="r"/>
                      <a:r>
                        <a:rPr lang="nn-NO"/>
                        <a:t>19</a:t>
                      </a:r>
                    </a:p>
                  </a:txBody>
                  <a:tcPr/>
                </a:tc>
                <a:tc>
                  <a:txBody>
                    <a:bodyPr/>
                    <a:lstStyle/>
                    <a:p>
                      <a:pPr algn="r"/>
                      <a:r>
                        <a:rPr lang="nn-NO"/>
                        <a:t>20</a:t>
                      </a:r>
                    </a:p>
                  </a:txBody>
                  <a:tcPr/>
                </a:tc>
                <a:tc>
                  <a:txBody>
                    <a:bodyPr/>
                    <a:lstStyle/>
                    <a:p>
                      <a:pPr algn="r"/>
                      <a:r>
                        <a:rPr lang="nn-NO"/>
                        <a:t>21</a:t>
                      </a:r>
                    </a:p>
                  </a:txBody>
                  <a:tcPr/>
                </a:tc>
                <a:tc>
                  <a:txBody>
                    <a:bodyPr/>
                    <a:lstStyle/>
                    <a:p>
                      <a:pPr algn="r"/>
                      <a:r>
                        <a:rPr lang="nn-NO"/>
                        <a:t>22</a:t>
                      </a:r>
                    </a:p>
                  </a:txBody>
                  <a:tcPr/>
                </a:tc>
                <a:tc>
                  <a:txBody>
                    <a:bodyPr/>
                    <a:lstStyle/>
                    <a:p>
                      <a:pPr algn="r"/>
                      <a:r>
                        <a:rPr lang="nn-NO">
                          <a:solidFill>
                            <a:srgbClr val="FF0000"/>
                          </a:solidFill>
                        </a:rPr>
                        <a:t>23</a:t>
                      </a:r>
                    </a:p>
                  </a:txBody>
                  <a:tcPr/>
                </a:tc>
                <a:extLst>
                  <a:ext uri="{0D108BD9-81ED-4DB2-BD59-A6C34878D82A}">
                    <a16:rowId xmlns:a16="http://schemas.microsoft.com/office/drawing/2014/main" val="709284768"/>
                  </a:ext>
                </a:extLst>
              </a:tr>
              <a:tr h="370840">
                <a:tc>
                  <a:txBody>
                    <a:bodyPr/>
                    <a:lstStyle/>
                    <a:p>
                      <a:pPr algn="ctr"/>
                      <a:r>
                        <a:rPr lang="nn-NO" sz="2400" b="1" dirty="0"/>
                        <a:t>48</a:t>
                      </a:r>
                    </a:p>
                    <a:p>
                      <a:pPr algn="ctr"/>
                      <a:endParaRPr lang="nn-NO" sz="2400" b="1" dirty="0"/>
                    </a:p>
                  </a:txBody>
                  <a:tcPr/>
                </a:tc>
                <a:tc>
                  <a:txBody>
                    <a:bodyPr/>
                    <a:lstStyle/>
                    <a:p>
                      <a:pPr algn="r"/>
                      <a:r>
                        <a:rPr lang="nn-NO"/>
                        <a:t>24</a:t>
                      </a:r>
                    </a:p>
                    <a:p>
                      <a:pPr algn="r"/>
                      <a:endParaRPr lang="nn-NO"/>
                    </a:p>
                  </a:txBody>
                  <a:tcPr/>
                </a:tc>
                <a:tc>
                  <a:txBody>
                    <a:bodyPr/>
                    <a:lstStyle/>
                    <a:p>
                      <a:pPr algn="r"/>
                      <a:r>
                        <a:rPr lang="nn-NO"/>
                        <a:t>25</a:t>
                      </a:r>
                    </a:p>
                    <a:p>
                      <a:pPr algn="r"/>
                      <a:endParaRPr lang="nn-NO"/>
                    </a:p>
                  </a:txBody>
                  <a:tcPr/>
                </a:tc>
                <a:tc>
                  <a:txBody>
                    <a:bodyPr/>
                    <a:lstStyle/>
                    <a:p>
                      <a:pPr algn="r"/>
                      <a:r>
                        <a:rPr lang="nn-NO"/>
                        <a:t>26</a:t>
                      </a:r>
                    </a:p>
                  </a:txBody>
                  <a:tcPr/>
                </a:tc>
                <a:tc>
                  <a:txBody>
                    <a:bodyPr/>
                    <a:lstStyle/>
                    <a:p>
                      <a:pPr algn="r"/>
                      <a:r>
                        <a:rPr lang="nn-NO"/>
                        <a:t>27</a:t>
                      </a:r>
                    </a:p>
                  </a:txBody>
                  <a:tcPr/>
                </a:tc>
                <a:tc>
                  <a:txBody>
                    <a:bodyPr/>
                    <a:lstStyle/>
                    <a:p>
                      <a:pPr algn="r"/>
                      <a:r>
                        <a:rPr lang="nn-NO"/>
                        <a:t>28</a:t>
                      </a:r>
                    </a:p>
                  </a:txBody>
                  <a:tcPr/>
                </a:tc>
                <a:tc>
                  <a:txBody>
                    <a:bodyPr/>
                    <a:lstStyle/>
                    <a:p>
                      <a:pPr algn="r"/>
                      <a:r>
                        <a:rPr lang="nn-NO"/>
                        <a:t>29</a:t>
                      </a:r>
                    </a:p>
                  </a:txBody>
                  <a:tcPr/>
                </a:tc>
                <a:tc>
                  <a:txBody>
                    <a:bodyPr/>
                    <a:lstStyle/>
                    <a:p>
                      <a:pPr algn="r"/>
                      <a:r>
                        <a:rPr lang="nn-NO" dirty="0"/>
                        <a:t>30</a:t>
                      </a:r>
                    </a:p>
                    <a:p>
                      <a:pPr algn="r"/>
                      <a:r>
                        <a:rPr lang="nn-NO" sz="1200" dirty="0"/>
                        <a:t>1.Søndag i advent</a:t>
                      </a:r>
                    </a:p>
                  </a:txBody>
                  <a:tcPr/>
                </a:tc>
                <a:extLst>
                  <a:ext uri="{0D108BD9-81ED-4DB2-BD59-A6C34878D82A}">
                    <a16:rowId xmlns:a16="http://schemas.microsoft.com/office/drawing/2014/main" val="2229723949"/>
                  </a:ext>
                </a:extLst>
              </a:tr>
            </a:tbl>
          </a:graphicData>
        </a:graphic>
      </p:graphicFrame>
      <p:sp>
        <p:nvSpPr>
          <p:cNvPr id="9" name="TekstSylinder 8">
            <a:extLst>
              <a:ext uri="{FF2B5EF4-FFF2-40B4-BE49-F238E27FC236}">
                <a16:creationId xmlns:a16="http://schemas.microsoft.com/office/drawing/2014/main" id="{24D57047-AE6D-86BE-8319-2B9B3584CF13}"/>
              </a:ext>
            </a:extLst>
          </p:cNvPr>
          <p:cNvSpPr txBox="1"/>
          <p:nvPr/>
        </p:nvSpPr>
        <p:spPr>
          <a:xfrm>
            <a:off x="4600269" y="339595"/>
            <a:ext cx="2991460" cy="584775"/>
          </a:xfrm>
          <a:prstGeom prst="rect">
            <a:avLst/>
          </a:prstGeom>
          <a:noFill/>
        </p:spPr>
        <p:txBody>
          <a:bodyPr wrap="none" rtlCol="0">
            <a:spAutoFit/>
          </a:bodyPr>
          <a:lstStyle/>
          <a:p>
            <a:r>
              <a:rPr lang="nn-NO" sz="3200"/>
              <a:t>November 2025</a:t>
            </a:r>
          </a:p>
        </p:txBody>
      </p:sp>
      <p:pic>
        <p:nvPicPr>
          <p:cNvPr id="6" name="Bilde 5">
            <a:extLst>
              <a:ext uri="{FF2B5EF4-FFF2-40B4-BE49-F238E27FC236}">
                <a16:creationId xmlns:a16="http://schemas.microsoft.com/office/drawing/2014/main" id="{E2C57FD4-3F5D-ECAC-25F1-36995C706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793" y="6234087"/>
            <a:ext cx="3803336" cy="323455"/>
          </a:xfrm>
          <a:prstGeom prst="rect">
            <a:avLst/>
          </a:prstGeom>
        </p:spPr>
      </p:pic>
    </p:spTree>
    <p:extLst>
      <p:ext uri="{BB962C8B-B14F-4D97-AF65-F5344CB8AC3E}">
        <p14:creationId xmlns:p14="http://schemas.microsoft.com/office/powerpoint/2010/main" val="129460834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1d8b97-95d3-4d84-9378-764e7431cdc5">
      <Terms xmlns="http://schemas.microsoft.com/office/infopath/2007/PartnerControls"/>
    </lcf76f155ced4ddcb4097134ff3c332f>
    <TaxCatchAll xmlns="d0fb57eb-16b6-44fe-9c21-c9a398527c3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E71E2451FA1F743AE821CD8D60C9FA5" ma:contentTypeVersion="16" ma:contentTypeDescription="Opprett et nytt dokument." ma:contentTypeScope="" ma:versionID="a849973348b8b273a016fd86b6c160fb">
  <xsd:schema xmlns:xsd="http://www.w3.org/2001/XMLSchema" xmlns:xs="http://www.w3.org/2001/XMLSchema" xmlns:p="http://schemas.microsoft.com/office/2006/metadata/properties" xmlns:ns2="6b1d8b97-95d3-4d84-9378-764e7431cdc5" xmlns:ns3="d0fb57eb-16b6-44fe-9c21-c9a398527c3c" targetNamespace="http://schemas.microsoft.com/office/2006/metadata/properties" ma:root="true" ma:fieldsID="2253b7b54a0bc8b37a07802b7d207608" ns2:_="" ns3:_="">
    <xsd:import namespace="6b1d8b97-95d3-4d84-9378-764e7431cdc5"/>
    <xsd:import namespace="d0fb57eb-16b6-44fe-9c21-c9a398527c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OCR"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1d8b97-95d3-4d84-9378-764e7431cd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11466ded-bca0-407b-b1da-6b17d7e65e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fb57eb-16b6-44fe-9c21-c9a398527c3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5865442-5718-4714-b503-7bae8ec0bb0e}" ma:internalName="TaxCatchAll" ma:showField="CatchAllData" ma:web="d0fb57eb-16b6-44fe-9c21-c9a398527c3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2ACFCA-4E78-4F66-982B-89C778623A99}">
  <ds:schemaRefs>
    <ds:schemaRef ds:uri="http://schemas.microsoft.com/office/infopath/2007/PartnerControls"/>
    <ds:schemaRef ds:uri="http://purl.org/dc/elements/1.1/"/>
    <ds:schemaRef ds:uri="6b1d8b97-95d3-4d84-9378-764e7431cdc5"/>
    <ds:schemaRef ds:uri="http://schemas.microsoft.com/office/2006/metadata/properties"/>
    <ds:schemaRef ds:uri="http://schemas.openxmlformats.org/package/2006/metadata/core-properties"/>
    <ds:schemaRef ds:uri="d0fb57eb-16b6-44fe-9c21-c9a398527c3c"/>
    <ds:schemaRef ds:uri="http://purl.org/dc/term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CB01F5FB-D211-4FB2-A039-8427F57C49F2}">
  <ds:schemaRefs>
    <ds:schemaRef ds:uri="http://schemas.microsoft.com/sharepoint/v3/contenttype/forms"/>
  </ds:schemaRefs>
</ds:datastoreItem>
</file>

<file path=customXml/itemProps3.xml><?xml version="1.0" encoding="utf-8"?>
<ds:datastoreItem xmlns:ds="http://schemas.openxmlformats.org/officeDocument/2006/customXml" ds:itemID="{366B2ED5-1B62-4CC3-9089-4D9FC84B480B}">
  <ds:schemaRefs>
    <ds:schemaRef ds:uri="6b1d8b97-95d3-4d84-9378-764e7431cdc5"/>
    <ds:schemaRef ds:uri="d0fb57eb-16b6-44fe-9c21-c9a398527c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TotalTime>5948</TotalTime>
  <Words>6608</Words>
  <Application>Microsoft Office PowerPoint</Application>
  <PresentationFormat>Widescreen</PresentationFormat>
  <Paragraphs>1332</Paragraphs>
  <Slides>26</Slides>
  <Notes>1</Notes>
  <HiddenSlides>0</HiddenSlides>
  <MMClips>0</MMClips>
  <ScaleCrop>false</ScaleCrop>
  <HeadingPairs>
    <vt:vector size="4" baseType="variant">
      <vt:variant>
        <vt:lpstr>Tema</vt:lpstr>
      </vt:variant>
      <vt:variant>
        <vt:i4>1</vt:i4>
      </vt:variant>
      <vt:variant>
        <vt:lpstr>Lysbildetitler</vt:lpstr>
      </vt:variant>
      <vt:variant>
        <vt:i4>26</vt:i4>
      </vt:variant>
    </vt:vector>
  </HeadingPairs>
  <TitlesOfParts>
    <vt:vector size="27" baseType="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Preg barnehager Brattvåg</dc:creator>
  <cp:lastModifiedBy>Ragnfrid Brattvåg</cp:lastModifiedBy>
  <cp:revision>4</cp:revision>
  <cp:lastPrinted>2025-06-10T07:03:40Z</cp:lastPrinted>
  <dcterms:created xsi:type="dcterms:W3CDTF">2024-05-30T10:28:32Z</dcterms:created>
  <dcterms:modified xsi:type="dcterms:W3CDTF">2025-09-24T12:32:00Z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0x0101004E71E2451FA1F743AE821CD8D60C9FA5</vt:lpwstr>
  </property>
  <property fmtid="{D5CDD505-2E9C-101B-9397-08002B2CF9AE}" pid="3" name="MediaServiceImageTags">
    <vt:lpwstr/>
  </property>
</Properties>
</file>