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256" r:id="rId5"/>
    <p:sldId id="306" r:id="rId6"/>
    <p:sldId id="325" r:id="rId7"/>
    <p:sldId id="258" r:id="rId8"/>
    <p:sldId id="259" r:id="rId9"/>
    <p:sldId id="263" r:id="rId10"/>
    <p:sldId id="261" r:id="rId11"/>
    <p:sldId id="264" r:id="rId12"/>
    <p:sldId id="327" r:id="rId13"/>
    <p:sldId id="265" r:id="rId14"/>
    <p:sldId id="268" r:id="rId15"/>
    <p:sldId id="333" r:id="rId16"/>
    <p:sldId id="266" r:id="rId17"/>
    <p:sldId id="299" r:id="rId18"/>
    <p:sldId id="284" r:id="rId19"/>
    <p:sldId id="297" r:id="rId20"/>
    <p:sldId id="285" r:id="rId21"/>
    <p:sldId id="298" r:id="rId22"/>
    <p:sldId id="326" r:id="rId23"/>
    <p:sldId id="296" r:id="rId24"/>
    <p:sldId id="257" r:id="rId25"/>
    <p:sldId id="328" r:id="rId26"/>
    <p:sldId id="329" r:id="rId27"/>
    <p:sldId id="330" r:id="rId28"/>
    <p:sldId id="331" r:id="rId29"/>
  </p:sldIdLst>
  <p:sldSz cx="12192000" cy="6858000"/>
  <p:notesSz cx="6797675" cy="9926638"/>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5717"/>
    <a:srgbClr val="660033"/>
    <a:srgbClr val="A50021"/>
    <a:srgbClr val="FFFF99"/>
    <a:srgbClr val="E4E4E4"/>
    <a:srgbClr val="EAEAEA"/>
    <a:srgbClr val="EBF7FF"/>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79498E-A681-4FD2-B58D-45979B8F2C97}" v="2646" dt="2025-06-02T17:01:39.907"/>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79" autoAdjust="0"/>
    <p:restoredTop sz="94660"/>
  </p:normalViewPr>
  <p:slideViewPr>
    <p:cSldViewPr snapToGrid="0">
      <p:cViewPr varScale="1">
        <p:scale>
          <a:sx n="78" d="100"/>
          <a:sy n="78" d="100"/>
        </p:scale>
        <p:origin x="1109"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n-NO"/>
          </a:p>
        </p:txBody>
      </p:sp>
      <p:sp>
        <p:nvSpPr>
          <p:cNvPr id="3" name="Plassholder for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A8E63AA-AC5D-4751-B6FF-3C3FF66268A7}" type="datetimeFigureOut">
              <a:rPr lang="nn-NO" smtClean="0"/>
              <a:t>24.09.2025</a:t>
            </a:fld>
            <a:endParaRPr lang="nn-NO"/>
          </a:p>
        </p:txBody>
      </p:sp>
      <p:sp>
        <p:nvSpPr>
          <p:cNvPr id="4" name="Plassholder for lysbil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n-NO"/>
          </a:p>
        </p:txBody>
      </p:sp>
      <p:sp>
        <p:nvSpPr>
          <p:cNvPr id="5" name="Plassholder for nota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6" name="Plassholder for bunn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n-NO"/>
          </a:p>
        </p:txBody>
      </p:sp>
      <p:sp>
        <p:nvSpPr>
          <p:cNvPr id="7" name="Plassholder for lysbil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18116C0-8578-4999-835B-8098744B068A}" type="slidenum">
              <a:rPr lang="nn-NO" smtClean="0"/>
              <a:t>‹#›</a:t>
            </a:fld>
            <a:endParaRPr lang="nn-NO"/>
          </a:p>
        </p:txBody>
      </p:sp>
    </p:spTree>
    <p:extLst>
      <p:ext uri="{BB962C8B-B14F-4D97-AF65-F5344CB8AC3E}">
        <p14:creationId xmlns:p14="http://schemas.microsoft.com/office/powerpoint/2010/main" val="1267233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318116C0-8578-4999-835B-8098744B068A}" type="slidenum">
              <a:rPr lang="nn-NO" smtClean="0"/>
              <a:t>14</a:t>
            </a:fld>
            <a:endParaRPr lang="nn-NO"/>
          </a:p>
        </p:txBody>
      </p:sp>
    </p:spTree>
    <p:extLst>
      <p:ext uri="{BB962C8B-B14F-4D97-AF65-F5344CB8AC3E}">
        <p14:creationId xmlns:p14="http://schemas.microsoft.com/office/powerpoint/2010/main" val="1017256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4BB8500-A9EF-2E49-D828-E46FCC926086}"/>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endParaRPr lang="nn-NO"/>
          </a:p>
        </p:txBody>
      </p:sp>
      <p:sp>
        <p:nvSpPr>
          <p:cNvPr id="3" name="Undertittel 2">
            <a:extLst>
              <a:ext uri="{FF2B5EF4-FFF2-40B4-BE49-F238E27FC236}">
                <a16:creationId xmlns:a16="http://schemas.microsoft.com/office/drawing/2014/main" id="{40B8EF4C-C18C-862D-79D2-C6B2592998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n-NO"/>
          </a:p>
        </p:txBody>
      </p:sp>
      <p:sp>
        <p:nvSpPr>
          <p:cNvPr id="4" name="Plassholder for dato 3">
            <a:extLst>
              <a:ext uri="{FF2B5EF4-FFF2-40B4-BE49-F238E27FC236}">
                <a16:creationId xmlns:a16="http://schemas.microsoft.com/office/drawing/2014/main" id="{AB02E393-8AD5-072F-F8D4-471594D1C1AA}"/>
              </a:ext>
            </a:extLst>
          </p:cNvPr>
          <p:cNvSpPr>
            <a:spLocks noGrp="1"/>
          </p:cNvSpPr>
          <p:nvPr>
            <p:ph type="dt" sz="half" idx="10"/>
          </p:nvPr>
        </p:nvSpPr>
        <p:spPr/>
        <p:txBody>
          <a:bodyPr/>
          <a:lstStyle/>
          <a:p>
            <a:fld id="{1FE6E720-FD8E-4637-AF17-5CC2C7AA8F16}" type="datetime1">
              <a:rPr lang="nn-NO" smtClean="0"/>
              <a:t>24.09.2025</a:t>
            </a:fld>
            <a:endParaRPr lang="nn-NO"/>
          </a:p>
        </p:txBody>
      </p:sp>
      <p:sp>
        <p:nvSpPr>
          <p:cNvPr id="5" name="Plassholder for bunntekst 4">
            <a:extLst>
              <a:ext uri="{FF2B5EF4-FFF2-40B4-BE49-F238E27FC236}">
                <a16:creationId xmlns:a16="http://schemas.microsoft.com/office/drawing/2014/main" id="{A186AC85-AF75-4526-E226-0F8DD31A6B49}"/>
              </a:ext>
            </a:extLst>
          </p:cNvPr>
          <p:cNvSpPr>
            <a:spLocks noGrp="1"/>
          </p:cNvSpPr>
          <p:nvPr>
            <p:ph type="ftr" sz="quarter" idx="11"/>
          </p:nvPr>
        </p:nvSpPr>
        <p:spPr/>
        <p:txBody>
          <a:bodyPr/>
          <a:lstStyle/>
          <a:p>
            <a:endParaRPr lang="nn-NO"/>
          </a:p>
        </p:txBody>
      </p:sp>
      <p:sp>
        <p:nvSpPr>
          <p:cNvPr id="6" name="Plassholder for lysbildenummer 5">
            <a:extLst>
              <a:ext uri="{FF2B5EF4-FFF2-40B4-BE49-F238E27FC236}">
                <a16:creationId xmlns:a16="http://schemas.microsoft.com/office/drawing/2014/main" id="{1F88BA9F-358E-5315-6D87-2E14190D4F85}"/>
              </a:ext>
            </a:extLst>
          </p:cNvPr>
          <p:cNvSpPr>
            <a:spLocks noGrp="1"/>
          </p:cNvSpPr>
          <p:nvPr>
            <p:ph type="sldNum" sz="quarter" idx="12"/>
          </p:nvPr>
        </p:nvSpPr>
        <p:spPr/>
        <p:txBody>
          <a:bodyPr/>
          <a:lstStyle/>
          <a:p>
            <a:fld id="{8D16F653-2C9F-4FFA-BA48-E5639A822650}" type="slidenum">
              <a:rPr lang="nn-NO" smtClean="0"/>
              <a:t>‹#›</a:t>
            </a:fld>
            <a:endParaRPr lang="nn-NO"/>
          </a:p>
        </p:txBody>
      </p:sp>
    </p:spTree>
    <p:extLst>
      <p:ext uri="{BB962C8B-B14F-4D97-AF65-F5344CB8AC3E}">
        <p14:creationId xmlns:p14="http://schemas.microsoft.com/office/powerpoint/2010/main" val="3209584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5F35A74-90E8-4D30-88D9-4CB2AD8E1402}"/>
              </a:ext>
            </a:extLst>
          </p:cNvPr>
          <p:cNvSpPr>
            <a:spLocks noGrp="1"/>
          </p:cNvSpPr>
          <p:nvPr>
            <p:ph type="title"/>
          </p:nvPr>
        </p:nvSpPr>
        <p:spPr/>
        <p:txBody>
          <a:bodyPr/>
          <a:lstStyle/>
          <a:p>
            <a:r>
              <a:rPr lang="nb-NO"/>
              <a:t>Klikk for å redigere tittelstil</a:t>
            </a:r>
            <a:endParaRPr lang="nn-NO"/>
          </a:p>
        </p:txBody>
      </p:sp>
      <p:sp>
        <p:nvSpPr>
          <p:cNvPr id="3" name="Plassholder for loddrett tekst 2">
            <a:extLst>
              <a:ext uri="{FF2B5EF4-FFF2-40B4-BE49-F238E27FC236}">
                <a16:creationId xmlns:a16="http://schemas.microsoft.com/office/drawing/2014/main" id="{B133CE67-5BBC-AE15-CADF-093974814AEE}"/>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4" name="Plassholder for dato 3">
            <a:extLst>
              <a:ext uri="{FF2B5EF4-FFF2-40B4-BE49-F238E27FC236}">
                <a16:creationId xmlns:a16="http://schemas.microsoft.com/office/drawing/2014/main" id="{78AFD70F-C0E8-B2EC-E97D-A54499CBAD78}"/>
              </a:ext>
            </a:extLst>
          </p:cNvPr>
          <p:cNvSpPr>
            <a:spLocks noGrp="1"/>
          </p:cNvSpPr>
          <p:nvPr>
            <p:ph type="dt" sz="half" idx="10"/>
          </p:nvPr>
        </p:nvSpPr>
        <p:spPr/>
        <p:txBody>
          <a:bodyPr/>
          <a:lstStyle/>
          <a:p>
            <a:fld id="{466D87EA-27C8-4D84-8617-0E7177026B5A}" type="datetime1">
              <a:rPr lang="nn-NO" smtClean="0"/>
              <a:t>24.09.2025</a:t>
            </a:fld>
            <a:endParaRPr lang="nn-NO"/>
          </a:p>
        </p:txBody>
      </p:sp>
      <p:sp>
        <p:nvSpPr>
          <p:cNvPr id="5" name="Plassholder for bunntekst 4">
            <a:extLst>
              <a:ext uri="{FF2B5EF4-FFF2-40B4-BE49-F238E27FC236}">
                <a16:creationId xmlns:a16="http://schemas.microsoft.com/office/drawing/2014/main" id="{74C0F84C-97B1-C058-DE40-D5B2AE344523}"/>
              </a:ext>
            </a:extLst>
          </p:cNvPr>
          <p:cNvSpPr>
            <a:spLocks noGrp="1"/>
          </p:cNvSpPr>
          <p:nvPr>
            <p:ph type="ftr" sz="quarter" idx="11"/>
          </p:nvPr>
        </p:nvSpPr>
        <p:spPr/>
        <p:txBody>
          <a:bodyPr/>
          <a:lstStyle/>
          <a:p>
            <a:endParaRPr lang="nn-NO"/>
          </a:p>
        </p:txBody>
      </p:sp>
      <p:sp>
        <p:nvSpPr>
          <p:cNvPr id="6" name="Plassholder for lysbildenummer 5">
            <a:extLst>
              <a:ext uri="{FF2B5EF4-FFF2-40B4-BE49-F238E27FC236}">
                <a16:creationId xmlns:a16="http://schemas.microsoft.com/office/drawing/2014/main" id="{AE6D7200-22C9-ADE8-B427-A6181D6A62EB}"/>
              </a:ext>
            </a:extLst>
          </p:cNvPr>
          <p:cNvSpPr>
            <a:spLocks noGrp="1"/>
          </p:cNvSpPr>
          <p:nvPr>
            <p:ph type="sldNum" sz="quarter" idx="12"/>
          </p:nvPr>
        </p:nvSpPr>
        <p:spPr/>
        <p:txBody>
          <a:bodyPr/>
          <a:lstStyle/>
          <a:p>
            <a:fld id="{8D16F653-2C9F-4FFA-BA48-E5639A822650}" type="slidenum">
              <a:rPr lang="nn-NO" smtClean="0"/>
              <a:t>‹#›</a:t>
            </a:fld>
            <a:endParaRPr lang="nn-NO"/>
          </a:p>
        </p:txBody>
      </p:sp>
    </p:spTree>
    <p:extLst>
      <p:ext uri="{BB962C8B-B14F-4D97-AF65-F5344CB8AC3E}">
        <p14:creationId xmlns:p14="http://schemas.microsoft.com/office/powerpoint/2010/main" val="2003153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72F16B67-1A86-B409-2DF1-906F5CD5F125}"/>
              </a:ext>
            </a:extLst>
          </p:cNvPr>
          <p:cNvSpPr>
            <a:spLocks noGrp="1"/>
          </p:cNvSpPr>
          <p:nvPr>
            <p:ph type="title" orient="vert"/>
          </p:nvPr>
        </p:nvSpPr>
        <p:spPr>
          <a:xfrm>
            <a:off x="8724900" y="365125"/>
            <a:ext cx="2628900" cy="5811838"/>
          </a:xfrm>
        </p:spPr>
        <p:txBody>
          <a:bodyPr vert="eaVert"/>
          <a:lstStyle/>
          <a:p>
            <a:r>
              <a:rPr lang="nb-NO"/>
              <a:t>Klikk for å redigere tittelstil</a:t>
            </a:r>
            <a:endParaRPr lang="nn-NO"/>
          </a:p>
        </p:txBody>
      </p:sp>
      <p:sp>
        <p:nvSpPr>
          <p:cNvPr id="3" name="Plassholder for loddrett tekst 2">
            <a:extLst>
              <a:ext uri="{FF2B5EF4-FFF2-40B4-BE49-F238E27FC236}">
                <a16:creationId xmlns:a16="http://schemas.microsoft.com/office/drawing/2014/main" id="{68B3A3A4-8558-BE0F-DEAE-ADC732891CDC}"/>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4" name="Plassholder for dato 3">
            <a:extLst>
              <a:ext uri="{FF2B5EF4-FFF2-40B4-BE49-F238E27FC236}">
                <a16:creationId xmlns:a16="http://schemas.microsoft.com/office/drawing/2014/main" id="{DFEB1C92-EBFE-C3B8-4F32-791D9BD6786F}"/>
              </a:ext>
            </a:extLst>
          </p:cNvPr>
          <p:cNvSpPr>
            <a:spLocks noGrp="1"/>
          </p:cNvSpPr>
          <p:nvPr>
            <p:ph type="dt" sz="half" idx="10"/>
          </p:nvPr>
        </p:nvSpPr>
        <p:spPr/>
        <p:txBody>
          <a:bodyPr/>
          <a:lstStyle/>
          <a:p>
            <a:fld id="{B7720EC8-9CED-4B29-A83B-311540AE9248}" type="datetime1">
              <a:rPr lang="nn-NO" smtClean="0"/>
              <a:t>24.09.2025</a:t>
            </a:fld>
            <a:endParaRPr lang="nn-NO"/>
          </a:p>
        </p:txBody>
      </p:sp>
      <p:sp>
        <p:nvSpPr>
          <p:cNvPr id="5" name="Plassholder for bunntekst 4">
            <a:extLst>
              <a:ext uri="{FF2B5EF4-FFF2-40B4-BE49-F238E27FC236}">
                <a16:creationId xmlns:a16="http://schemas.microsoft.com/office/drawing/2014/main" id="{C2793DE5-C496-8157-6AA0-4BC15D355F1A}"/>
              </a:ext>
            </a:extLst>
          </p:cNvPr>
          <p:cNvSpPr>
            <a:spLocks noGrp="1"/>
          </p:cNvSpPr>
          <p:nvPr>
            <p:ph type="ftr" sz="quarter" idx="11"/>
          </p:nvPr>
        </p:nvSpPr>
        <p:spPr/>
        <p:txBody>
          <a:bodyPr/>
          <a:lstStyle/>
          <a:p>
            <a:endParaRPr lang="nn-NO"/>
          </a:p>
        </p:txBody>
      </p:sp>
      <p:sp>
        <p:nvSpPr>
          <p:cNvPr id="6" name="Plassholder for lysbildenummer 5">
            <a:extLst>
              <a:ext uri="{FF2B5EF4-FFF2-40B4-BE49-F238E27FC236}">
                <a16:creationId xmlns:a16="http://schemas.microsoft.com/office/drawing/2014/main" id="{94C8251F-D6FB-D92D-8711-1A81C0AB1B69}"/>
              </a:ext>
            </a:extLst>
          </p:cNvPr>
          <p:cNvSpPr>
            <a:spLocks noGrp="1"/>
          </p:cNvSpPr>
          <p:nvPr>
            <p:ph type="sldNum" sz="quarter" idx="12"/>
          </p:nvPr>
        </p:nvSpPr>
        <p:spPr/>
        <p:txBody>
          <a:bodyPr/>
          <a:lstStyle/>
          <a:p>
            <a:fld id="{8D16F653-2C9F-4FFA-BA48-E5639A822650}" type="slidenum">
              <a:rPr lang="nn-NO" smtClean="0"/>
              <a:t>‹#›</a:t>
            </a:fld>
            <a:endParaRPr lang="nn-NO"/>
          </a:p>
        </p:txBody>
      </p:sp>
    </p:spTree>
    <p:extLst>
      <p:ext uri="{BB962C8B-B14F-4D97-AF65-F5344CB8AC3E}">
        <p14:creationId xmlns:p14="http://schemas.microsoft.com/office/powerpoint/2010/main" val="1063640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36BC9D1-6C97-F31E-4D06-E2A104C7E2C0}"/>
              </a:ext>
            </a:extLst>
          </p:cNvPr>
          <p:cNvSpPr>
            <a:spLocks noGrp="1"/>
          </p:cNvSpPr>
          <p:nvPr>
            <p:ph type="title"/>
          </p:nvPr>
        </p:nvSpPr>
        <p:spPr/>
        <p:txBody>
          <a:bodyPr/>
          <a:lstStyle/>
          <a:p>
            <a:r>
              <a:rPr lang="nb-NO"/>
              <a:t>Klikk for å redigere tittelstil</a:t>
            </a:r>
            <a:endParaRPr lang="nn-NO"/>
          </a:p>
        </p:txBody>
      </p:sp>
      <p:sp>
        <p:nvSpPr>
          <p:cNvPr id="3" name="Plassholder for innhold 2">
            <a:extLst>
              <a:ext uri="{FF2B5EF4-FFF2-40B4-BE49-F238E27FC236}">
                <a16:creationId xmlns:a16="http://schemas.microsoft.com/office/drawing/2014/main" id="{59A5D84F-F297-0305-AF59-725A42BBB564}"/>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4" name="Plassholder for dato 3">
            <a:extLst>
              <a:ext uri="{FF2B5EF4-FFF2-40B4-BE49-F238E27FC236}">
                <a16:creationId xmlns:a16="http://schemas.microsoft.com/office/drawing/2014/main" id="{876B7C1E-3DDB-49EA-DFC8-6D57C03C6BC7}"/>
              </a:ext>
            </a:extLst>
          </p:cNvPr>
          <p:cNvSpPr>
            <a:spLocks noGrp="1"/>
          </p:cNvSpPr>
          <p:nvPr>
            <p:ph type="dt" sz="half" idx="10"/>
          </p:nvPr>
        </p:nvSpPr>
        <p:spPr/>
        <p:txBody>
          <a:bodyPr/>
          <a:lstStyle/>
          <a:p>
            <a:fld id="{F5268825-71CC-443B-B086-B756AC4A0E89}" type="datetime1">
              <a:rPr lang="nn-NO" smtClean="0"/>
              <a:t>24.09.2025</a:t>
            </a:fld>
            <a:endParaRPr lang="nn-NO"/>
          </a:p>
        </p:txBody>
      </p:sp>
      <p:sp>
        <p:nvSpPr>
          <p:cNvPr id="5" name="Plassholder for bunntekst 4">
            <a:extLst>
              <a:ext uri="{FF2B5EF4-FFF2-40B4-BE49-F238E27FC236}">
                <a16:creationId xmlns:a16="http://schemas.microsoft.com/office/drawing/2014/main" id="{B7EC130C-592A-F015-4EFD-4A23F0C7866A}"/>
              </a:ext>
            </a:extLst>
          </p:cNvPr>
          <p:cNvSpPr>
            <a:spLocks noGrp="1"/>
          </p:cNvSpPr>
          <p:nvPr>
            <p:ph type="ftr" sz="quarter" idx="11"/>
          </p:nvPr>
        </p:nvSpPr>
        <p:spPr/>
        <p:txBody>
          <a:bodyPr/>
          <a:lstStyle/>
          <a:p>
            <a:endParaRPr lang="nn-NO"/>
          </a:p>
        </p:txBody>
      </p:sp>
      <p:sp>
        <p:nvSpPr>
          <p:cNvPr id="6" name="Plassholder for lysbildenummer 5">
            <a:extLst>
              <a:ext uri="{FF2B5EF4-FFF2-40B4-BE49-F238E27FC236}">
                <a16:creationId xmlns:a16="http://schemas.microsoft.com/office/drawing/2014/main" id="{07EA9984-2631-DF20-6AEE-85BEFC12C87F}"/>
              </a:ext>
            </a:extLst>
          </p:cNvPr>
          <p:cNvSpPr>
            <a:spLocks noGrp="1"/>
          </p:cNvSpPr>
          <p:nvPr>
            <p:ph type="sldNum" sz="quarter" idx="12"/>
          </p:nvPr>
        </p:nvSpPr>
        <p:spPr/>
        <p:txBody>
          <a:bodyPr/>
          <a:lstStyle/>
          <a:p>
            <a:fld id="{8D16F653-2C9F-4FFA-BA48-E5639A822650}" type="slidenum">
              <a:rPr lang="nn-NO" smtClean="0"/>
              <a:t>‹#›</a:t>
            </a:fld>
            <a:endParaRPr lang="nn-NO"/>
          </a:p>
        </p:txBody>
      </p:sp>
    </p:spTree>
    <p:extLst>
      <p:ext uri="{BB962C8B-B14F-4D97-AF65-F5344CB8AC3E}">
        <p14:creationId xmlns:p14="http://schemas.microsoft.com/office/powerpoint/2010/main" val="3935645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2792C19-31A6-0266-7723-C27A3E812A27}"/>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endParaRPr lang="nn-NO"/>
          </a:p>
        </p:txBody>
      </p:sp>
      <p:sp>
        <p:nvSpPr>
          <p:cNvPr id="3" name="Plassholder for tekst 2">
            <a:extLst>
              <a:ext uri="{FF2B5EF4-FFF2-40B4-BE49-F238E27FC236}">
                <a16:creationId xmlns:a16="http://schemas.microsoft.com/office/drawing/2014/main" id="{F5A2BBBE-8154-BF84-6D3D-EAD1A278F3B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84CAF63E-00C2-AB7C-BF05-6785400E4E02}"/>
              </a:ext>
            </a:extLst>
          </p:cNvPr>
          <p:cNvSpPr>
            <a:spLocks noGrp="1"/>
          </p:cNvSpPr>
          <p:nvPr>
            <p:ph type="dt" sz="half" idx="10"/>
          </p:nvPr>
        </p:nvSpPr>
        <p:spPr/>
        <p:txBody>
          <a:bodyPr/>
          <a:lstStyle/>
          <a:p>
            <a:fld id="{2DC0EEC3-DB4F-4E66-AA3E-992CFB461116}" type="datetime1">
              <a:rPr lang="nn-NO" smtClean="0"/>
              <a:t>24.09.2025</a:t>
            </a:fld>
            <a:endParaRPr lang="nn-NO"/>
          </a:p>
        </p:txBody>
      </p:sp>
      <p:sp>
        <p:nvSpPr>
          <p:cNvPr id="5" name="Plassholder for bunntekst 4">
            <a:extLst>
              <a:ext uri="{FF2B5EF4-FFF2-40B4-BE49-F238E27FC236}">
                <a16:creationId xmlns:a16="http://schemas.microsoft.com/office/drawing/2014/main" id="{CF81DC9B-63AE-4ED7-388C-9ADE27CA6EBA}"/>
              </a:ext>
            </a:extLst>
          </p:cNvPr>
          <p:cNvSpPr>
            <a:spLocks noGrp="1"/>
          </p:cNvSpPr>
          <p:nvPr>
            <p:ph type="ftr" sz="quarter" idx="11"/>
          </p:nvPr>
        </p:nvSpPr>
        <p:spPr/>
        <p:txBody>
          <a:bodyPr/>
          <a:lstStyle/>
          <a:p>
            <a:endParaRPr lang="nn-NO"/>
          </a:p>
        </p:txBody>
      </p:sp>
      <p:sp>
        <p:nvSpPr>
          <p:cNvPr id="6" name="Plassholder for lysbildenummer 5">
            <a:extLst>
              <a:ext uri="{FF2B5EF4-FFF2-40B4-BE49-F238E27FC236}">
                <a16:creationId xmlns:a16="http://schemas.microsoft.com/office/drawing/2014/main" id="{8E26F4D1-ABC1-D20D-7B66-AACE48043B01}"/>
              </a:ext>
            </a:extLst>
          </p:cNvPr>
          <p:cNvSpPr>
            <a:spLocks noGrp="1"/>
          </p:cNvSpPr>
          <p:nvPr>
            <p:ph type="sldNum" sz="quarter" idx="12"/>
          </p:nvPr>
        </p:nvSpPr>
        <p:spPr/>
        <p:txBody>
          <a:bodyPr/>
          <a:lstStyle/>
          <a:p>
            <a:fld id="{8D16F653-2C9F-4FFA-BA48-E5639A822650}" type="slidenum">
              <a:rPr lang="nn-NO" smtClean="0"/>
              <a:t>‹#›</a:t>
            </a:fld>
            <a:endParaRPr lang="nn-NO"/>
          </a:p>
        </p:txBody>
      </p:sp>
    </p:spTree>
    <p:extLst>
      <p:ext uri="{BB962C8B-B14F-4D97-AF65-F5344CB8AC3E}">
        <p14:creationId xmlns:p14="http://schemas.microsoft.com/office/powerpoint/2010/main" val="758407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FDF5421-7ADC-7976-AD92-F6C8D17C6D8F}"/>
              </a:ext>
            </a:extLst>
          </p:cNvPr>
          <p:cNvSpPr>
            <a:spLocks noGrp="1"/>
          </p:cNvSpPr>
          <p:nvPr>
            <p:ph type="title"/>
          </p:nvPr>
        </p:nvSpPr>
        <p:spPr/>
        <p:txBody>
          <a:bodyPr/>
          <a:lstStyle/>
          <a:p>
            <a:r>
              <a:rPr lang="nb-NO"/>
              <a:t>Klikk for å redigere tittelstil</a:t>
            </a:r>
            <a:endParaRPr lang="nn-NO"/>
          </a:p>
        </p:txBody>
      </p:sp>
      <p:sp>
        <p:nvSpPr>
          <p:cNvPr id="3" name="Plassholder for innhold 2">
            <a:extLst>
              <a:ext uri="{FF2B5EF4-FFF2-40B4-BE49-F238E27FC236}">
                <a16:creationId xmlns:a16="http://schemas.microsoft.com/office/drawing/2014/main" id="{AB2BF10E-667A-6109-2201-D979BDB8ABCF}"/>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4" name="Plassholder for innhold 3">
            <a:extLst>
              <a:ext uri="{FF2B5EF4-FFF2-40B4-BE49-F238E27FC236}">
                <a16:creationId xmlns:a16="http://schemas.microsoft.com/office/drawing/2014/main" id="{472A4FE8-A29F-0893-C890-4A9C3D8474FD}"/>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5" name="Plassholder for dato 4">
            <a:extLst>
              <a:ext uri="{FF2B5EF4-FFF2-40B4-BE49-F238E27FC236}">
                <a16:creationId xmlns:a16="http://schemas.microsoft.com/office/drawing/2014/main" id="{BA9F2B93-B4E1-88A4-91FD-8926A4258C6F}"/>
              </a:ext>
            </a:extLst>
          </p:cNvPr>
          <p:cNvSpPr>
            <a:spLocks noGrp="1"/>
          </p:cNvSpPr>
          <p:nvPr>
            <p:ph type="dt" sz="half" idx="10"/>
          </p:nvPr>
        </p:nvSpPr>
        <p:spPr/>
        <p:txBody>
          <a:bodyPr/>
          <a:lstStyle/>
          <a:p>
            <a:fld id="{F74E9DEB-7827-4C49-A3D5-9A2F65FD6778}" type="datetime1">
              <a:rPr lang="nn-NO" smtClean="0"/>
              <a:t>24.09.2025</a:t>
            </a:fld>
            <a:endParaRPr lang="nn-NO"/>
          </a:p>
        </p:txBody>
      </p:sp>
      <p:sp>
        <p:nvSpPr>
          <p:cNvPr id="6" name="Plassholder for bunntekst 5">
            <a:extLst>
              <a:ext uri="{FF2B5EF4-FFF2-40B4-BE49-F238E27FC236}">
                <a16:creationId xmlns:a16="http://schemas.microsoft.com/office/drawing/2014/main" id="{9C371C30-8417-4432-8254-396CCFA5EC97}"/>
              </a:ext>
            </a:extLst>
          </p:cNvPr>
          <p:cNvSpPr>
            <a:spLocks noGrp="1"/>
          </p:cNvSpPr>
          <p:nvPr>
            <p:ph type="ftr" sz="quarter" idx="11"/>
          </p:nvPr>
        </p:nvSpPr>
        <p:spPr/>
        <p:txBody>
          <a:bodyPr/>
          <a:lstStyle/>
          <a:p>
            <a:endParaRPr lang="nn-NO"/>
          </a:p>
        </p:txBody>
      </p:sp>
      <p:sp>
        <p:nvSpPr>
          <p:cNvPr id="7" name="Plassholder for lysbildenummer 6">
            <a:extLst>
              <a:ext uri="{FF2B5EF4-FFF2-40B4-BE49-F238E27FC236}">
                <a16:creationId xmlns:a16="http://schemas.microsoft.com/office/drawing/2014/main" id="{717FD46B-95C4-4533-67AC-956BED5BABCC}"/>
              </a:ext>
            </a:extLst>
          </p:cNvPr>
          <p:cNvSpPr>
            <a:spLocks noGrp="1"/>
          </p:cNvSpPr>
          <p:nvPr>
            <p:ph type="sldNum" sz="quarter" idx="12"/>
          </p:nvPr>
        </p:nvSpPr>
        <p:spPr/>
        <p:txBody>
          <a:bodyPr/>
          <a:lstStyle/>
          <a:p>
            <a:fld id="{8D16F653-2C9F-4FFA-BA48-E5639A822650}" type="slidenum">
              <a:rPr lang="nn-NO" smtClean="0"/>
              <a:t>‹#›</a:t>
            </a:fld>
            <a:endParaRPr lang="nn-NO"/>
          </a:p>
        </p:txBody>
      </p:sp>
    </p:spTree>
    <p:extLst>
      <p:ext uri="{BB962C8B-B14F-4D97-AF65-F5344CB8AC3E}">
        <p14:creationId xmlns:p14="http://schemas.microsoft.com/office/powerpoint/2010/main" val="638669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B271514-AC9D-42D3-7837-F1F552E4E12D}"/>
              </a:ext>
            </a:extLst>
          </p:cNvPr>
          <p:cNvSpPr>
            <a:spLocks noGrp="1"/>
          </p:cNvSpPr>
          <p:nvPr>
            <p:ph type="title"/>
          </p:nvPr>
        </p:nvSpPr>
        <p:spPr>
          <a:xfrm>
            <a:off x="839788" y="365125"/>
            <a:ext cx="10515600" cy="1325563"/>
          </a:xfrm>
        </p:spPr>
        <p:txBody>
          <a:bodyPr/>
          <a:lstStyle/>
          <a:p>
            <a:r>
              <a:rPr lang="nb-NO"/>
              <a:t>Klikk for å redigere tittelstil</a:t>
            </a:r>
            <a:endParaRPr lang="nn-NO"/>
          </a:p>
        </p:txBody>
      </p:sp>
      <p:sp>
        <p:nvSpPr>
          <p:cNvPr id="3" name="Plassholder for tekst 2">
            <a:extLst>
              <a:ext uri="{FF2B5EF4-FFF2-40B4-BE49-F238E27FC236}">
                <a16:creationId xmlns:a16="http://schemas.microsoft.com/office/drawing/2014/main" id="{47F88CBE-5D92-1119-1691-A08478AF6D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32CE5FA3-862A-14EB-0F90-7CC7F2F7208D}"/>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5" name="Plassholder for tekst 4">
            <a:extLst>
              <a:ext uri="{FF2B5EF4-FFF2-40B4-BE49-F238E27FC236}">
                <a16:creationId xmlns:a16="http://schemas.microsoft.com/office/drawing/2014/main" id="{5B104F04-1A28-A66B-A6D3-AD46FBC790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8A561EC3-2E3D-596C-C3B1-F878D86D5AAD}"/>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7" name="Plassholder for dato 6">
            <a:extLst>
              <a:ext uri="{FF2B5EF4-FFF2-40B4-BE49-F238E27FC236}">
                <a16:creationId xmlns:a16="http://schemas.microsoft.com/office/drawing/2014/main" id="{E0A0A1A7-CFD7-6BDC-82F3-B96FEB2FB780}"/>
              </a:ext>
            </a:extLst>
          </p:cNvPr>
          <p:cNvSpPr>
            <a:spLocks noGrp="1"/>
          </p:cNvSpPr>
          <p:nvPr>
            <p:ph type="dt" sz="half" idx="10"/>
          </p:nvPr>
        </p:nvSpPr>
        <p:spPr/>
        <p:txBody>
          <a:bodyPr/>
          <a:lstStyle/>
          <a:p>
            <a:fld id="{0405A926-752B-4C37-B778-1FD5754D4D69}" type="datetime1">
              <a:rPr lang="nn-NO" smtClean="0"/>
              <a:t>24.09.2025</a:t>
            </a:fld>
            <a:endParaRPr lang="nn-NO"/>
          </a:p>
        </p:txBody>
      </p:sp>
      <p:sp>
        <p:nvSpPr>
          <p:cNvPr id="8" name="Plassholder for bunntekst 7">
            <a:extLst>
              <a:ext uri="{FF2B5EF4-FFF2-40B4-BE49-F238E27FC236}">
                <a16:creationId xmlns:a16="http://schemas.microsoft.com/office/drawing/2014/main" id="{3EE4F53D-608F-153A-6961-7159DA0FA2D3}"/>
              </a:ext>
            </a:extLst>
          </p:cNvPr>
          <p:cNvSpPr>
            <a:spLocks noGrp="1"/>
          </p:cNvSpPr>
          <p:nvPr>
            <p:ph type="ftr" sz="quarter" idx="11"/>
          </p:nvPr>
        </p:nvSpPr>
        <p:spPr/>
        <p:txBody>
          <a:bodyPr/>
          <a:lstStyle/>
          <a:p>
            <a:endParaRPr lang="nn-NO"/>
          </a:p>
        </p:txBody>
      </p:sp>
      <p:sp>
        <p:nvSpPr>
          <p:cNvPr id="9" name="Plassholder for lysbildenummer 8">
            <a:extLst>
              <a:ext uri="{FF2B5EF4-FFF2-40B4-BE49-F238E27FC236}">
                <a16:creationId xmlns:a16="http://schemas.microsoft.com/office/drawing/2014/main" id="{F5AFE9E0-CBE3-D0A4-9D4C-D2D3333ECFAC}"/>
              </a:ext>
            </a:extLst>
          </p:cNvPr>
          <p:cNvSpPr>
            <a:spLocks noGrp="1"/>
          </p:cNvSpPr>
          <p:nvPr>
            <p:ph type="sldNum" sz="quarter" idx="12"/>
          </p:nvPr>
        </p:nvSpPr>
        <p:spPr/>
        <p:txBody>
          <a:bodyPr/>
          <a:lstStyle/>
          <a:p>
            <a:fld id="{8D16F653-2C9F-4FFA-BA48-E5639A822650}" type="slidenum">
              <a:rPr lang="nn-NO" smtClean="0"/>
              <a:t>‹#›</a:t>
            </a:fld>
            <a:endParaRPr lang="nn-NO"/>
          </a:p>
        </p:txBody>
      </p:sp>
    </p:spTree>
    <p:extLst>
      <p:ext uri="{BB962C8B-B14F-4D97-AF65-F5344CB8AC3E}">
        <p14:creationId xmlns:p14="http://schemas.microsoft.com/office/powerpoint/2010/main" val="2639503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234FC64-055A-7365-5B72-211A9278D047}"/>
              </a:ext>
            </a:extLst>
          </p:cNvPr>
          <p:cNvSpPr>
            <a:spLocks noGrp="1"/>
          </p:cNvSpPr>
          <p:nvPr>
            <p:ph type="title"/>
          </p:nvPr>
        </p:nvSpPr>
        <p:spPr/>
        <p:txBody>
          <a:bodyPr/>
          <a:lstStyle/>
          <a:p>
            <a:r>
              <a:rPr lang="nb-NO"/>
              <a:t>Klikk for å redigere tittelstil</a:t>
            </a:r>
            <a:endParaRPr lang="nn-NO"/>
          </a:p>
        </p:txBody>
      </p:sp>
      <p:sp>
        <p:nvSpPr>
          <p:cNvPr id="3" name="Plassholder for dato 2">
            <a:extLst>
              <a:ext uri="{FF2B5EF4-FFF2-40B4-BE49-F238E27FC236}">
                <a16:creationId xmlns:a16="http://schemas.microsoft.com/office/drawing/2014/main" id="{2D3AE64F-6B66-3F62-CE15-837A3DD4DDA4}"/>
              </a:ext>
            </a:extLst>
          </p:cNvPr>
          <p:cNvSpPr>
            <a:spLocks noGrp="1"/>
          </p:cNvSpPr>
          <p:nvPr>
            <p:ph type="dt" sz="half" idx="10"/>
          </p:nvPr>
        </p:nvSpPr>
        <p:spPr/>
        <p:txBody>
          <a:bodyPr/>
          <a:lstStyle/>
          <a:p>
            <a:fld id="{B640839E-A239-427B-A2C3-842F3DE4204A}" type="datetime1">
              <a:rPr lang="nn-NO" smtClean="0"/>
              <a:t>24.09.2025</a:t>
            </a:fld>
            <a:endParaRPr lang="nn-NO"/>
          </a:p>
        </p:txBody>
      </p:sp>
      <p:sp>
        <p:nvSpPr>
          <p:cNvPr id="4" name="Plassholder for bunntekst 3">
            <a:extLst>
              <a:ext uri="{FF2B5EF4-FFF2-40B4-BE49-F238E27FC236}">
                <a16:creationId xmlns:a16="http://schemas.microsoft.com/office/drawing/2014/main" id="{0838DA74-4422-127D-16BB-9E41D47B5C9F}"/>
              </a:ext>
            </a:extLst>
          </p:cNvPr>
          <p:cNvSpPr>
            <a:spLocks noGrp="1"/>
          </p:cNvSpPr>
          <p:nvPr>
            <p:ph type="ftr" sz="quarter" idx="11"/>
          </p:nvPr>
        </p:nvSpPr>
        <p:spPr/>
        <p:txBody>
          <a:bodyPr/>
          <a:lstStyle/>
          <a:p>
            <a:endParaRPr lang="nn-NO"/>
          </a:p>
        </p:txBody>
      </p:sp>
      <p:sp>
        <p:nvSpPr>
          <p:cNvPr id="5" name="Plassholder for lysbildenummer 4">
            <a:extLst>
              <a:ext uri="{FF2B5EF4-FFF2-40B4-BE49-F238E27FC236}">
                <a16:creationId xmlns:a16="http://schemas.microsoft.com/office/drawing/2014/main" id="{63AEB95F-F0B9-9345-479C-8CBCD043C75A}"/>
              </a:ext>
            </a:extLst>
          </p:cNvPr>
          <p:cNvSpPr>
            <a:spLocks noGrp="1"/>
          </p:cNvSpPr>
          <p:nvPr>
            <p:ph type="sldNum" sz="quarter" idx="12"/>
          </p:nvPr>
        </p:nvSpPr>
        <p:spPr/>
        <p:txBody>
          <a:bodyPr/>
          <a:lstStyle/>
          <a:p>
            <a:fld id="{8D16F653-2C9F-4FFA-BA48-E5639A822650}" type="slidenum">
              <a:rPr lang="nn-NO" smtClean="0"/>
              <a:t>‹#›</a:t>
            </a:fld>
            <a:endParaRPr lang="nn-NO"/>
          </a:p>
        </p:txBody>
      </p:sp>
    </p:spTree>
    <p:extLst>
      <p:ext uri="{BB962C8B-B14F-4D97-AF65-F5344CB8AC3E}">
        <p14:creationId xmlns:p14="http://schemas.microsoft.com/office/powerpoint/2010/main" val="2573003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7BB5BAAC-522C-3D5E-C6FB-68A7E74E68A8}"/>
              </a:ext>
            </a:extLst>
          </p:cNvPr>
          <p:cNvSpPr>
            <a:spLocks noGrp="1"/>
          </p:cNvSpPr>
          <p:nvPr>
            <p:ph type="dt" sz="half" idx="10"/>
          </p:nvPr>
        </p:nvSpPr>
        <p:spPr/>
        <p:txBody>
          <a:bodyPr/>
          <a:lstStyle/>
          <a:p>
            <a:fld id="{4146FA74-3A4C-43B7-A168-D5EA3C517882}" type="datetime1">
              <a:rPr lang="nn-NO" smtClean="0"/>
              <a:t>24.09.2025</a:t>
            </a:fld>
            <a:endParaRPr lang="nn-NO"/>
          </a:p>
        </p:txBody>
      </p:sp>
      <p:sp>
        <p:nvSpPr>
          <p:cNvPr id="3" name="Plassholder for bunntekst 2">
            <a:extLst>
              <a:ext uri="{FF2B5EF4-FFF2-40B4-BE49-F238E27FC236}">
                <a16:creationId xmlns:a16="http://schemas.microsoft.com/office/drawing/2014/main" id="{E5EB94ED-E451-88DF-8FBD-025AC9A37194}"/>
              </a:ext>
            </a:extLst>
          </p:cNvPr>
          <p:cNvSpPr>
            <a:spLocks noGrp="1"/>
          </p:cNvSpPr>
          <p:nvPr>
            <p:ph type="ftr" sz="quarter" idx="11"/>
          </p:nvPr>
        </p:nvSpPr>
        <p:spPr/>
        <p:txBody>
          <a:bodyPr/>
          <a:lstStyle/>
          <a:p>
            <a:endParaRPr lang="nn-NO"/>
          </a:p>
        </p:txBody>
      </p:sp>
      <p:sp>
        <p:nvSpPr>
          <p:cNvPr id="4" name="Plassholder for lysbildenummer 3">
            <a:extLst>
              <a:ext uri="{FF2B5EF4-FFF2-40B4-BE49-F238E27FC236}">
                <a16:creationId xmlns:a16="http://schemas.microsoft.com/office/drawing/2014/main" id="{51118B7B-59FE-C6A0-9EC9-CBA14FEB9128}"/>
              </a:ext>
            </a:extLst>
          </p:cNvPr>
          <p:cNvSpPr>
            <a:spLocks noGrp="1"/>
          </p:cNvSpPr>
          <p:nvPr>
            <p:ph type="sldNum" sz="quarter" idx="12"/>
          </p:nvPr>
        </p:nvSpPr>
        <p:spPr/>
        <p:txBody>
          <a:bodyPr/>
          <a:lstStyle/>
          <a:p>
            <a:fld id="{8D16F653-2C9F-4FFA-BA48-E5639A822650}" type="slidenum">
              <a:rPr lang="nn-NO" smtClean="0"/>
              <a:t>‹#›</a:t>
            </a:fld>
            <a:endParaRPr lang="nn-NO"/>
          </a:p>
        </p:txBody>
      </p:sp>
    </p:spTree>
    <p:extLst>
      <p:ext uri="{BB962C8B-B14F-4D97-AF65-F5344CB8AC3E}">
        <p14:creationId xmlns:p14="http://schemas.microsoft.com/office/powerpoint/2010/main" val="3517640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F79A9E6-A25B-9F5A-84B5-71D874FCF7E4}"/>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nn-NO"/>
          </a:p>
        </p:txBody>
      </p:sp>
      <p:sp>
        <p:nvSpPr>
          <p:cNvPr id="3" name="Plassholder for innhold 2">
            <a:extLst>
              <a:ext uri="{FF2B5EF4-FFF2-40B4-BE49-F238E27FC236}">
                <a16:creationId xmlns:a16="http://schemas.microsoft.com/office/drawing/2014/main" id="{93A3B3B9-4C84-C071-F40B-4A80C1809F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4" name="Plassholder for tekst 3">
            <a:extLst>
              <a:ext uri="{FF2B5EF4-FFF2-40B4-BE49-F238E27FC236}">
                <a16:creationId xmlns:a16="http://schemas.microsoft.com/office/drawing/2014/main" id="{7B6F9292-7B50-A837-A9C5-4E56A99373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B202E63A-111F-E881-CA18-04D3010C0835}"/>
              </a:ext>
            </a:extLst>
          </p:cNvPr>
          <p:cNvSpPr>
            <a:spLocks noGrp="1"/>
          </p:cNvSpPr>
          <p:nvPr>
            <p:ph type="dt" sz="half" idx="10"/>
          </p:nvPr>
        </p:nvSpPr>
        <p:spPr/>
        <p:txBody>
          <a:bodyPr/>
          <a:lstStyle/>
          <a:p>
            <a:fld id="{58F048B2-929D-4000-987D-6D17AC754842}" type="datetime1">
              <a:rPr lang="nn-NO" smtClean="0"/>
              <a:t>24.09.2025</a:t>
            </a:fld>
            <a:endParaRPr lang="nn-NO"/>
          </a:p>
        </p:txBody>
      </p:sp>
      <p:sp>
        <p:nvSpPr>
          <p:cNvPr id="6" name="Plassholder for bunntekst 5">
            <a:extLst>
              <a:ext uri="{FF2B5EF4-FFF2-40B4-BE49-F238E27FC236}">
                <a16:creationId xmlns:a16="http://schemas.microsoft.com/office/drawing/2014/main" id="{2E356350-B82A-5C79-5054-9554759FDE60}"/>
              </a:ext>
            </a:extLst>
          </p:cNvPr>
          <p:cNvSpPr>
            <a:spLocks noGrp="1"/>
          </p:cNvSpPr>
          <p:nvPr>
            <p:ph type="ftr" sz="quarter" idx="11"/>
          </p:nvPr>
        </p:nvSpPr>
        <p:spPr/>
        <p:txBody>
          <a:bodyPr/>
          <a:lstStyle/>
          <a:p>
            <a:endParaRPr lang="nn-NO"/>
          </a:p>
        </p:txBody>
      </p:sp>
      <p:sp>
        <p:nvSpPr>
          <p:cNvPr id="7" name="Plassholder for lysbildenummer 6">
            <a:extLst>
              <a:ext uri="{FF2B5EF4-FFF2-40B4-BE49-F238E27FC236}">
                <a16:creationId xmlns:a16="http://schemas.microsoft.com/office/drawing/2014/main" id="{2F8C4ACD-747C-F74C-CDE6-0FF308B145F7}"/>
              </a:ext>
            </a:extLst>
          </p:cNvPr>
          <p:cNvSpPr>
            <a:spLocks noGrp="1"/>
          </p:cNvSpPr>
          <p:nvPr>
            <p:ph type="sldNum" sz="quarter" idx="12"/>
          </p:nvPr>
        </p:nvSpPr>
        <p:spPr/>
        <p:txBody>
          <a:bodyPr/>
          <a:lstStyle/>
          <a:p>
            <a:fld id="{8D16F653-2C9F-4FFA-BA48-E5639A822650}" type="slidenum">
              <a:rPr lang="nn-NO" smtClean="0"/>
              <a:t>‹#›</a:t>
            </a:fld>
            <a:endParaRPr lang="nn-NO"/>
          </a:p>
        </p:txBody>
      </p:sp>
    </p:spTree>
    <p:extLst>
      <p:ext uri="{BB962C8B-B14F-4D97-AF65-F5344CB8AC3E}">
        <p14:creationId xmlns:p14="http://schemas.microsoft.com/office/powerpoint/2010/main" val="1272439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1BB13F1-4EE4-1106-94FC-0C7C1A85B100}"/>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nn-NO"/>
          </a:p>
        </p:txBody>
      </p:sp>
      <p:sp>
        <p:nvSpPr>
          <p:cNvPr id="3" name="Plassholder for bilde 2">
            <a:extLst>
              <a:ext uri="{FF2B5EF4-FFF2-40B4-BE49-F238E27FC236}">
                <a16:creationId xmlns:a16="http://schemas.microsoft.com/office/drawing/2014/main" id="{8B56FCA4-CAA0-4E3B-42D8-6C6327AF69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n-NO"/>
          </a:p>
        </p:txBody>
      </p:sp>
      <p:sp>
        <p:nvSpPr>
          <p:cNvPr id="4" name="Plassholder for tekst 3">
            <a:extLst>
              <a:ext uri="{FF2B5EF4-FFF2-40B4-BE49-F238E27FC236}">
                <a16:creationId xmlns:a16="http://schemas.microsoft.com/office/drawing/2014/main" id="{B0DFDD7F-FC3C-05B9-E68C-391033D186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A32ECC42-62A3-32F8-2BAE-0F6B9DFD0545}"/>
              </a:ext>
            </a:extLst>
          </p:cNvPr>
          <p:cNvSpPr>
            <a:spLocks noGrp="1"/>
          </p:cNvSpPr>
          <p:nvPr>
            <p:ph type="dt" sz="half" idx="10"/>
          </p:nvPr>
        </p:nvSpPr>
        <p:spPr/>
        <p:txBody>
          <a:bodyPr/>
          <a:lstStyle/>
          <a:p>
            <a:fld id="{B7F66CE0-AEBA-481A-9373-38C30DD8D1D8}" type="datetime1">
              <a:rPr lang="nn-NO" smtClean="0"/>
              <a:t>24.09.2025</a:t>
            </a:fld>
            <a:endParaRPr lang="nn-NO"/>
          </a:p>
        </p:txBody>
      </p:sp>
      <p:sp>
        <p:nvSpPr>
          <p:cNvPr id="6" name="Plassholder for bunntekst 5">
            <a:extLst>
              <a:ext uri="{FF2B5EF4-FFF2-40B4-BE49-F238E27FC236}">
                <a16:creationId xmlns:a16="http://schemas.microsoft.com/office/drawing/2014/main" id="{88267294-5530-B831-867C-18C56008E292}"/>
              </a:ext>
            </a:extLst>
          </p:cNvPr>
          <p:cNvSpPr>
            <a:spLocks noGrp="1"/>
          </p:cNvSpPr>
          <p:nvPr>
            <p:ph type="ftr" sz="quarter" idx="11"/>
          </p:nvPr>
        </p:nvSpPr>
        <p:spPr/>
        <p:txBody>
          <a:bodyPr/>
          <a:lstStyle/>
          <a:p>
            <a:endParaRPr lang="nn-NO"/>
          </a:p>
        </p:txBody>
      </p:sp>
      <p:sp>
        <p:nvSpPr>
          <p:cNvPr id="7" name="Plassholder for lysbildenummer 6">
            <a:extLst>
              <a:ext uri="{FF2B5EF4-FFF2-40B4-BE49-F238E27FC236}">
                <a16:creationId xmlns:a16="http://schemas.microsoft.com/office/drawing/2014/main" id="{3B868177-511D-9230-2561-84FA55F8B22C}"/>
              </a:ext>
            </a:extLst>
          </p:cNvPr>
          <p:cNvSpPr>
            <a:spLocks noGrp="1"/>
          </p:cNvSpPr>
          <p:nvPr>
            <p:ph type="sldNum" sz="quarter" idx="12"/>
          </p:nvPr>
        </p:nvSpPr>
        <p:spPr/>
        <p:txBody>
          <a:bodyPr/>
          <a:lstStyle/>
          <a:p>
            <a:fld id="{8D16F653-2C9F-4FFA-BA48-E5639A822650}" type="slidenum">
              <a:rPr lang="nn-NO" smtClean="0"/>
              <a:t>‹#›</a:t>
            </a:fld>
            <a:endParaRPr lang="nn-NO"/>
          </a:p>
        </p:txBody>
      </p:sp>
    </p:spTree>
    <p:extLst>
      <p:ext uri="{BB962C8B-B14F-4D97-AF65-F5344CB8AC3E}">
        <p14:creationId xmlns:p14="http://schemas.microsoft.com/office/powerpoint/2010/main" val="3768287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B529F038-8A57-B8C5-D2E7-4463ECD942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endParaRPr lang="nn-NO"/>
          </a:p>
        </p:txBody>
      </p:sp>
      <p:sp>
        <p:nvSpPr>
          <p:cNvPr id="3" name="Plassholder for tekst 2">
            <a:extLst>
              <a:ext uri="{FF2B5EF4-FFF2-40B4-BE49-F238E27FC236}">
                <a16:creationId xmlns:a16="http://schemas.microsoft.com/office/drawing/2014/main" id="{D5C80390-C221-6F47-242E-828577222B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4" name="Plassholder for dato 3">
            <a:extLst>
              <a:ext uri="{FF2B5EF4-FFF2-40B4-BE49-F238E27FC236}">
                <a16:creationId xmlns:a16="http://schemas.microsoft.com/office/drawing/2014/main" id="{24C39DD5-7677-5D96-D032-1E924246A1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111790B-F353-4874-87A7-4FA5CEB796AC}" type="datetime1">
              <a:rPr lang="nn-NO" smtClean="0"/>
              <a:t>24.09.2025</a:t>
            </a:fld>
            <a:endParaRPr lang="nn-NO"/>
          </a:p>
        </p:txBody>
      </p:sp>
      <p:sp>
        <p:nvSpPr>
          <p:cNvPr id="5" name="Plassholder for bunntekst 4">
            <a:extLst>
              <a:ext uri="{FF2B5EF4-FFF2-40B4-BE49-F238E27FC236}">
                <a16:creationId xmlns:a16="http://schemas.microsoft.com/office/drawing/2014/main" id="{D468DD06-AB75-FA3D-A899-6907094941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n-NO"/>
          </a:p>
        </p:txBody>
      </p:sp>
      <p:sp>
        <p:nvSpPr>
          <p:cNvPr id="6" name="Plassholder for lysbildenummer 5">
            <a:extLst>
              <a:ext uri="{FF2B5EF4-FFF2-40B4-BE49-F238E27FC236}">
                <a16:creationId xmlns:a16="http://schemas.microsoft.com/office/drawing/2014/main" id="{080D268C-F9D1-92A9-04FA-94A73A5928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D16F653-2C9F-4FFA-BA48-E5639A822650}" type="slidenum">
              <a:rPr lang="nn-NO" smtClean="0"/>
              <a:t>‹#›</a:t>
            </a:fld>
            <a:endParaRPr lang="nn-NO"/>
          </a:p>
        </p:txBody>
      </p:sp>
    </p:spTree>
    <p:extLst>
      <p:ext uri="{BB962C8B-B14F-4D97-AF65-F5344CB8AC3E}">
        <p14:creationId xmlns:p14="http://schemas.microsoft.com/office/powerpoint/2010/main" val="36878948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https://haram.kommune.no/barnehage-og-skule/"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vimeo.com/459167543" TargetMode="Externa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hyperlink" Target="mailto:brattvag@pregbarnehager.no" TargetMode="External"/><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https://haram.kommune.no/barnehage-og-skule/barnehage/pris-og-betaling-for-barnehageplas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preg-barnehager.barnehage.no/" TargetMode="Externa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hyperlink" Target="https://teachstone.com/"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bunntekst 5">
            <a:extLst>
              <a:ext uri="{FF2B5EF4-FFF2-40B4-BE49-F238E27FC236}">
                <a16:creationId xmlns:a16="http://schemas.microsoft.com/office/drawing/2014/main" id="{B92CC6F4-B964-1FCE-9F9E-D98B28576D22}"/>
              </a:ext>
            </a:extLst>
          </p:cNvPr>
          <p:cNvSpPr>
            <a:spLocks noGrp="1"/>
          </p:cNvSpPr>
          <p:nvPr>
            <p:ph type="ftr" sz="quarter" idx="11"/>
          </p:nvPr>
        </p:nvSpPr>
        <p:spPr/>
        <p:txBody>
          <a:bodyPr/>
          <a:lstStyle/>
          <a:p>
            <a:endParaRPr lang="nn-NO"/>
          </a:p>
        </p:txBody>
      </p:sp>
      <p:sp>
        <p:nvSpPr>
          <p:cNvPr id="7" name="Plassholder for lysbildenummer 6">
            <a:extLst>
              <a:ext uri="{FF2B5EF4-FFF2-40B4-BE49-F238E27FC236}">
                <a16:creationId xmlns:a16="http://schemas.microsoft.com/office/drawing/2014/main" id="{0884EC6E-D0A9-2CC9-6B03-DA9C1C22143F}"/>
              </a:ext>
            </a:extLst>
          </p:cNvPr>
          <p:cNvSpPr>
            <a:spLocks noGrp="1"/>
          </p:cNvSpPr>
          <p:nvPr>
            <p:ph type="sldNum" sz="quarter" idx="12"/>
          </p:nvPr>
        </p:nvSpPr>
        <p:spPr/>
        <p:txBody>
          <a:bodyPr/>
          <a:lstStyle/>
          <a:p>
            <a:fld id="{8D16F653-2C9F-4FFA-BA48-E5639A822650}" type="slidenum">
              <a:rPr lang="nn-NO" smtClean="0"/>
              <a:t>1</a:t>
            </a:fld>
            <a:endParaRPr lang="nn-NO"/>
          </a:p>
        </p:txBody>
      </p:sp>
      <p:pic>
        <p:nvPicPr>
          <p:cNvPr id="14" name="Bilde 13" descr="Et bilde som inneholder tekst, sko, klær, Dans">
            <a:extLst>
              <a:ext uri="{FF2B5EF4-FFF2-40B4-BE49-F238E27FC236}">
                <a16:creationId xmlns:a16="http://schemas.microsoft.com/office/drawing/2014/main" id="{BB232309-C920-3723-01A3-939CBACEC5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19" y="166232"/>
            <a:ext cx="11488994" cy="6525536"/>
          </a:xfrm>
          <a:prstGeom prst="rect">
            <a:avLst/>
          </a:prstGeom>
        </p:spPr>
      </p:pic>
    </p:spTree>
    <p:extLst>
      <p:ext uri="{BB962C8B-B14F-4D97-AF65-F5344CB8AC3E}">
        <p14:creationId xmlns:p14="http://schemas.microsoft.com/office/powerpoint/2010/main" val="533023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lysbildenummer 2">
            <a:extLst>
              <a:ext uri="{FF2B5EF4-FFF2-40B4-BE49-F238E27FC236}">
                <a16:creationId xmlns:a16="http://schemas.microsoft.com/office/drawing/2014/main" id="{F3E8FF51-41D4-EA5B-A8E0-68BACF0CD5F3}"/>
              </a:ext>
            </a:extLst>
          </p:cNvPr>
          <p:cNvSpPr>
            <a:spLocks noGrp="1"/>
          </p:cNvSpPr>
          <p:nvPr>
            <p:ph type="sldNum" sz="quarter" idx="12"/>
          </p:nvPr>
        </p:nvSpPr>
        <p:spPr/>
        <p:txBody>
          <a:bodyPr/>
          <a:lstStyle/>
          <a:p>
            <a:fld id="{8D16F653-2C9F-4FFA-BA48-E5639A822650}" type="slidenum">
              <a:rPr lang="nn-NO" smtClean="0"/>
              <a:t>10</a:t>
            </a:fld>
            <a:endParaRPr lang="nn-NO"/>
          </a:p>
        </p:txBody>
      </p:sp>
      <p:pic>
        <p:nvPicPr>
          <p:cNvPr id="5" name="Bilde 4">
            <a:extLst>
              <a:ext uri="{FF2B5EF4-FFF2-40B4-BE49-F238E27FC236}">
                <a16:creationId xmlns:a16="http://schemas.microsoft.com/office/drawing/2014/main" id="{222D234C-30C0-4DF7-68F5-E99FCAB51BE4}"/>
              </a:ext>
            </a:extLst>
          </p:cNvPr>
          <p:cNvPicPr>
            <a:picLocks noChangeAspect="1"/>
          </p:cNvPicPr>
          <p:nvPr/>
        </p:nvPicPr>
        <p:blipFill>
          <a:blip r:embed="rId2"/>
          <a:stretch>
            <a:fillRect/>
          </a:stretch>
        </p:blipFill>
        <p:spPr>
          <a:xfrm>
            <a:off x="10299700" y="5727255"/>
            <a:ext cx="1477818" cy="651320"/>
          </a:xfrm>
          <a:prstGeom prst="rect">
            <a:avLst/>
          </a:prstGeom>
        </p:spPr>
      </p:pic>
      <p:sp>
        <p:nvSpPr>
          <p:cNvPr id="7" name="TekstSylinder 6">
            <a:extLst>
              <a:ext uri="{FF2B5EF4-FFF2-40B4-BE49-F238E27FC236}">
                <a16:creationId xmlns:a16="http://schemas.microsoft.com/office/drawing/2014/main" id="{DB1E71F5-9558-075E-ADB5-1598B437AAE1}"/>
              </a:ext>
            </a:extLst>
          </p:cNvPr>
          <p:cNvSpPr txBox="1"/>
          <p:nvPr/>
        </p:nvSpPr>
        <p:spPr>
          <a:xfrm>
            <a:off x="606612" y="407470"/>
            <a:ext cx="5846776" cy="3477875"/>
          </a:xfrm>
          <a:prstGeom prst="rect">
            <a:avLst/>
          </a:prstGeom>
          <a:noFill/>
        </p:spPr>
        <p:txBody>
          <a:bodyPr wrap="square" lIns="91440" tIns="45720" rIns="91440" bIns="45720" anchor="t">
            <a:spAutoFit/>
          </a:bodyPr>
          <a:lstStyle/>
          <a:p>
            <a:r>
              <a:rPr lang="nn-NO" sz="1600" b="1" dirty="0">
                <a:solidFill>
                  <a:schemeClr val="tx2">
                    <a:lumMod val="75000"/>
                    <a:lumOff val="25000"/>
                  </a:schemeClr>
                </a:solidFill>
              </a:rPr>
              <a:t>4. Barnehagen sin pedagogiske plattform</a:t>
            </a:r>
          </a:p>
          <a:p>
            <a:endParaRPr lang="nn-NO" sz="1200" dirty="0"/>
          </a:p>
          <a:p>
            <a:r>
              <a:rPr lang="nn-NO" sz="1200" b="1" dirty="0">
                <a:solidFill>
                  <a:schemeClr val="tx2">
                    <a:lumMod val="75000"/>
                    <a:lumOff val="25000"/>
                  </a:schemeClr>
                </a:solidFill>
              </a:rPr>
              <a:t>4.1 Måla i visjonsdokumentet</a:t>
            </a:r>
          </a:p>
          <a:p>
            <a:endParaRPr lang="nn-NO" sz="1200" dirty="0"/>
          </a:p>
          <a:p>
            <a:r>
              <a:rPr lang="nn-NO" sz="1200" dirty="0"/>
              <a:t>“</a:t>
            </a:r>
            <a:r>
              <a:rPr lang="nn-NO" sz="1200" dirty="0" err="1"/>
              <a:t>Sammen</a:t>
            </a:r>
            <a:r>
              <a:rPr lang="nn-NO" sz="1200" dirty="0"/>
              <a:t> om å sette verdifulle spor” er visjonen vår. </a:t>
            </a:r>
          </a:p>
          <a:p>
            <a:r>
              <a:rPr lang="nn-NO" sz="1200" dirty="0"/>
              <a:t>I visjonsdokumentet er desse måla felles for alle:</a:t>
            </a:r>
          </a:p>
          <a:p>
            <a:pPr lvl="1"/>
            <a:r>
              <a:rPr lang="nn-NO" sz="1200" dirty="0"/>
              <a:t>· I barnehagane våre skal alle få oppleve kjærleik utan vilkår</a:t>
            </a:r>
          </a:p>
          <a:p>
            <a:pPr lvl="1"/>
            <a:r>
              <a:rPr lang="nn-NO" sz="1200" dirty="0"/>
              <a:t>· I barnehagane våre skal alle vete at dei er skapt av Gud og kjenne at dei er unike og verdifulle</a:t>
            </a:r>
          </a:p>
          <a:p>
            <a:pPr lvl="1"/>
            <a:r>
              <a:rPr lang="nn-NO" sz="1200" dirty="0"/>
              <a:t>· Med Jesus som førebilete skal vi møte alle med respekt og toleranse</a:t>
            </a:r>
          </a:p>
          <a:p>
            <a:r>
              <a:rPr lang="nn-NO" sz="1200" dirty="0"/>
              <a:t>Desse måla skal vi alltid ha for auge i alt arbeid vi gjer i barnehagen</a:t>
            </a:r>
          </a:p>
          <a:p>
            <a:endParaRPr lang="nn-NO" sz="1200" b="1" dirty="0">
              <a:solidFill>
                <a:schemeClr val="tx2">
                  <a:lumMod val="75000"/>
                  <a:lumOff val="25000"/>
                </a:schemeClr>
              </a:solidFill>
            </a:endParaRPr>
          </a:p>
          <a:p>
            <a:r>
              <a:rPr lang="nn-NO" sz="1200" b="1" dirty="0">
                <a:solidFill>
                  <a:schemeClr val="tx2">
                    <a:lumMod val="75000"/>
                    <a:lumOff val="25000"/>
                  </a:schemeClr>
                </a:solidFill>
              </a:rPr>
              <a:t>Korleis ser dette ut i praksis i barnhagen vår?</a:t>
            </a:r>
            <a:br>
              <a:rPr lang="nn-NO" sz="1200" dirty="0"/>
            </a:br>
            <a:r>
              <a:rPr lang="nn-NO" sz="1200" dirty="0"/>
              <a:t>I vår barnehage betyr dette:</a:t>
            </a:r>
          </a:p>
          <a:p>
            <a:pPr marL="171450" indent="-171450">
              <a:buFont typeface="Arial"/>
              <a:buChar char="•"/>
            </a:pPr>
            <a:r>
              <a:rPr lang="nn-NO" sz="1200" dirty="0"/>
              <a:t>Alle er like mykje verdt uansett bakgrunn, kultur, religion og åtferd.</a:t>
            </a:r>
          </a:p>
          <a:p>
            <a:pPr marL="171450" indent="-171450">
              <a:buFont typeface="Arial"/>
              <a:buChar char="•"/>
            </a:pPr>
            <a:r>
              <a:rPr lang="nn-NO" sz="1200" dirty="0"/>
              <a:t>Alle barn blir tekne imot og møtt med lik behandling og kjærleik.</a:t>
            </a:r>
          </a:p>
          <a:p>
            <a:pPr marL="171450" indent="-171450">
              <a:buFont typeface="Arial"/>
              <a:buChar char="•"/>
            </a:pPr>
            <a:r>
              <a:rPr lang="nn-NO" sz="1200" dirty="0"/>
              <a:t>Vi lærer barna om Gud og Jesus, og verdiane i forteljingane vi formidlar frå Bibelen. </a:t>
            </a:r>
          </a:p>
          <a:p>
            <a:endParaRPr lang="nn-NO" sz="1200" dirty="0"/>
          </a:p>
        </p:txBody>
      </p:sp>
      <p:sp>
        <p:nvSpPr>
          <p:cNvPr id="8" name="TekstSylinder 7">
            <a:extLst>
              <a:ext uri="{FF2B5EF4-FFF2-40B4-BE49-F238E27FC236}">
                <a16:creationId xmlns:a16="http://schemas.microsoft.com/office/drawing/2014/main" id="{930FD6DA-614F-7A38-6CA7-CF032797A7C6}"/>
              </a:ext>
            </a:extLst>
          </p:cNvPr>
          <p:cNvSpPr txBox="1"/>
          <p:nvPr/>
        </p:nvSpPr>
        <p:spPr>
          <a:xfrm>
            <a:off x="606612" y="3861256"/>
            <a:ext cx="5989468" cy="2862322"/>
          </a:xfrm>
          <a:prstGeom prst="rect">
            <a:avLst/>
          </a:prstGeom>
          <a:noFill/>
        </p:spPr>
        <p:txBody>
          <a:bodyPr wrap="square" lIns="91440" tIns="45720" rIns="91440" bIns="45720" anchor="t">
            <a:spAutoFit/>
          </a:bodyPr>
          <a:lstStyle/>
          <a:p>
            <a:r>
              <a:rPr lang="nn-NO" sz="1200" b="1" dirty="0">
                <a:solidFill>
                  <a:schemeClr val="tx2">
                    <a:lumMod val="75000"/>
                    <a:lumOff val="25000"/>
                  </a:schemeClr>
                </a:solidFill>
              </a:rPr>
              <a:t>4.2 Synet vårt på barn</a:t>
            </a:r>
          </a:p>
          <a:p>
            <a:endParaRPr lang="nn-NO" sz="1200" dirty="0"/>
          </a:p>
          <a:p>
            <a:r>
              <a:rPr lang="nn-NO" sz="1200" dirty="0"/>
              <a:t>Det einskilde barnet er eit unikt, fullverdig menneske som skal møtast med respekt, omsorg og kjærleik. Dei skal få hjelp til å utvikle eit sunt sjølvbilete, og oppleve tryggleik og glede. Dei tilsette skal leite etter dei positive mogelegheitene i det einskilde barnet og elske fram desse. Vi vil vere vaksne som alltid har barnet sitt beste for auga. Dette skal ligge til grunn for alle handlingar og avgjersler som gjeld barnet.</a:t>
            </a:r>
          </a:p>
          <a:p>
            <a:endParaRPr lang="nn-NO" sz="1200" b="1" dirty="0">
              <a:solidFill>
                <a:schemeClr val="tx2">
                  <a:lumMod val="75000"/>
                  <a:lumOff val="25000"/>
                </a:schemeClr>
              </a:solidFill>
            </a:endParaRPr>
          </a:p>
          <a:p>
            <a:r>
              <a:rPr lang="nn-NO" sz="1200" b="1" dirty="0">
                <a:solidFill>
                  <a:schemeClr val="tx2">
                    <a:lumMod val="75000"/>
                    <a:lumOff val="25000"/>
                  </a:schemeClr>
                </a:solidFill>
              </a:rPr>
              <a:t>Korleis ser dette ut i praksis i barnehagen vår?</a:t>
            </a:r>
          </a:p>
          <a:p>
            <a:pPr marL="171450" indent="-171450">
              <a:buFont typeface="Arial"/>
              <a:buChar char="•"/>
            </a:pPr>
            <a:r>
              <a:rPr lang="nn-NO" sz="1200" dirty="0"/>
              <a:t>Vi legg alltid barnets beste til grunn i arbeidet vårt, og er opptekne av å bygge </a:t>
            </a:r>
            <a:r>
              <a:rPr lang="nn-NO" sz="1200" dirty="0" err="1"/>
              <a:t>relasjoner</a:t>
            </a:r>
            <a:r>
              <a:rPr lang="nn-NO" sz="1200" dirty="0"/>
              <a:t> med alle barn slik at dei opplever  barnehagen som ein trygg stad å vere.</a:t>
            </a:r>
          </a:p>
          <a:p>
            <a:pPr marL="171450" indent="-171450">
              <a:buFont typeface="Arial"/>
              <a:buChar char="•"/>
            </a:pPr>
            <a:r>
              <a:rPr lang="nn-NO" sz="1200" dirty="0"/>
              <a:t>Alle barn skal oppleve at dei </a:t>
            </a:r>
            <a:r>
              <a:rPr lang="nn-NO" sz="1200" dirty="0" err="1"/>
              <a:t>medvirkar</a:t>
            </a:r>
            <a:r>
              <a:rPr lang="nn-NO" sz="1200" dirty="0"/>
              <a:t> i kvardagen sin.</a:t>
            </a:r>
          </a:p>
          <a:p>
            <a:pPr marL="171450" indent="-171450">
              <a:buFont typeface="Arial"/>
              <a:buChar char="•"/>
            </a:pPr>
            <a:r>
              <a:rPr lang="nn-NO" sz="1200" dirty="0"/>
              <a:t>Alle barn er fullverdige menneske og skal oppleve at dei betyr noko for andre.</a:t>
            </a:r>
          </a:p>
          <a:p>
            <a:pPr marL="171450" indent="-171450">
              <a:buFont typeface="Arial"/>
              <a:buChar char="•"/>
            </a:pPr>
            <a:endParaRPr lang="nn-NO" sz="1200" dirty="0"/>
          </a:p>
          <a:p>
            <a:endParaRPr lang="nn-NO" sz="1200" dirty="0"/>
          </a:p>
        </p:txBody>
      </p:sp>
      <p:sp>
        <p:nvSpPr>
          <p:cNvPr id="12" name="TekstSylinder 11">
            <a:extLst>
              <a:ext uri="{FF2B5EF4-FFF2-40B4-BE49-F238E27FC236}">
                <a16:creationId xmlns:a16="http://schemas.microsoft.com/office/drawing/2014/main" id="{3A6F765A-B099-7493-EBD8-037BC05F339D}"/>
              </a:ext>
            </a:extLst>
          </p:cNvPr>
          <p:cNvSpPr txBox="1"/>
          <p:nvPr/>
        </p:nvSpPr>
        <p:spPr>
          <a:xfrm>
            <a:off x="6777020" y="869932"/>
            <a:ext cx="4808368" cy="3600986"/>
          </a:xfrm>
          <a:prstGeom prst="rect">
            <a:avLst/>
          </a:prstGeom>
          <a:noFill/>
        </p:spPr>
        <p:txBody>
          <a:bodyPr wrap="square" lIns="91440" tIns="45720" rIns="91440" bIns="45720" anchor="t">
            <a:spAutoFit/>
          </a:bodyPr>
          <a:lstStyle/>
          <a:p>
            <a:r>
              <a:rPr lang="nn-NO" sz="1200" b="1" dirty="0">
                <a:solidFill>
                  <a:schemeClr val="tx2">
                    <a:lumMod val="75000"/>
                    <a:lumOff val="25000"/>
                  </a:schemeClr>
                </a:solidFill>
              </a:rPr>
              <a:t>4.3 Vaksenrolla</a:t>
            </a:r>
          </a:p>
          <a:p>
            <a:endParaRPr lang="nn-NO" sz="1200" dirty="0"/>
          </a:p>
          <a:p>
            <a:r>
              <a:rPr lang="nn-NO" sz="1200" dirty="0"/>
              <a:t>Vi skal vere vaksne som byggjer ein positiv relasjon til barna og meistrar balansen mellom å vere varm og tydeleg. Vi skal sjå barnet sitt perspektiv og ha medverknad i fokus. </a:t>
            </a:r>
          </a:p>
          <a:p>
            <a:endParaRPr lang="nn-NO" sz="1200" dirty="0"/>
          </a:p>
          <a:p>
            <a:r>
              <a:rPr lang="nn-NO" sz="1200" dirty="0"/>
              <a:t>Den vaksne utøver positiv grensesetting ut ifrå barnet sine føresetnader. Dette skal vere prega av varme og respekt for barnet. Det er den vaksne som har ansvaret for relasjonen med barnet, og som alltid skal vere medviten dei verdifulle spora han set.</a:t>
            </a:r>
          </a:p>
          <a:p>
            <a:endParaRPr lang="nn-NO" sz="1200" b="1" dirty="0">
              <a:solidFill>
                <a:schemeClr val="tx2">
                  <a:lumMod val="75000"/>
                  <a:lumOff val="25000"/>
                </a:schemeClr>
              </a:solidFill>
            </a:endParaRPr>
          </a:p>
          <a:p>
            <a:r>
              <a:rPr lang="nn-NO" sz="1200" b="1" dirty="0">
                <a:solidFill>
                  <a:schemeClr val="tx2">
                    <a:lumMod val="75000"/>
                    <a:lumOff val="25000"/>
                  </a:schemeClr>
                </a:solidFill>
              </a:rPr>
              <a:t>Korleis ser dette ut i praksis i barnehagen vår?</a:t>
            </a:r>
          </a:p>
          <a:p>
            <a:pPr marL="171450" indent="-171450">
              <a:buFont typeface="Arial" panose="020B0604020202020204" pitchFamily="34" charset="0"/>
              <a:buChar char="•"/>
            </a:pPr>
            <a:r>
              <a:rPr lang="nn-NO" sz="1200" dirty="0"/>
              <a:t>Personalet er aktive i relasjonsbygging og er opptekne av at alle barn føler seg sett og høyrt.</a:t>
            </a:r>
          </a:p>
          <a:p>
            <a:pPr marL="171450" indent="-171450">
              <a:buFont typeface="Arial" panose="020B0604020202020204" pitchFamily="34" charset="0"/>
              <a:buChar char="•"/>
            </a:pPr>
            <a:r>
              <a:rPr lang="nn-NO" sz="1200" dirty="0"/>
              <a:t>Vi er autoritative vaksne som bygger relasjonar som vi arbeider aktivt med å vedlikehalde</a:t>
            </a:r>
          </a:p>
          <a:p>
            <a:pPr marL="171450" indent="-171450">
              <a:buFont typeface="Arial" panose="020B0604020202020204" pitchFamily="34" charset="0"/>
              <a:buChar char="•"/>
            </a:pPr>
            <a:r>
              <a:rPr lang="nn-NO" sz="1200" dirty="0"/>
              <a:t>Vi set </a:t>
            </a:r>
            <a:r>
              <a:rPr lang="nn-NO" sz="1200" dirty="0" err="1"/>
              <a:t>tydelige</a:t>
            </a:r>
            <a:r>
              <a:rPr lang="nn-NO" sz="1200" dirty="0"/>
              <a:t> grenser for barna og utøver positiv grensesetting som gir barna handlingsmoglegheiter.</a:t>
            </a:r>
          </a:p>
          <a:p>
            <a:endParaRPr lang="nn-NO" sz="1200" dirty="0"/>
          </a:p>
        </p:txBody>
      </p:sp>
      <p:pic>
        <p:nvPicPr>
          <p:cNvPr id="9" name="Bilde 8">
            <a:extLst>
              <a:ext uri="{FF2B5EF4-FFF2-40B4-BE49-F238E27FC236}">
                <a16:creationId xmlns:a16="http://schemas.microsoft.com/office/drawing/2014/main" id="{711321EE-DE04-B07C-D91A-B8616E0F0D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3546" y="6398020"/>
            <a:ext cx="3803336" cy="323455"/>
          </a:xfrm>
          <a:prstGeom prst="rect">
            <a:avLst/>
          </a:prstGeom>
        </p:spPr>
      </p:pic>
    </p:spTree>
    <p:extLst>
      <p:ext uri="{BB962C8B-B14F-4D97-AF65-F5344CB8AC3E}">
        <p14:creationId xmlns:p14="http://schemas.microsoft.com/office/powerpoint/2010/main" val="4265635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D8072E17-4B42-CFB1-B702-D1DDC548DB80}"/>
              </a:ext>
            </a:extLst>
          </p:cNvPr>
          <p:cNvPicPr>
            <a:picLocks noChangeAspect="1"/>
          </p:cNvPicPr>
          <p:nvPr/>
        </p:nvPicPr>
        <p:blipFill>
          <a:blip r:embed="rId2"/>
          <a:stretch>
            <a:fillRect/>
          </a:stretch>
        </p:blipFill>
        <p:spPr>
          <a:xfrm>
            <a:off x="0" y="6182721"/>
            <a:ext cx="1616364" cy="712381"/>
          </a:xfrm>
          <a:prstGeom prst="rect">
            <a:avLst/>
          </a:prstGeom>
        </p:spPr>
      </p:pic>
      <p:sp>
        <p:nvSpPr>
          <p:cNvPr id="3" name="Plassholder for lysbildenummer 2">
            <a:extLst>
              <a:ext uri="{FF2B5EF4-FFF2-40B4-BE49-F238E27FC236}">
                <a16:creationId xmlns:a16="http://schemas.microsoft.com/office/drawing/2014/main" id="{7CC40B61-D672-C53F-D50D-CF9A548E9530}"/>
              </a:ext>
            </a:extLst>
          </p:cNvPr>
          <p:cNvSpPr>
            <a:spLocks noGrp="1"/>
          </p:cNvSpPr>
          <p:nvPr>
            <p:ph type="sldNum" sz="quarter" idx="12"/>
          </p:nvPr>
        </p:nvSpPr>
        <p:spPr/>
        <p:txBody>
          <a:bodyPr/>
          <a:lstStyle/>
          <a:p>
            <a:fld id="{8D16F653-2C9F-4FFA-BA48-E5639A822650}" type="slidenum">
              <a:rPr lang="nn-NO" smtClean="0"/>
              <a:t>11</a:t>
            </a:fld>
            <a:endParaRPr lang="nn-NO"/>
          </a:p>
        </p:txBody>
      </p:sp>
      <p:sp>
        <p:nvSpPr>
          <p:cNvPr id="7" name="TekstSylinder 6">
            <a:extLst>
              <a:ext uri="{FF2B5EF4-FFF2-40B4-BE49-F238E27FC236}">
                <a16:creationId xmlns:a16="http://schemas.microsoft.com/office/drawing/2014/main" id="{1642E366-6417-F849-512F-430603A5065D}"/>
              </a:ext>
            </a:extLst>
          </p:cNvPr>
          <p:cNvSpPr txBox="1"/>
          <p:nvPr/>
        </p:nvSpPr>
        <p:spPr>
          <a:xfrm>
            <a:off x="264109" y="136525"/>
            <a:ext cx="10848120" cy="1661993"/>
          </a:xfrm>
          <a:prstGeom prst="rect">
            <a:avLst/>
          </a:prstGeom>
          <a:noFill/>
        </p:spPr>
        <p:txBody>
          <a:bodyPr wrap="square">
            <a:spAutoFit/>
          </a:bodyPr>
          <a:lstStyle/>
          <a:p>
            <a:r>
              <a:rPr lang="nn-NO" b="1" dirty="0">
                <a:solidFill>
                  <a:schemeClr val="tx2">
                    <a:lumMod val="75000"/>
                    <a:lumOff val="25000"/>
                  </a:schemeClr>
                </a:solidFill>
              </a:rPr>
              <a:t>5. Korleis arbeide med omsorg, leik, danning og læring?</a:t>
            </a:r>
          </a:p>
          <a:p>
            <a:endParaRPr lang="nn-NO" sz="1200" dirty="0"/>
          </a:p>
          <a:p>
            <a:r>
              <a:rPr lang="nn-NO" sz="1200" dirty="0"/>
              <a:t>Barn skal trivast og ha det godt i barnehagen. I Preg barnehager sørgjer vi for at alle barn blir sett og inkludert slik at dei lærer og </a:t>
            </a:r>
            <a:r>
              <a:rPr lang="nn-NO" sz="1200" dirty="0" err="1"/>
              <a:t>utvikler</a:t>
            </a:r>
            <a:r>
              <a:rPr lang="nn-NO" sz="1200" dirty="0"/>
              <a:t> seg ut frå eigne føresetnader.</a:t>
            </a:r>
          </a:p>
          <a:p>
            <a:endParaRPr lang="nn-NO" sz="1200" dirty="0"/>
          </a:p>
          <a:p>
            <a:r>
              <a:rPr lang="nn-NO" sz="1200" dirty="0"/>
              <a:t>Innhaldet i barnehagen skal vere allsidig, variert og tilpassa enkeltbarnet og barnegruppa. I barnehagen skal barna få leike og utfalde skaparglede, undring og utforskartrong. Ein skal sjå arbeidet med omsorg, danning, leik, læring, sosial kompetanse og kommunikasjon og språk i samanheng og samla bidra til den allsidige utviklinga til barna. (Rammeplanen)</a:t>
            </a:r>
          </a:p>
        </p:txBody>
      </p:sp>
      <p:sp>
        <p:nvSpPr>
          <p:cNvPr id="9" name="TekstSylinder 8">
            <a:extLst>
              <a:ext uri="{FF2B5EF4-FFF2-40B4-BE49-F238E27FC236}">
                <a16:creationId xmlns:a16="http://schemas.microsoft.com/office/drawing/2014/main" id="{D76544E6-00CC-5CE9-0D4F-7E96022CAE21}"/>
              </a:ext>
            </a:extLst>
          </p:cNvPr>
          <p:cNvSpPr txBox="1"/>
          <p:nvPr/>
        </p:nvSpPr>
        <p:spPr>
          <a:xfrm>
            <a:off x="264109" y="2397069"/>
            <a:ext cx="5195656" cy="3785652"/>
          </a:xfrm>
          <a:prstGeom prst="rect">
            <a:avLst/>
          </a:prstGeom>
          <a:noFill/>
        </p:spPr>
        <p:txBody>
          <a:bodyPr wrap="square">
            <a:spAutoFit/>
          </a:bodyPr>
          <a:lstStyle/>
          <a:p>
            <a:r>
              <a:rPr lang="nn-NO" sz="1200" b="1" dirty="0">
                <a:solidFill>
                  <a:schemeClr val="tx2">
                    <a:lumMod val="75000"/>
                    <a:lumOff val="25000"/>
                  </a:schemeClr>
                </a:solidFill>
              </a:rPr>
              <a:t>· Omsorg</a:t>
            </a:r>
            <a:endParaRPr lang="nn-NO" sz="1200" b="1" dirty="0"/>
          </a:p>
          <a:p>
            <a:r>
              <a:rPr lang="nn-NO" sz="1200" dirty="0"/>
              <a:t>Tryggleik er utgangspunktet for barna sin trivsel og læring. Derfor kjem omsorg alltid i første rekkje. For å få trygge barn, er vi avhengig av at kompetente og sensitive vaksne gir barna den omsorga dei har behov for.</a:t>
            </a:r>
          </a:p>
          <a:p>
            <a:endParaRPr lang="nn-NO" sz="1200" dirty="0"/>
          </a:p>
          <a:p>
            <a:r>
              <a:rPr lang="nn-NO" sz="1200" dirty="0"/>
              <a:t>Personalet i barnehagane våre skal ha fokus på korleis det einskilde barnet har det og leggje til rette for aktivitetar som inkluderer alle barn, der alle barn blir sett og høyrt. På en slik måte set vi verdifulle spor.</a:t>
            </a:r>
          </a:p>
          <a:p>
            <a:endParaRPr lang="nn-NO" sz="1200" dirty="0"/>
          </a:p>
          <a:p>
            <a:r>
              <a:rPr lang="nn-NO" sz="1200" b="1" dirty="0">
                <a:solidFill>
                  <a:schemeClr val="tx2">
                    <a:lumMod val="75000"/>
                    <a:lumOff val="25000"/>
                  </a:schemeClr>
                </a:solidFill>
              </a:rPr>
              <a:t>Korleis ser dette ut i praksis i barnehagen vår? </a:t>
            </a:r>
          </a:p>
          <a:p>
            <a:pPr marL="171450" indent="-171450">
              <a:buFont typeface="Arial" panose="020B0604020202020204" pitchFamily="34" charset="0"/>
              <a:buChar char="•"/>
            </a:pPr>
            <a:r>
              <a:rPr lang="nn-NO" sz="1200" dirty="0"/>
              <a:t>Vi møter kvart enkelt barn med smil og entusiasme bevisst for at alle barn skal føle seg trygg</a:t>
            </a:r>
          </a:p>
          <a:p>
            <a:pPr marL="171450" indent="-171450">
              <a:buFont typeface="Arial" panose="020B0604020202020204" pitchFamily="34" charset="0"/>
              <a:buChar char="•"/>
            </a:pPr>
            <a:r>
              <a:rPr lang="nn-NO" sz="1200" dirty="0"/>
              <a:t>Vi møter alle barn med openheit, varme og </a:t>
            </a:r>
            <a:r>
              <a:rPr lang="nn-NO" sz="1200" dirty="0" err="1"/>
              <a:t>tilstadeverelse</a:t>
            </a:r>
            <a:r>
              <a:rPr lang="nn-NO" sz="1200" dirty="0"/>
              <a:t>. Vi gir dei det dei treng av nærleik og støtte</a:t>
            </a:r>
          </a:p>
          <a:p>
            <a:pPr marL="171450" indent="-171450">
              <a:buFont typeface="Arial" panose="020B0604020202020204" pitchFamily="34" charset="0"/>
              <a:buChar char="•"/>
            </a:pPr>
            <a:r>
              <a:rPr lang="nn-NO" sz="1200" dirty="0"/>
              <a:t>Vi skal ha fokus på at barna lærer å hjelpe kvarandre i kvardagen, og vi skal arbeide bevisst for at barna sjølve skal finne løysing på eigne problem.</a:t>
            </a:r>
          </a:p>
          <a:p>
            <a:pPr marL="171450" indent="-171450">
              <a:buFont typeface="Arial" panose="020B0604020202020204" pitchFamily="34" charset="0"/>
              <a:buChar char="•"/>
            </a:pPr>
            <a:r>
              <a:rPr lang="nn-NO" sz="1200" dirty="0"/>
              <a:t>Vi skal planlegge aktivitetane utifrå barnas interesser og jobbe for å skape </a:t>
            </a:r>
            <a:r>
              <a:rPr lang="nn-NO" sz="1200" dirty="0" err="1"/>
              <a:t>felleskap</a:t>
            </a:r>
            <a:r>
              <a:rPr lang="nn-NO" sz="1200" dirty="0"/>
              <a:t> mellom barna.</a:t>
            </a:r>
            <a:br>
              <a:rPr lang="nn-NO" sz="1200" dirty="0"/>
            </a:br>
            <a:endParaRPr lang="nn-NO" sz="1200" dirty="0"/>
          </a:p>
        </p:txBody>
      </p:sp>
      <p:sp>
        <p:nvSpPr>
          <p:cNvPr id="11" name="TekstSylinder 10">
            <a:extLst>
              <a:ext uri="{FF2B5EF4-FFF2-40B4-BE49-F238E27FC236}">
                <a16:creationId xmlns:a16="http://schemas.microsoft.com/office/drawing/2014/main" id="{3D690343-CC63-A1E1-56B3-A71872D29755}"/>
              </a:ext>
            </a:extLst>
          </p:cNvPr>
          <p:cNvSpPr txBox="1"/>
          <p:nvPr/>
        </p:nvSpPr>
        <p:spPr>
          <a:xfrm>
            <a:off x="5994698" y="2397069"/>
            <a:ext cx="4827971" cy="3785652"/>
          </a:xfrm>
          <a:prstGeom prst="rect">
            <a:avLst/>
          </a:prstGeom>
          <a:noFill/>
        </p:spPr>
        <p:txBody>
          <a:bodyPr wrap="square">
            <a:spAutoFit/>
          </a:bodyPr>
          <a:lstStyle/>
          <a:p>
            <a:r>
              <a:rPr lang="nn-NO" sz="1200" b="1" dirty="0">
                <a:solidFill>
                  <a:schemeClr val="tx2">
                    <a:lumMod val="75000"/>
                    <a:lumOff val="25000"/>
                  </a:schemeClr>
                </a:solidFill>
              </a:rPr>
              <a:t>· Leik</a:t>
            </a:r>
            <a:endParaRPr lang="nn-NO" sz="1200" dirty="0"/>
          </a:p>
          <a:p>
            <a:r>
              <a:rPr lang="nn-NO" sz="1200" dirty="0"/>
              <a:t>Leik er den viktigaste aktiviteten for barna si utvikling og læring, samtidig som den er eit mål i seg sjølv. Gjennom leiken utviklar og vidareutviklar barn sosiale, språklege og kroppslege ferdigheiter. Når barna inngår i eit </a:t>
            </a:r>
            <a:r>
              <a:rPr lang="nn-NO" sz="1200" dirty="0" err="1"/>
              <a:t>leikefelleskap</a:t>
            </a:r>
            <a:r>
              <a:rPr lang="nn-NO" sz="1200" dirty="0"/>
              <a:t>, drar dei nytte av kvarandre sine styrkar og kunnskapar. I </a:t>
            </a:r>
            <a:r>
              <a:rPr lang="nn-NO" sz="1200" dirty="0" err="1"/>
              <a:t>samspill</a:t>
            </a:r>
            <a:r>
              <a:rPr lang="nn-NO" sz="1200" dirty="0"/>
              <a:t> med kvarandre og med dei vaksne blir eit godt miljø for glede, læring og utvikling skapt.</a:t>
            </a:r>
          </a:p>
          <a:p>
            <a:endParaRPr lang="nn-NO" sz="1200" dirty="0"/>
          </a:p>
          <a:p>
            <a:r>
              <a:rPr lang="nn-NO" sz="1200" dirty="0"/>
              <a:t>Leikemiljøa i barnehagane våre skal vere inkluderande, allsidige og stimulerande. Dei vaksne skal vere deltakande og støttande i barna sin leik.</a:t>
            </a:r>
          </a:p>
          <a:p>
            <a:endParaRPr lang="nn-NO" sz="1200" b="1" dirty="0">
              <a:solidFill>
                <a:schemeClr val="tx2">
                  <a:lumMod val="75000"/>
                  <a:lumOff val="25000"/>
                </a:schemeClr>
              </a:solidFill>
            </a:endParaRPr>
          </a:p>
          <a:p>
            <a:r>
              <a:rPr lang="nn-NO" sz="1200" b="1" dirty="0">
                <a:solidFill>
                  <a:schemeClr val="tx2">
                    <a:lumMod val="75000"/>
                    <a:lumOff val="25000"/>
                  </a:schemeClr>
                </a:solidFill>
              </a:rPr>
              <a:t>Korleis ser dette ut i praksis i vår barnehage? </a:t>
            </a:r>
          </a:p>
          <a:p>
            <a:pPr marL="171450" indent="-171450">
              <a:buFont typeface="Arial" panose="020B0604020202020204" pitchFamily="34" charset="0"/>
              <a:buChar char="•"/>
            </a:pPr>
            <a:r>
              <a:rPr lang="nn-NO" sz="1200" dirty="0"/>
              <a:t>Vi skal vere </a:t>
            </a:r>
            <a:r>
              <a:rPr lang="nn-NO" sz="1200" dirty="0" err="1"/>
              <a:t>tilstadeverande</a:t>
            </a:r>
            <a:r>
              <a:rPr lang="nn-NO" sz="1200" dirty="0"/>
              <a:t> vaksne i barnas leik, støtte og rettleie i leiken.</a:t>
            </a:r>
          </a:p>
          <a:p>
            <a:pPr marL="171450" indent="-171450">
              <a:buFont typeface="Arial" panose="020B0604020202020204" pitchFamily="34" charset="0"/>
              <a:buChar char="•"/>
            </a:pPr>
            <a:r>
              <a:rPr lang="nn-NO" sz="1200" dirty="0"/>
              <a:t>Vi skal vere bevisst vår relasjon til alle barn i kvardagen og i leikefellesskapet. </a:t>
            </a:r>
          </a:p>
          <a:p>
            <a:pPr marL="171450" indent="-171450">
              <a:buFont typeface="Arial" panose="020B0604020202020204" pitchFamily="34" charset="0"/>
              <a:buChar char="•"/>
            </a:pPr>
            <a:r>
              <a:rPr lang="nn-NO" sz="1200" dirty="0"/>
              <a:t>Vi nyttar nærområdet rundt barnehagen vår som ein utvida leikeplass, her er spesielt grillhytta i skogen, fjøra, leikeplassen på Brattholmneset, krokodilledammen </a:t>
            </a:r>
            <a:r>
              <a:rPr lang="nn-NO" sz="1200" dirty="0" err="1"/>
              <a:t>osv</a:t>
            </a:r>
            <a:r>
              <a:rPr lang="nn-NO" sz="1200" dirty="0"/>
              <a:t> særs aktuelle stader.</a:t>
            </a:r>
          </a:p>
        </p:txBody>
      </p:sp>
      <p:pic>
        <p:nvPicPr>
          <p:cNvPr id="6" name="Bilde 5">
            <a:extLst>
              <a:ext uri="{FF2B5EF4-FFF2-40B4-BE49-F238E27FC236}">
                <a16:creationId xmlns:a16="http://schemas.microsoft.com/office/drawing/2014/main" id="{F838ED67-EDBE-8718-CF68-E4154C1A6F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4332" y="6398020"/>
            <a:ext cx="3803336" cy="323455"/>
          </a:xfrm>
          <a:prstGeom prst="rect">
            <a:avLst/>
          </a:prstGeom>
        </p:spPr>
      </p:pic>
    </p:spTree>
    <p:extLst>
      <p:ext uri="{BB962C8B-B14F-4D97-AF65-F5344CB8AC3E}">
        <p14:creationId xmlns:p14="http://schemas.microsoft.com/office/powerpoint/2010/main" val="1936222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unntekst 1">
            <a:extLst>
              <a:ext uri="{FF2B5EF4-FFF2-40B4-BE49-F238E27FC236}">
                <a16:creationId xmlns:a16="http://schemas.microsoft.com/office/drawing/2014/main" id="{97DD09DC-BDDE-F6A5-72E5-E15317FB352A}"/>
              </a:ext>
            </a:extLst>
          </p:cNvPr>
          <p:cNvSpPr>
            <a:spLocks noGrp="1"/>
          </p:cNvSpPr>
          <p:nvPr>
            <p:ph type="ftr" sz="quarter" idx="11"/>
          </p:nvPr>
        </p:nvSpPr>
        <p:spPr/>
        <p:txBody>
          <a:bodyPr/>
          <a:lstStyle/>
          <a:p>
            <a:endParaRPr lang="nn-NO"/>
          </a:p>
        </p:txBody>
      </p:sp>
      <p:sp>
        <p:nvSpPr>
          <p:cNvPr id="3" name="Plassholder for lysbildenummer 2">
            <a:extLst>
              <a:ext uri="{FF2B5EF4-FFF2-40B4-BE49-F238E27FC236}">
                <a16:creationId xmlns:a16="http://schemas.microsoft.com/office/drawing/2014/main" id="{484F3325-7E10-31F2-8057-5495DC952DC7}"/>
              </a:ext>
            </a:extLst>
          </p:cNvPr>
          <p:cNvSpPr>
            <a:spLocks noGrp="1"/>
          </p:cNvSpPr>
          <p:nvPr>
            <p:ph type="sldNum" sz="quarter" idx="12"/>
          </p:nvPr>
        </p:nvSpPr>
        <p:spPr/>
        <p:txBody>
          <a:bodyPr/>
          <a:lstStyle/>
          <a:p>
            <a:fld id="{8D16F653-2C9F-4FFA-BA48-E5639A822650}" type="slidenum">
              <a:rPr lang="nn-NO" smtClean="0"/>
              <a:t>12</a:t>
            </a:fld>
            <a:endParaRPr lang="nn-NO"/>
          </a:p>
        </p:txBody>
      </p:sp>
      <p:sp>
        <p:nvSpPr>
          <p:cNvPr id="5" name="TekstSylinder 4">
            <a:extLst>
              <a:ext uri="{FF2B5EF4-FFF2-40B4-BE49-F238E27FC236}">
                <a16:creationId xmlns:a16="http://schemas.microsoft.com/office/drawing/2014/main" id="{C31873C8-7110-2541-9EF3-69976191146D}"/>
              </a:ext>
            </a:extLst>
          </p:cNvPr>
          <p:cNvSpPr txBox="1"/>
          <p:nvPr/>
        </p:nvSpPr>
        <p:spPr>
          <a:xfrm>
            <a:off x="190500" y="304165"/>
            <a:ext cx="4884420" cy="4708981"/>
          </a:xfrm>
          <a:prstGeom prst="rect">
            <a:avLst/>
          </a:prstGeom>
          <a:noFill/>
        </p:spPr>
        <p:txBody>
          <a:bodyPr wrap="square">
            <a:spAutoFit/>
          </a:bodyPr>
          <a:lstStyle/>
          <a:p>
            <a:r>
              <a:rPr lang="nn-NO" sz="1200" b="1" dirty="0">
                <a:solidFill>
                  <a:schemeClr val="tx2">
                    <a:lumMod val="75000"/>
                    <a:lumOff val="25000"/>
                  </a:schemeClr>
                </a:solidFill>
              </a:rPr>
              <a:t>· Læring</a:t>
            </a:r>
            <a:endParaRPr lang="nn-NO" sz="1200" b="1" dirty="0"/>
          </a:p>
          <a:p>
            <a:r>
              <a:rPr lang="nn-NO" sz="1200" dirty="0"/>
              <a:t>Barnehagen skal gi barn grunnleggjande kunnskap på sentrale og aktuelle område. Personalet skal støtte barns sin nysgjerrigheit, kreativitet og lysten å veta </a:t>
            </a:r>
            <a:r>
              <a:rPr lang="nn-NO" sz="1200" dirty="0" err="1"/>
              <a:t>noe</a:t>
            </a:r>
            <a:r>
              <a:rPr lang="nn-NO" sz="1200" dirty="0"/>
              <a:t> nytt, og gi utfordringar med utgangspunkt i barnet sine interesser, kunnskapar og ferdigheiter. (</a:t>
            </a:r>
            <a:r>
              <a:rPr lang="nn-NO" sz="1200" dirty="0" err="1"/>
              <a:t>Barnehageloven</a:t>
            </a:r>
            <a:r>
              <a:rPr lang="nn-NO" sz="1200" dirty="0"/>
              <a:t> § 2)</a:t>
            </a:r>
          </a:p>
          <a:p>
            <a:endParaRPr lang="nn-NO" sz="1200" dirty="0"/>
          </a:p>
          <a:p>
            <a:r>
              <a:rPr lang="nn-NO" sz="1200" dirty="0"/>
              <a:t>Kvardagen i barnehagane våre skal vere prega av utforsking og leik, der barna tileignar seg ny kunnskap og nye ferdigheiter. Barnehagen skal leggje til rette slik at barna får gode </a:t>
            </a:r>
            <a:r>
              <a:rPr lang="nn-NO" sz="1200" dirty="0" err="1"/>
              <a:t>mestringsopplevingar</a:t>
            </a:r>
            <a:r>
              <a:rPr lang="nn-NO" sz="1200" dirty="0"/>
              <a:t> innanfor trygge rammer. Vi ønskjer å sette verdifulle spor med tilsette som har god relasjonskompetanse og tid for læring.</a:t>
            </a:r>
          </a:p>
          <a:p>
            <a:endParaRPr lang="nn-NO" sz="1200" dirty="0">
              <a:solidFill>
                <a:schemeClr val="tx2">
                  <a:lumMod val="75000"/>
                  <a:lumOff val="25000"/>
                </a:schemeClr>
              </a:solidFill>
            </a:endParaRPr>
          </a:p>
          <a:p>
            <a:r>
              <a:rPr lang="nn-NO" sz="1200" b="1" dirty="0">
                <a:solidFill>
                  <a:schemeClr val="tx2">
                    <a:lumMod val="75000"/>
                    <a:lumOff val="25000"/>
                  </a:schemeClr>
                </a:solidFill>
              </a:rPr>
              <a:t>Korleis ser dette ut i praksis i barnehagen vår?</a:t>
            </a:r>
          </a:p>
          <a:p>
            <a:pPr marL="171450" indent="-171450">
              <a:buFont typeface="Arial" panose="020B0604020202020204" pitchFamily="34" charset="0"/>
              <a:buChar char="•"/>
            </a:pPr>
            <a:r>
              <a:rPr lang="nn-NO" sz="1200" dirty="0"/>
              <a:t>At dei vaksne er bevisst si rolle som gode rollemodellar i det daglege arbeidet.</a:t>
            </a:r>
          </a:p>
          <a:p>
            <a:pPr marL="171450" indent="-171450">
              <a:buFont typeface="Arial" panose="020B0604020202020204" pitchFamily="34" charset="0"/>
              <a:buChar char="•"/>
            </a:pPr>
            <a:r>
              <a:rPr lang="nn-NO" sz="1200" dirty="0"/>
              <a:t>Vi brukar pedagogiske verktøy som </a:t>
            </a:r>
            <a:r>
              <a:rPr lang="nn-NO" sz="1200" dirty="0" err="1"/>
              <a:t>Babblarna</a:t>
            </a:r>
            <a:r>
              <a:rPr lang="nn-NO" sz="1200" dirty="0"/>
              <a:t>, Venner-bøkene, </a:t>
            </a:r>
            <a:r>
              <a:rPr lang="nn-NO" sz="1200" dirty="0" err="1"/>
              <a:t>Tambar</a:t>
            </a:r>
            <a:r>
              <a:rPr lang="nn-NO" sz="1200" dirty="0"/>
              <a:t>-bøkene, inspirasjon frå Solkollen Super og  </a:t>
            </a:r>
            <a:r>
              <a:rPr lang="nn-NO" sz="1200" dirty="0" err="1"/>
              <a:t>Hjerteprogrammet</a:t>
            </a:r>
            <a:r>
              <a:rPr lang="nn-NO" sz="1200" dirty="0"/>
              <a:t> for å legge til rette for at barna får utfalde seg sjølve og får gode opplevingar og samspel med andre.</a:t>
            </a:r>
          </a:p>
          <a:p>
            <a:pPr marL="171450" indent="-171450">
              <a:buFont typeface="Arial" panose="020B0604020202020204" pitchFamily="34" charset="0"/>
              <a:buChar char="•"/>
            </a:pPr>
            <a:r>
              <a:rPr lang="nn-NO" sz="1200" dirty="0"/>
              <a:t>Alle barna skal kjenne seg verdifulle akkurat slik dei er, dei vaksne skal møte alle med respekt slik dei er. Vi er alle ulike, men unike!</a:t>
            </a:r>
          </a:p>
          <a:p>
            <a:pPr marL="171450" indent="-171450">
              <a:buFont typeface="Arial" panose="020B0604020202020204" pitchFamily="34" charset="0"/>
              <a:buChar char="•"/>
            </a:pPr>
            <a:r>
              <a:rPr lang="nn-NO" sz="1200" dirty="0"/>
              <a:t>Vi </a:t>
            </a:r>
            <a:r>
              <a:rPr lang="nn-NO" sz="1200" dirty="0" err="1"/>
              <a:t>formidler</a:t>
            </a:r>
            <a:r>
              <a:rPr lang="nn-NO" sz="1200" dirty="0"/>
              <a:t> dei kristen verdiane som respekt, nestekjærleik og toleranse gjennom ulike kristne forteljingar, bibelhistorier og </a:t>
            </a:r>
            <a:r>
              <a:rPr lang="nn-NO" sz="1200" dirty="0" err="1"/>
              <a:t>UngGlobal</a:t>
            </a:r>
            <a:r>
              <a:rPr lang="nn-NO" sz="1200" dirty="0"/>
              <a:t>.</a:t>
            </a:r>
          </a:p>
        </p:txBody>
      </p:sp>
      <p:sp>
        <p:nvSpPr>
          <p:cNvPr id="7" name="TekstSylinder 6">
            <a:extLst>
              <a:ext uri="{FF2B5EF4-FFF2-40B4-BE49-F238E27FC236}">
                <a16:creationId xmlns:a16="http://schemas.microsoft.com/office/drawing/2014/main" id="{F6664F4E-C4EB-9C5C-117C-01D6216A53FB}"/>
              </a:ext>
            </a:extLst>
          </p:cNvPr>
          <p:cNvSpPr txBox="1"/>
          <p:nvPr/>
        </p:nvSpPr>
        <p:spPr>
          <a:xfrm>
            <a:off x="5372100" y="304165"/>
            <a:ext cx="5791200" cy="4524315"/>
          </a:xfrm>
          <a:prstGeom prst="rect">
            <a:avLst/>
          </a:prstGeom>
          <a:noFill/>
        </p:spPr>
        <p:txBody>
          <a:bodyPr wrap="square">
            <a:spAutoFit/>
          </a:bodyPr>
          <a:lstStyle/>
          <a:p>
            <a:r>
              <a:rPr lang="nn-NO" sz="1200" b="1" dirty="0">
                <a:solidFill>
                  <a:schemeClr val="tx2">
                    <a:lumMod val="75000"/>
                    <a:lumOff val="25000"/>
                  </a:schemeClr>
                </a:solidFill>
              </a:rPr>
              <a:t>· Danning</a:t>
            </a:r>
            <a:endParaRPr lang="nn-NO" sz="1200" dirty="0"/>
          </a:p>
          <a:p>
            <a:r>
              <a:rPr lang="nn-NO" sz="1200" dirty="0"/>
              <a:t>I fellesskap med andre utviklar barnet identitet og sjølvstende. Barn samlar erfaringar gjennom kva dei gjer, kva for tilbakemeldingar dei får av andre og kva dei opplever. Dei tilsette skal anerkjenne barna som individ med tankar, følelsar og intensjonar, og støtte barna sine forsøk på å skape meining i den verda dei er ein del av.</a:t>
            </a:r>
          </a:p>
          <a:p>
            <a:endParaRPr lang="nn-NO" sz="1200" dirty="0"/>
          </a:p>
          <a:p>
            <a:r>
              <a:rPr lang="nn-NO" sz="1200" dirty="0"/>
              <a:t>I barnehagane våre skal barna få kunnskap som er med på å utruste dei til å ta gode val i livet. Dette er en del av ei livslang læring og ein prosess som handlar om kven ein er og korleis ein er i møte med andre menneske. Vi ønskjer å sette verdifulle spor i barna på en slik måte, at dei sjølv</a:t>
            </a:r>
          </a:p>
          <a:p>
            <a:endParaRPr lang="nn-NO" sz="1200" dirty="0"/>
          </a:p>
          <a:p>
            <a:r>
              <a:rPr lang="nn-NO" sz="1200" dirty="0"/>
              <a:t>føler seg verdifulle og at dei er gode nok som dei er. På den måten kan dei ta med seg sine erfaringar som eit grunnlag å byggje vidare på i livet.</a:t>
            </a:r>
          </a:p>
          <a:p>
            <a:endParaRPr lang="nn-NO" sz="1200" dirty="0"/>
          </a:p>
          <a:p>
            <a:r>
              <a:rPr lang="nn-NO" sz="1200" b="1" dirty="0">
                <a:solidFill>
                  <a:schemeClr val="tx2">
                    <a:lumMod val="75000"/>
                    <a:lumOff val="25000"/>
                  </a:schemeClr>
                </a:solidFill>
              </a:rPr>
              <a:t>Korleis ser dette ut i barnehagen vår?</a:t>
            </a:r>
          </a:p>
          <a:p>
            <a:pPr marL="171450" indent="-171450">
              <a:buFont typeface="Arial" panose="020B0604020202020204" pitchFamily="34" charset="0"/>
              <a:buChar char="•"/>
            </a:pPr>
            <a:r>
              <a:rPr lang="nn-NO" sz="1200" dirty="0"/>
              <a:t>Vi er </a:t>
            </a:r>
            <a:r>
              <a:rPr lang="nn-NO" sz="1200" dirty="0" err="1"/>
              <a:t>tilstadeverande</a:t>
            </a:r>
            <a:r>
              <a:rPr lang="nn-NO" sz="1200" dirty="0"/>
              <a:t> vaksne som støttar og rettleiar barna gjennom fleire læringsprosessar. </a:t>
            </a:r>
          </a:p>
          <a:p>
            <a:pPr marL="171450" indent="-171450">
              <a:buFont typeface="Arial" panose="020B0604020202020204" pitchFamily="34" charset="0"/>
              <a:buChar char="•"/>
            </a:pPr>
            <a:r>
              <a:rPr lang="nn-NO" sz="1200" dirty="0"/>
              <a:t>Vi er </a:t>
            </a:r>
            <a:r>
              <a:rPr lang="nn-NO" sz="1200" dirty="0" err="1"/>
              <a:t>tilstadeverande</a:t>
            </a:r>
            <a:r>
              <a:rPr lang="nn-NO" sz="1200" dirty="0"/>
              <a:t> vaksne som er tett på i leikefellesskapet. </a:t>
            </a:r>
          </a:p>
          <a:p>
            <a:pPr marL="171450" indent="-171450">
              <a:buFont typeface="Arial" panose="020B0604020202020204" pitchFamily="34" charset="0"/>
              <a:buChar char="•"/>
            </a:pPr>
            <a:r>
              <a:rPr lang="nn-NO" sz="1200" dirty="0"/>
              <a:t>Vi er vaksne som er med å legge til rett for eit godt læringsmiljø gjennom å anerkjenne og støtte barnas kreativitet og vitelyst.</a:t>
            </a:r>
          </a:p>
          <a:p>
            <a:pPr marL="171450" indent="-171450">
              <a:buFont typeface="Arial" panose="020B0604020202020204" pitchFamily="34" charset="0"/>
              <a:buChar char="•"/>
            </a:pPr>
            <a:r>
              <a:rPr lang="nn-NO" sz="1200" dirty="0"/>
              <a:t>Vi er vaksne som legg til rette for læring gjennom leik og samspel mellom barna.</a:t>
            </a:r>
          </a:p>
          <a:p>
            <a:pPr marL="171450" indent="-171450">
              <a:buFont typeface="Arial" panose="020B0604020202020204" pitchFamily="34" charset="0"/>
              <a:buChar char="•"/>
            </a:pPr>
            <a:r>
              <a:rPr lang="nn-NO" sz="1200" dirty="0"/>
              <a:t>Vi arbeider </a:t>
            </a:r>
            <a:r>
              <a:rPr lang="nn-NO" sz="1200" dirty="0" err="1"/>
              <a:t>aktivit</a:t>
            </a:r>
            <a:r>
              <a:rPr lang="nn-NO" sz="1200" dirty="0"/>
              <a:t> med våre </a:t>
            </a:r>
            <a:r>
              <a:rPr lang="nn-NO" sz="1200" dirty="0" err="1"/>
              <a:t>relasjoner</a:t>
            </a:r>
            <a:r>
              <a:rPr lang="nn-NO" sz="1200" dirty="0"/>
              <a:t> til barna, og er engasjerte og leikande vaksne som undrar, utforskar og oppdagar saman med barna.</a:t>
            </a:r>
          </a:p>
          <a:p>
            <a:pPr marL="171450" indent="-171450">
              <a:buFont typeface="Arial" panose="020B0604020202020204" pitchFamily="34" charset="0"/>
              <a:buChar char="•"/>
            </a:pPr>
            <a:endParaRPr lang="nn-NO" sz="1200" dirty="0"/>
          </a:p>
        </p:txBody>
      </p:sp>
    </p:spTree>
    <p:extLst>
      <p:ext uri="{BB962C8B-B14F-4D97-AF65-F5344CB8AC3E}">
        <p14:creationId xmlns:p14="http://schemas.microsoft.com/office/powerpoint/2010/main" val="110034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lysbildenummer 2">
            <a:extLst>
              <a:ext uri="{FF2B5EF4-FFF2-40B4-BE49-F238E27FC236}">
                <a16:creationId xmlns:a16="http://schemas.microsoft.com/office/drawing/2014/main" id="{F3E8FF51-41D4-EA5B-A8E0-68BACF0CD5F3}"/>
              </a:ext>
            </a:extLst>
          </p:cNvPr>
          <p:cNvSpPr>
            <a:spLocks noGrp="1"/>
          </p:cNvSpPr>
          <p:nvPr>
            <p:ph type="sldNum" sz="quarter" idx="12"/>
          </p:nvPr>
        </p:nvSpPr>
        <p:spPr/>
        <p:txBody>
          <a:bodyPr/>
          <a:lstStyle/>
          <a:p>
            <a:fld id="{8D16F653-2C9F-4FFA-BA48-E5639A822650}" type="slidenum">
              <a:rPr lang="nn-NO" smtClean="0"/>
              <a:t>13</a:t>
            </a:fld>
            <a:endParaRPr lang="nn-NO"/>
          </a:p>
        </p:txBody>
      </p:sp>
      <p:pic>
        <p:nvPicPr>
          <p:cNvPr id="5" name="Bilde 4">
            <a:extLst>
              <a:ext uri="{FF2B5EF4-FFF2-40B4-BE49-F238E27FC236}">
                <a16:creationId xmlns:a16="http://schemas.microsoft.com/office/drawing/2014/main" id="{222D234C-30C0-4DF7-68F5-E99FCAB51BE4}"/>
              </a:ext>
            </a:extLst>
          </p:cNvPr>
          <p:cNvPicPr>
            <a:picLocks noChangeAspect="1"/>
          </p:cNvPicPr>
          <p:nvPr/>
        </p:nvPicPr>
        <p:blipFill>
          <a:blip r:embed="rId2"/>
          <a:stretch>
            <a:fillRect/>
          </a:stretch>
        </p:blipFill>
        <p:spPr>
          <a:xfrm>
            <a:off x="0" y="6070155"/>
            <a:ext cx="1477818" cy="651320"/>
          </a:xfrm>
          <a:prstGeom prst="rect">
            <a:avLst/>
          </a:prstGeom>
        </p:spPr>
      </p:pic>
      <p:sp>
        <p:nvSpPr>
          <p:cNvPr id="7" name="TekstSylinder 6">
            <a:extLst>
              <a:ext uri="{FF2B5EF4-FFF2-40B4-BE49-F238E27FC236}">
                <a16:creationId xmlns:a16="http://schemas.microsoft.com/office/drawing/2014/main" id="{E05437D4-AB87-E760-9104-1D87484C4B2A}"/>
              </a:ext>
            </a:extLst>
          </p:cNvPr>
          <p:cNvSpPr txBox="1"/>
          <p:nvPr/>
        </p:nvSpPr>
        <p:spPr>
          <a:xfrm>
            <a:off x="468297" y="163550"/>
            <a:ext cx="11255406" cy="2769989"/>
          </a:xfrm>
          <a:prstGeom prst="rect">
            <a:avLst/>
          </a:prstGeom>
          <a:noFill/>
        </p:spPr>
        <p:txBody>
          <a:bodyPr wrap="square">
            <a:spAutoFit/>
          </a:bodyPr>
          <a:lstStyle/>
          <a:p>
            <a:r>
              <a:rPr lang="nn-NO" b="1" dirty="0">
                <a:solidFill>
                  <a:schemeClr val="accent4">
                    <a:lumMod val="75000"/>
                  </a:schemeClr>
                </a:solidFill>
              </a:rPr>
              <a:t>6. Barns medverknad</a:t>
            </a:r>
            <a:endParaRPr lang="nn-NO" sz="1200" dirty="0"/>
          </a:p>
          <a:p>
            <a:r>
              <a:rPr lang="nn-NO" sz="1200" dirty="0"/>
              <a:t>I Preg barnehager skal barna få mogelegheit til aktiv deltaking i planlegging og vurdering. Barn skal få tid og rom til innspel som bidrar til at dei opplever å påverke sin eigen kvardag. I barnehagane våre skal barna kjenne at dei har ei verdifull og viktig stemme inn i eit fellesskap som er trygt og inkluderande for alle. Personalet sitt syn på barnet og sin eigen rolle som vaksen vil ha verknad for korleis barn opplever medverknad i kvardagen.</a:t>
            </a:r>
          </a:p>
          <a:p>
            <a:endParaRPr lang="nn-NO" sz="1200" dirty="0"/>
          </a:p>
          <a:p>
            <a:r>
              <a:rPr lang="nn-NO" sz="1200" dirty="0"/>
              <a:t>Barnehagen skal vise korleis alle kan lære av kvarandre og fremje barna sin nysgjerrigheit og undring over likskapar og forskjellar. Barnehagen skal bidra til at alle barn føler seg sett og anerkjent for den dei er, og synleggjere den einskilde sin plass og verdi i fellesskapet. (Rammeplanen)</a:t>
            </a:r>
          </a:p>
          <a:p>
            <a:endParaRPr lang="nn-NO" sz="1200" dirty="0"/>
          </a:p>
          <a:p>
            <a:r>
              <a:rPr lang="nn-NO" sz="1200" b="1" dirty="0">
                <a:solidFill>
                  <a:schemeClr val="tx2">
                    <a:lumMod val="75000"/>
                    <a:lumOff val="25000"/>
                  </a:schemeClr>
                </a:solidFill>
              </a:rPr>
              <a:t>Korleis ser dette ut i praksis i barnehagen vår?</a:t>
            </a:r>
            <a:br>
              <a:rPr lang="nn-NO" sz="1200" dirty="0"/>
            </a:br>
            <a:r>
              <a:rPr lang="nn-NO" sz="1200" dirty="0"/>
              <a:t>Personalet er aktive og bygger vidare på barnas innspel og interesser.</a:t>
            </a:r>
          </a:p>
          <a:p>
            <a:r>
              <a:rPr lang="nn-NO" sz="1200" dirty="0"/>
              <a:t>Personalet legg til rette leikemiljøet slik at barna får velje kva dei vil halde på med.</a:t>
            </a:r>
          </a:p>
          <a:p>
            <a:r>
              <a:rPr lang="nn-NO" sz="1200" dirty="0"/>
              <a:t>Personalet legg til rette for og skaper felles referanserammer for barna, slik at alle får moglegheit til å delta i leik saman.</a:t>
            </a:r>
          </a:p>
          <a:p>
            <a:r>
              <a:rPr lang="nn-NO" sz="1200" dirty="0" err="1"/>
              <a:t>Personlet</a:t>
            </a:r>
            <a:r>
              <a:rPr lang="nn-NO" sz="1200" dirty="0"/>
              <a:t> legg til rette for at barna gjennom samtaler kan fortelje om sin kvardag</a:t>
            </a:r>
          </a:p>
          <a:p>
            <a:r>
              <a:rPr lang="nn-NO" sz="1200" dirty="0"/>
              <a:t>Personalet viser interesse for, og er nysgjerrige på, kva barna likar og kva ønsker barna har. </a:t>
            </a:r>
          </a:p>
        </p:txBody>
      </p:sp>
      <p:sp>
        <p:nvSpPr>
          <p:cNvPr id="6" name="Rektangel 5">
            <a:extLst>
              <a:ext uri="{FF2B5EF4-FFF2-40B4-BE49-F238E27FC236}">
                <a16:creationId xmlns:a16="http://schemas.microsoft.com/office/drawing/2014/main" id="{E3C28EE7-F3A0-06FA-4C45-5BA5720B3A73}"/>
              </a:ext>
            </a:extLst>
          </p:cNvPr>
          <p:cNvSpPr/>
          <p:nvPr/>
        </p:nvSpPr>
        <p:spPr>
          <a:xfrm>
            <a:off x="468297" y="3160676"/>
            <a:ext cx="5844480" cy="3046988"/>
          </a:xfrm>
          <a:prstGeom prst="rect">
            <a:avLst/>
          </a:prstGeom>
          <a:ln>
            <a:solidFill>
              <a:srgbClr val="1A669A"/>
            </a:solidFill>
          </a:ln>
        </p:spPr>
        <p:txBody>
          <a:bodyPr wrap="square" lIns="91440" tIns="45720" rIns="91440" bIns="45720" anchor="t">
            <a:spAutoFit/>
          </a:bodyPr>
          <a:lstStyle/>
          <a:p>
            <a:pPr lvl="0"/>
            <a:r>
              <a:rPr lang="nn-NO" sz="1200" b="1" dirty="0" err="1">
                <a:solidFill>
                  <a:srgbClr val="1A669A"/>
                </a:solidFill>
                <a:latin typeface="+mn-lt"/>
                <a:cs typeface="Arial"/>
              </a:rPr>
              <a:t>Dagtavle</a:t>
            </a:r>
            <a:r>
              <a:rPr lang="nn-NO" sz="1200" b="1" dirty="0">
                <a:solidFill>
                  <a:srgbClr val="1A669A"/>
                </a:solidFill>
                <a:latin typeface="+mn-lt"/>
                <a:cs typeface="Arial"/>
              </a:rPr>
              <a:t> </a:t>
            </a:r>
            <a:r>
              <a:rPr lang="nn-NO" sz="1200" b="1" dirty="0">
                <a:solidFill>
                  <a:prstClr val="black"/>
                </a:solidFill>
                <a:latin typeface="+mn-lt"/>
                <a:cs typeface="Arial"/>
              </a:rPr>
              <a:t>– </a:t>
            </a:r>
            <a:r>
              <a:rPr lang="nn-NO" sz="1200" dirty="0">
                <a:solidFill>
                  <a:prstClr val="black"/>
                </a:solidFill>
                <a:latin typeface="+mn-lt"/>
                <a:cs typeface="Arial"/>
              </a:rPr>
              <a:t>kvar avdelingar har eit kort morgonmøte der dei presenterer og snakkar om kva barna skal gjere denne dagen. På dagtavla blir det hengt opp bilete og symbol for dagsrytma, slik at barna har oversikt over dagen sin. Denne tavla blir hengande heile dagen slik at barna kan gå å sjå, stille spørsmål og </a:t>
            </a:r>
            <a:r>
              <a:rPr lang="nn-NO" sz="1200" dirty="0" err="1">
                <a:solidFill>
                  <a:prstClr val="black"/>
                </a:solidFill>
                <a:latin typeface="+mn-lt"/>
                <a:cs typeface="Arial"/>
              </a:rPr>
              <a:t>bearbeide</a:t>
            </a:r>
            <a:r>
              <a:rPr lang="nn-NO" sz="1200" dirty="0">
                <a:solidFill>
                  <a:prstClr val="black"/>
                </a:solidFill>
                <a:latin typeface="+mn-lt"/>
                <a:cs typeface="Arial"/>
              </a:rPr>
              <a:t> denne informasjonen gjennom heile dagen.</a:t>
            </a:r>
          </a:p>
          <a:p>
            <a:pPr lvl="0"/>
            <a:endParaRPr lang="nn-NO" sz="1200" b="1" dirty="0">
              <a:solidFill>
                <a:prstClr val="black"/>
              </a:solidFill>
              <a:latin typeface="+mn-lt"/>
              <a:cs typeface="Arial"/>
            </a:endParaRPr>
          </a:p>
          <a:p>
            <a:pPr lvl="0"/>
            <a:r>
              <a:rPr lang="nn-NO" sz="1200" b="1" dirty="0">
                <a:solidFill>
                  <a:srgbClr val="1A669A"/>
                </a:solidFill>
                <a:latin typeface="+mn-lt"/>
                <a:cs typeface="Arial"/>
              </a:rPr>
              <a:t>Fokusord og </a:t>
            </a:r>
            <a:r>
              <a:rPr lang="nn-NO" sz="1200" b="1" dirty="0" err="1">
                <a:solidFill>
                  <a:srgbClr val="1A669A"/>
                </a:solidFill>
                <a:latin typeface="+mn-lt"/>
                <a:cs typeface="Arial"/>
              </a:rPr>
              <a:t>begrepsplakatar</a:t>
            </a:r>
            <a:endParaRPr lang="nn-NO" sz="1200" b="1" dirty="0">
              <a:solidFill>
                <a:srgbClr val="1A669A"/>
              </a:solidFill>
              <a:latin typeface="+mn-lt"/>
              <a:cs typeface="Arial"/>
            </a:endParaRPr>
          </a:p>
          <a:p>
            <a:pPr lvl="0"/>
            <a:r>
              <a:rPr lang="nn-NO" sz="1200" dirty="0">
                <a:solidFill>
                  <a:prstClr val="black"/>
                </a:solidFill>
                <a:latin typeface="+mn-lt"/>
                <a:cs typeface="Arial"/>
              </a:rPr>
              <a:t>Språket påverkar alle sider ved barnet si utvikling og er derfor eit av kjerneområda i barnehagen. </a:t>
            </a:r>
          </a:p>
          <a:p>
            <a:pPr lvl="0"/>
            <a:r>
              <a:rPr lang="nn-NO" sz="1200" dirty="0">
                <a:solidFill>
                  <a:prstClr val="black"/>
                </a:solidFill>
                <a:latin typeface="+mn-lt"/>
                <a:cs typeface="Arial"/>
              </a:rPr>
              <a:t>Begrepa påverkar alle sidene ved utvikling av språket. Alle barn har nytte av hjelp til å etablere en solid grunnmur av </a:t>
            </a:r>
            <a:r>
              <a:rPr lang="nn-NO" sz="1200" dirty="0" err="1">
                <a:solidFill>
                  <a:prstClr val="black"/>
                </a:solidFill>
                <a:latin typeface="+mn-lt"/>
                <a:cs typeface="Arial"/>
              </a:rPr>
              <a:t>begrep</a:t>
            </a:r>
            <a:r>
              <a:rPr lang="nn-NO" sz="1200" dirty="0">
                <a:solidFill>
                  <a:prstClr val="black"/>
                </a:solidFill>
                <a:latin typeface="+mn-lt"/>
                <a:cs typeface="Arial"/>
              </a:rPr>
              <a:t>.</a:t>
            </a:r>
          </a:p>
          <a:p>
            <a:pPr lvl="0"/>
            <a:r>
              <a:rPr lang="nn-NO" sz="1200" dirty="0">
                <a:solidFill>
                  <a:prstClr val="black"/>
                </a:solidFill>
                <a:latin typeface="+mn-lt"/>
                <a:cs typeface="Arial"/>
              </a:rPr>
              <a:t>Kvar avdeling har 3-5 fokusord som ein jobbar med kvar månad. Fokusorda vil bli henta ut frå  tema som dei jobbar med. Målet er at barna skal bli kjende med dei ulike orda på fleire måtar: form, innhald, og bruk. På denne måten sikrar ein at barna har forstått tydinga av ordet. Barna kan òg bruke bileta for å uttrykke sine eigne behov og ønske.</a:t>
            </a:r>
          </a:p>
          <a:p>
            <a:pPr lvl="0"/>
            <a:endParaRPr lang="nn-NO" sz="1200" dirty="0">
              <a:solidFill>
                <a:srgbClr val="FF0000"/>
              </a:solidFill>
              <a:latin typeface="+mn-lt"/>
              <a:cs typeface="Arial"/>
            </a:endParaRPr>
          </a:p>
        </p:txBody>
      </p:sp>
      <p:sp>
        <p:nvSpPr>
          <p:cNvPr id="8" name="TekstSylinder 7">
            <a:extLst>
              <a:ext uri="{FF2B5EF4-FFF2-40B4-BE49-F238E27FC236}">
                <a16:creationId xmlns:a16="http://schemas.microsoft.com/office/drawing/2014/main" id="{C1D1C7CB-A1BD-BFF1-FCEF-B7E0C274332D}"/>
              </a:ext>
            </a:extLst>
          </p:cNvPr>
          <p:cNvSpPr txBox="1"/>
          <p:nvPr/>
        </p:nvSpPr>
        <p:spPr>
          <a:xfrm>
            <a:off x="6644640" y="2976010"/>
            <a:ext cx="5244526" cy="3231654"/>
          </a:xfrm>
          <a:prstGeom prst="rect">
            <a:avLst/>
          </a:prstGeom>
          <a:noFill/>
          <a:ln w="28575">
            <a:solidFill>
              <a:srgbClr val="1A669A"/>
            </a:solidFill>
          </a:ln>
        </p:spPr>
        <p:txBody>
          <a:bodyPr wrap="square">
            <a:spAutoFit/>
          </a:bodyPr>
          <a:lstStyle/>
          <a:p>
            <a:pPr defTabSz="457200"/>
            <a:r>
              <a:rPr lang="nn-NO" sz="1200" dirty="0">
                <a:solidFill>
                  <a:prstClr val="black"/>
                </a:solidFill>
                <a:latin typeface="Calibri" panose="020F0502020204030204"/>
              </a:rPr>
              <a:t>Barnehagen skal sikre barna sin rett til medverknad ved å leggje til rette for og oppmuntre til at barna kan få gitt uttrykk for kva dei synest om den daglege verksemda i barnehagen, jf. barnehagelova §§ 1 og 3, Grunnlova § 104 og FNs barnekonvensjon art. 12 nr. 1. </a:t>
            </a:r>
          </a:p>
          <a:p>
            <a:pPr defTabSz="457200"/>
            <a:endParaRPr lang="nn-NO" sz="1200" dirty="0">
              <a:solidFill>
                <a:prstClr val="black"/>
              </a:solidFill>
              <a:latin typeface="Calibri" panose="020F0502020204030204"/>
            </a:endParaRPr>
          </a:p>
          <a:p>
            <a:pPr defTabSz="457200"/>
            <a:r>
              <a:rPr lang="nn-NO" sz="1200" dirty="0">
                <a:solidFill>
                  <a:prstClr val="black"/>
                </a:solidFill>
                <a:latin typeface="Calibri" panose="020F0502020204030204"/>
              </a:rPr>
              <a:t>Barna skal </a:t>
            </a:r>
            <a:r>
              <a:rPr lang="nn-NO" sz="1200" dirty="0" err="1">
                <a:solidFill>
                  <a:prstClr val="black"/>
                </a:solidFill>
                <a:latin typeface="Calibri" panose="020F0502020204030204"/>
              </a:rPr>
              <a:t>jamnleg</a:t>
            </a:r>
            <a:r>
              <a:rPr lang="nn-NO" sz="1200" dirty="0">
                <a:solidFill>
                  <a:prstClr val="black"/>
                </a:solidFill>
                <a:latin typeface="Calibri" panose="020F0502020204030204"/>
              </a:rPr>
              <a:t> få høve til å delta aktivt i planlegginga og vurderinga av barnehageverksemda. Alle barn skal kunne erfare å få påverke det som skjer i barnehagen. </a:t>
            </a:r>
          </a:p>
          <a:p>
            <a:pPr defTabSz="457200"/>
            <a:endParaRPr lang="nn-NO" sz="1200" dirty="0">
              <a:solidFill>
                <a:prstClr val="black"/>
              </a:solidFill>
              <a:latin typeface="Calibri" panose="020F0502020204030204"/>
            </a:endParaRPr>
          </a:p>
          <a:p>
            <a:pPr defTabSz="457200"/>
            <a:r>
              <a:rPr lang="nn-NO" sz="1200" dirty="0">
                <a:solidFill>
                  <a:prstClr val="black"/>
                </a:solidFill>
                <a:latin typeface="Calibri" panose="020F0502020204030204"/>
              </a:rPr>
              <a:t>Barnehagen skal vere bevisst på dei ulike uttrykksformene til barna og leggje til rette for medverknad på måtar som er tilpassa alderen, erfaringane, dei individuelle føresetnadene og behova til barna. Også dei yngste barna og barn som kommuniserer på andre måtar enn gjennom tale, har rett til å gi uttrykk for kva dei synest om sine eigne vilkår. Barnehagen må observere og følgje opp dei ulike uttrykka og behova til alle barn. Ein skal vektleggje synspunkta til barna i samsvar med alder og modenskap. Barna skal ikkje få meir ansvar enn dei er rusta til å ha.</a:t>
            </a:r>
          </a:p>
        </p:txBody>
      </p:sp>
      <p:pic>
        <p:nvPicPr>
          <p:cNvPr id="9" name="Bilde 8">
            <a:extLst>
              <a:ext uri="{FF2B5EF4-FFF2-40B4-BE49-F238E27FC236}">
                <a16:creationId xmlns:a16="http://schemas.microsoft.com/office/drawing/2014/main" id="{CD27866D-6612-06D9-FF2E-8508704953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4332" y="6258428"/>
            <a:ext cx="3803336" cy="323455"/>
          </a:xfrm>
          <a:prstGeom prst="rect">
            <a:avLst/>
          </a:prstGeom>
        </p:spPr>
      </p:pic>
    </p:spTree>
    <p:extLst>
      <p:ext uri="{BB962C8B-B14F-4D97-AF65-F5344CB8AC3E}">
        <p14:creationId xmlns:p14="http://schemas.microsoft.com/office/powerpoint/2010/main" val="2490602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D8072E17-4B42-CFB1-B702-D1DDC548DB80}"/>
              </a:ext>
            </a:extLst>
          </p:cNvPr>
          <p:cNvPicPr>
            <a:picLocks noChangeAspect="1"/>
          </p:cNvPicPr>
          <p:nvPr/>
        </p:nvPicPr>
        <p:blipFill>
          <a:blip r:embed="rId3"/>
          <a:stretch>
            <a:fillRect/>
          </a:stretch>
        </p:blipFill>
        <p:spPr>
          <a:xfrm>
            <a:off x="0" y="6182721"/>
            <a:ext cx="1616364" cy="712381"/>
          </a:xfrm>
          <a:prstGeom prst="rect">
            <a:avLst/>
          </a:prstGeom>
        </p:spPr>
      </p:pic>
      <p:sp>
        <p:nvSpPr>
          <p:cNvPr id="3" name="Plassholder for lysbildenummer 2">
            <a:extLst>
              <a:ext uri="{FF2B5EF4-FFF2-40B4-BE49-F238E27FC236}">
                <a16:creationId xmlns:a16="http://schemas.microsoft.com/office/drawing/2014/main" id="{7CC40B61-D672-C53F-D50D-CF9A548E9530}"/>
              </a:ext>
            </a:extLst>
          </p:cNvPr>
          <p:cNvSpPr>
            <a:spLocks noGrp="1"/>
          </p:cNvSpPr>
          <p:nvPr>
            <p:ph type="sldNum" sz="quarter" idx="12"/>
          </p:nvPr>
        </p:nvSpPr>
        <p:spPr/>
        <p:txBody>
          <a:bodyPr/>
          <a:lstStyle/>
          <a:p>
            <a:fld id="{8D16F653-2C9F-4FFA-BA48-E5639A822650}" type="slidenum">
              <a:rPr lang="nn-NO" smtClean="0"/>
              <a:t>14</a:t>
            </a:fld>
            <a:endParaRPr lang="nn-NO"/>
          </a:p>
        </p:txBody>
      </p:sp>
      <p:sp>
        <p:nvSpPr>
          <p:cNvPr id="7" name="TekstSylinder 6">
            <a:extLst>
              <a:ext uri="{FF2B5EF4-FFF2-40B4-BE49-F238E27FC236}">
                <a16:creationId xmlns:a16="http://schemas.microsoft.com/office/drawing/2014/main" id="{12B2CD82-BFE1-4B0F-0406-2F3CA7D12EDB}"/>
              </a:ext>
            </a:extLst>
          </p:cNvPr>
          <p:cNvSpPr txBox="1"/>
          <p:nvPr/>
        </p:nvSpPr>
        <p:spPr>
          <a:xfrm>
            <a:off x="432786" y="299089"/>
            <a:ext cx="6156664" cy="1661993"/>
          </a:xfrm>
          <a:prstGeom prst="rect">
            <a:avLst/>
          </a:prstGeom>
          <a:noFill/>
        </p:spPr>
        <p:txBody>
          <a:bodyPr wrap="square" lIns="91440" tIns="45720" rIns="91440" bIns="45720" anchor="t">
            <a:spAutoFit/>
          </a:bodyPr>
          <a:lstStyle/>
          <a:p>
            <a:r>
              <a:rPr lang="nn-NO" b="1" dirty="0">
                <a:solidFill>
                  <a:schemeClr val="accent4">
                    <a:lumMod val="75000"/>
                  </a:schemeClr>
                </a:solidFill>
              </a:rPr>
              <a:t>7. Plan for det kristne innhaldet</a:t>
            </a:r>
          </a:p>
          <a:p>
            <a:endParaRPr lang="nn-NO" sz="1200" dirty="0"/>
          </a:p>
          <a:p>
            <a:r>
              <a:rPr lang="nn-NO" sz="1200" dirty="0"/>
              <a:t>Preg barnehager har eit kristent livssynsgrunnlag.</a:t>
            </a:r>
          </a:p>
          <a:p>
            <a:r>
              <a:rPr lang="nn-NO" sz="1200" dirty="0"/>
              <a:t>Det betyr at barna i barnehagane våre får ein barnehagekvardag basert på kristne og humanistiske verdiar. Formål vårt, visjonen vår og verdiane våre er felles for alle barnehagane våre. Dette skal vere grunnlaget for dei val vi gjer, både i kvardagsaktivitetar og i andre planlagde aktivitetar.</a:t>
            </a:r>
            <a:endParaRPr lang="nn-NO" dirty="0"/>
          </a:p>
          <a:p>
            <a:endParaRPr lang="nn-NO" sz="1200" dirty="0"/>
          </a:p>
        </p:txBody>
      </p:sp>
      <p:pic>
        <p:nvPicPr>
          <p:cNvPr id="6" name="Bilde 5">
            <a:extLst>
              <a:ext uri="{FF2B5EF4-FFF2-40B4-BE49-F238E27FC236}">
                <a16:creationId xmlns:a16="http://schemas.microsoft.com/office/drawing/2014/main" id="{B32D7460-0D48-A89A-446A-94AE63D1359E}"/>
              </a:ext>
            </a:extLst>
          </p:cNvPr>
          <p:cNvPicPr>
            <a:picLocks noChangeAspect="1"/>
          </p:cNvPicPr>
          <p:nvPr/>
        </p:nvPicPr>
        <p:blipFill>
          <a:blip r:embed="rId4"/>
          <a:stretch>
            <a:fillRect/>
          </a:stretch>
        </p:blipFill>
        <p:spPr>
          <a:xfrm>
            <a:off x="7888737" y="282679"/>
            <a:ext cx="4122749" cy="5790993"/>
          </a:xfrm>
          <a:prstGeom prst="rect">
            <a:avLst/>
          </a:prstGeom>
        </p:spPr>
      </p:pic>
      <p:sp>
        <p:nvSpPr>
          <p:cNvPr id="9" name="TekstSylinder 8">
            <a:extLst>
              <a:ext uri="{FF2B5EF4-FFF2-40B4-BE49-F238E27FC236}">
                <a16:creationId xmlns:a16="http://schemas.microsoft.com/office/drawing/2014/main" id="{67D66830-2F40-9D7A-513E-A98E8F4E81ED}"/>
              </a:ext>
            </a:extLst>
          </p:cNvPr>
          <p:cNvSpPr txBox="1"/>
          <p:nvPr/>
        </p:nvSpPr>
        <p:spPr>
          <a:xfrm>
            <a:off x="432786" y="1722213"/>
            <a:ext cx="6156664" cy="2123658"/>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sz="1200" b="0" i="0" u="none" strike="noStrike" kern="1200" cap="none" spc="0" normalizeH="0" baseline="0" noProof="0" dirty="0">
                <a:ln>
                  <a:noFill/>
                </a:ln>
                <a:solidFill>
                  <a:prstClr val="black"/>
                </a:solidFill>
                <a:effectLst/>
                <a:uLnTx/>
                <a:uFillTx/>
                <a:ea typeface="+mn-ea"/>
                <a:cs typeface="+mn-cs"/>
              </a:rPr>
              <a:t>Preg Brattvåg brukar stort sett Solkollen super sin progresjonsplan i formidlinga av det kristne </a:t>
            </a:r>
            <a:r>
              <a:rPr kumimoji="0" lang="nb-NO" sz="1200" b="0" i="0" u="none" strike="noStrike" kern="1200" cap="none" spc="0" normalizeH="0" baseline="0" noProof="0" dirty="0" err="1">
                <a:ln>
                  <a:noFill/>
                </a:ln>
                <a:solidFill>
                  <a:prstClr val="black"/>
                </a:solidFill>
                <a:effectLst/>
                <a:uLnTx/>
                <a:uFillTx/>
                <a:ea typeface="+mn-ea"/>
                <a:cs typeface="+mn-cs"/>
              </a:rPr>
              <a:t>innhaldet</a:t>
            </a:r>
            <a:r>
              <a:rPr lang="nb-NO" sz="1200" dirty="0">
                <a:solidFill>
                  <a:prstClr val="black"/>
                </a:solidFill>
              </a:rPr>
              <a:t>, med </a:t>
            </a:r>
            <a:r>
              <a:rPr lang="nb-NO" sz="1200" dirty="0" err="1">
                <a:solidFill>
                  <a:prstClr val="black"/>
                </a:solidFill>
              </a:rPr>
              <a:t>nokre</a:t>
            </a:r>
            <a:r>
              <a:rPr lang="nb-NO" sz="1200" dirty="0">
                <a:solidFill>
                  <a:prstClr val="black"/>
                </a:solidFill>
              </a:rPr>
              <a:t> unntak der vi har lagt til </a:t>
            </a:r>
            <a:r>
              <a:rPr lang="nb-NO" sz="1200" dirty="0" err="1">
                <a:solidFill>
                  <a:prstClr val="black"/>
                </a:solidFill>
              </a:rPr>
              <a:t>eit</a:t>
            </a:r>
            <a:r>
              <a:rPr lang="nb-NO" sz="1200" dirty="0">
                <a:solidFill>
                  <a:prstClr val="black"/>
                </a:solidFill>
              </a:rPr>
              <a:t> par ekstra </a:t>
            </a:r>
            <a:r>
              <a:rPr lang="nb-NO" sz="1200" dirty="0" err="1">
                <a:solidFill>
                  <a:prstClr val="black"/>
                </a:solidFill>
              </a:rPr>
              <a:t>forteljingar</a:t>
            </a:r>
            <a:r>
              <a:rPr lang="nb-NO" sz="1200" dirty="0">
                <a:solidFill>
                  <a:prstClr val="black"/>
                </a:solidFill>
              </a:rPr>
              <a:t>.</a:t>
            </a:r>
            <a:r>
              <a:rPr kumimoji="0" lang="nb-NO" sz="1200" b="0" i="0" u="none" strike="noStrike" kern="1200" cap="none" spc="0" normalizeH="0" baseline="0" noProof="0" dirty="0">
                <a:ln>
                  <a:noFill/>
                </a:ln>
                <a:solidFill>
                  <a:prstClr val="black"/>
                </a:solidFill>
                <a:effectLst/>
                <a:uLnTx/>
                <a:uFillTx/>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sz="1200" b="0" i="0" u="none" strike="noStrike" kern="1200" cap="none" spc="0" normalizeH="0" baseline="0" noProof="0" dirty="0">
                <a:ln>
                  <a:noFill/>
                </a:ln>
                <a:solidFill>
                  <a:prstClr val="black"/>
                </a:solidFill>
                <a:effectLst/>
                <a:uLnTx/>
                <a:uFillTx/>
                <a:ea typeface="+mn-ea"/>
                <a:cs typeface="+mn-cs"/>
              </a:rPr>
              <a:t>Det er </a:t>
            </a:r>
            <a:r>
              <a:rPr kumimoji="0" lang="nb-NO" sz="1200" b="0" i="0" u="none" strike="noStrike" kern="1200" cap="none" spc="0" normalizeH="0" baseline="0" noProof="0" dirty="0" err="1">
                <a:ln>
                  <a:noFill/>
                </a:ln>
                <a:solidFill>
                  <a:prstClr val="black"/>
                </a:solidFill>
                <a:effectLst/>
                <a:uLnTx/>
                <a:uFillTx/>
                <a:ea typeface="+mn-ea"/>
                <a:cs typeface="+mn-cs"/>
              </a:rPr>
              <a:t>ein</a:t>
            </a:r>
            <a:r>
              <a:rPr kumimoji="0" lang="nb-NO" sz="1200" b="0" i="0" u="none" strike="noStrike" kern="1200" cap="none" spc="0" normalizeH="0" baseline="0" noProof="0" dirty="0">
                <a:ln>
                  <a:noFill/>
                </a:ln>
                <a:solidFill>
                  <a:prstClr val="black"/>
                </a:solidFill>
                <a:effectLst/>
                <a:uLnTx/>
                <a:uFillTx/>
                <a:ea typeface="+mn-ea"/>
                <a:cs typeface="+mn-cs"/>
              </a:rPr>
              <a:t> 3-års </a:t>
            </a:r>
            <a:r>
              <a:rPr kumimoji="0" lang="nb-NO" sz="1200" b="0" i="0" u="none" strike="noStrike" kern="1200" cap="none" spc="0" normalizeH="0" baseline="0" noProof="0" dirty="0" err="1">
                <a:ln>
                  <a:noFill/>
                </a:ln>
                <a:solidFill>
                  <a:prstClr val="black"/>
                </a:solidFill>
                <a:effectLst/>
                <a:uLnTx/>
                <a:uFillTx/>
                <a:ea typeface="+mn-ea"/>
                <a:cs typeface="+mn-cs"/>
              </a:rPr>
              <a:t>heilskapleg</a:t>
            </a:r>
            <a:r>
              <a:rPr kumimoji="0" lang="nb-NO" sz="1200" b="0" i="0" u="none" strike="noStrike" kern="1200" cap="none" spc="0" normalizeH="0" baseline="0" noProof="0" dirty="0">
                <a:ln>
                  <a:noFill/>
                </a:ln>
                <a:solidFill>
                  <a:prstClr val="black"/>
                </a:solidFill>
                <a:effectLst/>
                <a:uLnTx/>
                <a:uFillTx/>
                <a:ea typeface="+mn-ea"/>
                <a:cs typeface="+mn-cs"/>
              </a:rPr>
              <a:t> plan for verdiformidlinga, der både bibelhistorier og mål for </a:t>
            </a:r>
            <a:r>
              <a:rPr kumimoji="0" lang="nb-NO" sz="1200" b="0" i="0" u="none" strike="noStrike" kern="1200" cap="none" spc="0" normalizeH="0" baseline="0" noProof="0" dirty="0" err="1">
                <a:ln>
                  <a:noFill/>
                </a:ln>
                <a:solidFill>
                  <a:prstClr val="black"/>
                </a:solidFill>
                <a:effectLst/>
                <a:uLnTx/>
                <a:uFillTx/>
                <a:ea typeface="+mn-ea"/>
                <a:cs typeface="+mn-cs"/>
              </a:rPr>
              <a:t>relasjonar</a:t>
            </a:r>
            <a:r>
              <a:rPr kumimoji="0" lang="nb-NO" sz="1200" b="0" i="0" u="none" strike="noStrike" kern="1200" cap="none" spc="0" normalizeH="0" baseline="0" noProof="0" dirty="0">
                <a:ln>
                  <a:noFill/>
                </a:ln>
                <a:solidFill>
                  <a:prstClr val="black"/>
                </a:solidFill>
                <a:effectLst/>
                <a:uLnTx/>
                <a:uFillTx/>
                <a:ea typeface="+mn-ea"/>
                <a:cs typeface="+mn-cs"/>
              </a:rPr>
              <a:t>, nestekjærleik, likeverd og mestring er knytt </a:t>
            </a:r>
            <a:r>
              <a:rPr kumimoji="0" lang="nb-NO" sz="1200" b="0" i="0" u="none" strike="noStrike" kern="1200" cap="none" spc="0" normalizeH="0" baseline="0" noProof="0" dirty="0" err="1">
                <a:ln>
                  <a:noFill/>
                </a:ln>
                <a:solidFill>
                  <a:prstClr val="black"/>
                </a:solidFill>
                <a:effectLst/>
                <a:uLnTx/>
                <a:uFillTx/>
                <a:ea typeface="+mn-ea"/>
                <a:cs typeface="+mn-cs"/>
              </a:rPr>
              <a:t>saman</a:t>
            </a:r>
            <a:r>
              <a:rPr kumimoji="0" lang="nb-NO" sz="1200" b="0" i="0" u="none" strike="noStrike" kern="1200" cap="none" spc="0" normalizeH="0" baseline="0" noProof="0" dirty="0">
                <a:ln>
                  <a:noFill/>
                </a:ln>
                <a:solidFill>
                  <a:prstClr val="black"/>
                </a:solidFill>
                <a:effectLst/>
                <a:uLnTx/>
                <a:uFillTx/>
                <a:ea typeface="+mn-ea"/>
                <a:cs typeface="+mn-cs"/>
              </a:rPr>
              <a:t>.  202</a:t>
            </a:r>
            <a:r>
              <a:rPr lang="nb-NO" sz="1200" dirty="0">
                <a:solidFill>
                  <a:prstClr val="black"/>
                </a:solidFill>
              </a:rPr>
              <a:t>5 - 2026</a:t>
            </a:r>
            <a:r>
              <a:rPr kumimoji="0" lang="nb-NO" sz="1200" b="0" i="0" u="none" strike="noStrike" kern="1200" cap="none" spc="0" normalizeH="0" baseline="0" noProof="0" dirty="0">
                <a:ln>
                  <a:noFill/>
                </a:ln>
                <a:solidFill>
                  <a:prstClr val="black"/>
                </a:solidFill>
                <a:effectLst/>
                <a:uLnTx/>
                <a:uFillTx/>
                <a:ea typeface="+mn-ea"/>
                <a:cs typeface="+mn-cs"/>
              </a:rPr>
              <a:t> skal vi arbeide med år 2 i progresjonsplanen. I tema-kalenderen vår ser de kvar </a:t>
            </a:r>
            <a:r>
              <a:rPr kumimoji="0" lang="nb-NO" sz="1200" b="0" i="0" u="none" strike="noStrike" kern="1200" cap="none" spc="0" normalizeH="0" baseline="0" noProof="0" dirty="0" err="1">
                <a:ln>
                  <a:noFill/>
                </a:ln>
                <a:solidFill>
                  <a:prstClr val="black"/>
                </a:solidFill>
                <a:effectLst/>
                <a:uLnTx/>
                <a:uFillTx/>
                <a:ea typeface="+mn-ea"/>
                <a:cs typeface="+mn-cs"/>
              </a:rPr>
              <a:t>månad</a:t>
            </a:r>
            <a:r>
              <a:rPr kumimoji="0" lang="nb-NO" sz="1200" b="0" i="0" u="none" strike="noStrike" kern="1200" cap="none" spc="0" normalizeH="0" baseline="0" noProof="0" dirty="0">
                <a:ln>
                  <a:noFill/>
                </a:ln>
                <a:solidFill>
                  <a:prstClr val="black"/>
                </a:solidFill>
                <a:effectLst/>
                <a:uLnTx/>
                <a:uFillTx/>
                <a:ea typeface="+mn-ea"/>
                <a:cs typeface="+mn-cs"/>
              </a:rPr>
              <a:t> kva bibelhistorie som blir presentert og arbeida med, i tillegg til at det vert lagt ut i </a:t>
            </a:r>
            <a:r>
              <a:rPr kumimoji="0" lang="nb-NO" sz="1200" b="0" i="0" u="none" strike="noStrike" kern="1200" cap="none" spc="0" normalizeH="0" baseline="0" noProof="0" dirty="0" err="1">
                <a:ln>
                  <a:noFill/>
                </a:ln>
                <a:solidFill>
                  <a:prstClr val="black"/>
                </a:solidFill>
                <a:effectLst/>
                <a:uLnTx/>
                <a:uFillTx/>
                <a:ea typeface="+mn-ea"/>
                <a:cs typeface="+mn-cs"/>
              </a:rPr>
              <a:t>månadsbrev</a:t>
            </a:r>
            <a:r>
              <a:rPr kumimoji="0" lang="nb-NO" sz="1200" b="0" i="0" u="none" strike="noStrike" kern="1200" cap="none" spc="0" normalizeH="0" baseline="0" noProof="0" dirty="0">
                <a:ln>
                  <a:noFill/>
                </a:ln>
                <a:solidFill>
                  <a:prstClr val="black"/>
                </a:solidFill>
                <a:effectLst/>
                <a:uLnTx/>
                <a:uFillTx/>
                <a:ea typeface="+mn-ea"/>
                <a:cs typeface="+mn-cs"/>
              </a:rPr>
              <a:t> og på </a:t>
            </a:r>
            <a:r>
              <a:rPr kumimoji="0" lang="nb-NO" sz="1200" b="0" i="0" u="none" strike="noStrike" kern="1200" cap="none" spc="0" normalizeH="0" baseline="0" noProof="0" dirty="0" err="1">
                <a:ln>
                  <a:noFill/>
                </a:ln>
                <a:solidFill>
                  <a:prstClr val="black"/>
                </a:solidFill>
                <a:effectLst/>
                <a:uLnTx/>
                <a:uFillTx/>
                <a:ea typeface="+mn-ea"/>
                <a:cs typeface="+mn-cs"/>
              </a:rPr>
              <a:t>KidPlan</a:t>
            </a:r>
            <a:r>
              <a:rPr kumimoji="0" lang="nb-NO" sz="1200" b="0" i="0" u="none" strike="noStrike" kern="1200" cap="none" spc="0" normalizeH="0" baseline="0" noProof="0" dirty="0">
                <a:ln>
                  <a:noFill/>
                </a:ln>
                <a:solidFill>
                  <a:prstClr val="black"/>
                </a:solidFill>
                <a:effectLst/>
                <a:uLnTx/>
                <a:uFillTx/>
                <a:ea typeface="+mn-ea"/>
                <a:cs typeface="+mn-cs"/>
              </a:rPr>
              <a:t>. Bibelhistoriene </a:t>
            </a:r>
            <a:r>
              <a:rPr kumimoji="0" lang="nb-NO" sz="1200" b="0" i="0" u="none" strike="noStrike" kern="1200" cap="none" spc="0" normalizeH="0" baseline="0" noProof="0" dirty="0" err="1">
                <a:ln>
                  <a:noFill/>
                </a:ln>
                <a:solidFill>
                  <a:prstClr val="black"/>
                </a:solidFill>
                <a:effectLst/>
                <a:uLnTx/>
                <a:uFillTx/>
                <a:ea typeface="+mn-ea"/>
                <a:cs typeface="+mn-cs"/>
              </a:rPr>
              <a:t>dannar</a:t>
            </a:r>
            <a:r>
              <a:rPr kumimoji="0" lang="nb-NO" sz="1200" b="0" i="0" u="none" strike="noStrike" kern="1200" cap="none" spc="0" normalizeH="0" baseline="0" noProof="0" dirty="0">
                <a:ln>
                  <a:noFill/>
                </a:ln>
                <a:solidFill>
                  <a:prstClr val="black"/>
                </a:solidFill>
                <a:effectLst/>
                <a:uLnTx/>
                <a:uFillTx/>
                <a:ea typeface="+mn-ea"/>
                <a:cs typeface="+mn-cs"/>
              </a:rPr>
              <a:t> også grunnlaget og har </a:t>
            </a:r>
            <a:r>
              <a:rPr kumimoji="0" lang="nb-NO" sz="1200" b="0" i="0" u="none" strike="noStrike" kern="1200" cap="none" spc="0" normalizeH="0" baseline="0" noProof="0" dirty="0" err="1">
                <a:ln>
                  <a:noFill/>
                </a:ln>
                <a:solidFill>
                  <a:prstClr val="black"/>
                </a:solidFill>
                <a:effectLst/>
                <a:uLnTx/>
                <a:uFillTx/>
                <a:ea typeface="+mn-ea"/>
                <a:cs typeface="+mn-cs"/>
              </a:rPr>
              <a:t>ein</a:t>
            </a:r>
            <a:r>
              <a:rPr kumimoji="0" lang="nb-NO" sz="1200" b="0" i="0" u="none" strike="noStrike" kern="1200" cap="none" spc="0" normalizeH="0" baseline="0" noProof="0" dirty="0">
                <a:ln>
                  <a:noFill/>
                </a:ln>
                <a:solidFill>
                  <a:prstClr val="black"/>
                </a:solidFill>
                <a:effectLst/>
                <a:uLnTx/>
                <a:uFillTx/>
                <a:ea typeface="+mn-ea"/>
                <a:cs typeface="+mn-cs"/>
              </a:rPr>
              <a:t> direkte link til </a:t>
            </a:r>
            <a:r>
              <a:rPr kumimoji="0" lang="nb-NO" sz="1200" b="0" i="0" u="none" strike="noStrike" kern="1200" cap="none" spc="0" normalizeH="0" baseline="0" noProof="0" dirty="0" err="1">
                <a:ln>
                  <a:noFill/>
                </a:ln>
                <a:solidFill>
                  <a:prstClr val="black"/>
                </a:solidFill>
                <a:effectLst/>
                <a:uLnTx/>
                <a:uFillTx/>
                <a:ea typeface="+mn-ea"/>
                <a:cs typeface="+mn-cs"/>
              </a:rPr>
              <a:t>dei</a:t>
            </a:r>
            <a:r>
              <a:rPr kumimoji="0" lang="nb-NO" sz="1200" b="0" i="0" u="none" strike="noStrike" kern="1200" cap="none" spc="0" normalizeH="0" baseline="0" noProof="0" dirty="0">
                <a:ln>
                  <a:noFill/>
                </a:ln>
                <a:solidFill>
                  <a:prstClr val="black"/>
                </a:solidFill>
                <a:effectLst/>
                <a:uLnTx/>
                <a:uFillTx/>
                <a:ea typeface="+mn-ea"/>
                <a:cs typeface="+mn-cs"/>
              </a:rPr>
              <a:t> andre pedagogiske </a:t>
            </a:r>
            <a:r>
              <a:rPr kumimoji="0" lang="nb-NO" sz="1200" b="0" i="0" u="none" strike="noStrike" kern="1200" cap="none" spc="0" normalizeH="0" baseline="0" noProof="0" dirty="0" err="1">
                <a:ln>
                  <a:noFill/>
                </a:ln>
                <a:solidFill>
                  <a:prstClr val="black"/>
                </a:solidFill>
                <a:effectLst/>
                <a:uLnTx/>
                <a:uFillTx/>
                <a:ea typeface="+mn-ea"/>
                <a:cs typeface="+mn-cs"/>
              </a:rPr>
              <a:t>aktivitetane</a:t>
            </a:r>
            <a:r>
              <a:rPr kumimoji="0" lang="nb-NO" sz="1200" b="0" i="0" u="none" strike="noStrike" kern="1200" cap="none" spc="0" normalizeH="0" baseline="0" noProof="0" dirty="0">
                <a:ln>
                  <a:noFill/>
                </a:ln>
                <a:solidFill>
                  <a:prstClr val="black"/>
                </a:solidFill>
                <a:effectLst/>
                <a:uLnTx/>
                <a:uFillTx/>
                <a:ea typeface="+mn-ea"/>
                <a:cs typeface="+mn-cs"/>
              </a:rPr>
              <a:t> som vi </a:t>
            </a:r>
            <a:r>
              <a:rPr kumimoji="0" lang="nb-NO" sz="1200" b="0" i="0" u="none" strike="noStrike" kern="1200" cap="none" spc="0" normalizeH="0" baseline="0" noProof="0" dirty="0" err="1">
                <a:ln>
                  <a:noFill/>
                </a:ln>
                <a:solidFill>
                  <a:prstClr val="black"/>
                </a:solidFill>
                <a:effectLst/>
                <a:uLnTx/>
                <a:uFillTx/>
                <a:ea typeface="+mn-ea"/>
                <a:cs typeface="+mn-cs"/>
              </a:rPr>
              <a:t>gjer</a:t>
            </a:r>
            <a:r>
              <a:rPr kumimoji="0" lang="nb-NO" sz="1200" b="0" i="0" u="none" strike="noStrike" kern="1200" cap="none" spc="0" normalizeH="0" baseline="0" noProof="0" dirty="0">
                <a:ln>
                  <a:noFill/>
                </a:ln>
                <a:solidFill>
                  <a:prstClr val="black"/>
                </a:solidFill>
                <a:effectLst/>
                <a:uLnTx/>
                <a:uFillTx/>
                <a:ea typeface="+mn-ea"/>
                <a:cs typeface="+mn-cs"/>
              </a:rPr>
              <a:t>. Kvar avdeling har 1 bibelsamling i </a:t>
            </a:r>
            <a:r>
              <a:rPr kumimoji="0" lang="nb-NO" sz="1200" b="0" i="0" u="none" strike="noStrike" kern="1200" cap="none" spc="0" normalizeH="0" baseline="0" noProof="0" dirty="0" err="1">
                <a:ln>
                  <a:noFill/>
                </a:ln>
                <a:solidFill>
                  <a:prstClr val="black"/>
                </a:solidFill>
                <a:effectLst/>
                <a:uLnTx/>
                <a:uFillTx/>
                <a:ea typeface="+mn-ea"/>
                <a:cs typeface="+mn-cs"/>
              </a:rPr>
              <a:t>veka</a:t>
            </a:r>
            <a:r>
              <a:rPr kumimoji="0" lang="nb-NO" sz="1200" b="0" i="0" u="none" strike="noStrike" kern="1200" cap="none" spc="0" normalizeH="0" baseline="0" noProof="0" dirty="0">
                <a:ln>
                  <a:noFill/>
                </a:ln>
                <a:solidFill>
                  <a:prstClr val="black"/>
                </a:solidFill>
                <a:effectLst/>
                <a:uLnTx/>
                <a:uFillTx/>
                <a:ea typeface="+mn-ea"/>
                <a:cs typeface="+mn-cs"/>
              </a:rPr>
              <a:t>, i tillegg til å synge kristne </a:t>
            </a:r>
            <a:r>
              <a:rPr kumimoji="0" lang="nb-NO" sz="1200" b="0" i="0" u="none" strike="noStrike" kern="1200" cap="none" spc="0" normalizeH="0" baseline="0" noProof="0" dirty="0" err="1">
                <a:ln>
                  <a:noFill/>
                </a:ln>
                <a:solidFill>
                  <a:prstClr val="black"/>
                </a:solidFill>
                <a:effectLst/>
                <a:uLnTx/>
                <a:uFillTx/>
                <a:ea typeface="+mn-ea"/>
                <a:cs typeface="+mn-cs"/>
              </a:rPr>
              <a:t>sangar</a:t>
            </a:r>
            <a:r>
              <a:rPr kumimoji="0" lang="nb-NO" sz="1200" b="0" i="0" u="none" strike="noStrike" kern="1200" cap="none" spc="0" normalizeH="0" baseline="0" noProof="0" dirty="0">
                <a:ln>
                  <a:noFill/>
                </a:ln>
                <a:solidFill>
                  <a:prstClr val="black"/>
                </a:solidFill>
                <a:effectLst/>
                <a:uLnTx/>
                <a:uFillTx/>
                <a:ea typeface="+mn-ea"/>
                <a:cs typeface="+mn-cs"/>
              </a:rPr>
              <a:t> og andre </a:t>
            </a:r>
            <a:r>
              <a:rPr kumimoji="0" lang="nb-NO" sz="1200" b="0" i="0" u="none" strike="noStrike" kern="1200" cap="none" spc="0" normalizeH="0" baseline="0" noProof="0" dirty="0" err="1">
                <a:ln>
                  <a:noFill/>
                </a:ln>
                <a:solidFill>
                  <a:prstClr val="black"/>
                </a:solidFill>
                <a:effectLst/>
                <a:uLnTx/>
                <a:uFillTx/>
                <a:ea typeface="+mn-ea"/>
                <a:cs typeface="+mn-cs"/>
              </a:rPr>
              <a:t>aktivitetar</a:t>
            </a:r>
            <a:r>
              <a:rPr kumimoji="0" lang="nb-NO" sz="1200" b="0" i="0" u="none" strike="noStrike" kern="1200" cap="none" spc="0" normalizeH="0" baseline="0" noProof="0" dirty="0">
                <a:ln>
                  <a:noFill/>
                </a:ln>
                <a:solidFill>
                  <a:prstClr val="black"/>
                </a:solidFill>
                <a:effectLst/>
                <a:uLnTx/>
                <a:uFillTx/>
                <a:ea typeface="+mn-ea"/>
                <a:cs typeface="+mn-cs"/>
              </a:rPr>
              <a:t> </a:t>
            </a:r>
            <a:r>
              <a:rPr kumimoji="0" lang="nb-NO" sz="1200" b="0" i="0" u="none" strike="noStrike" kern="1200" cap="none" spc="0" normalizeH="0" baseline="0" noProof="0" dirty="0" err="1">
                <a:ln>
                  <a:noFill/>
                </a:ln>
                <a:solidFill>
                  <a:prstClr val="black"/>
                </a:solidFill>
                <a:effectLst/>
                <a:uLnTx/>
                <a:uFillTx/>
                <a:ea typeface="+mn-ea"/>
                <a:cs typeface="+mn-cs"/>
              </a:rPr>
              <a:t>dagleg</a:t>
            </a:r>
            <a:r>
              <a:rPr kumimoji="0" lang="nb-NO" sz="1200" b="0" i="0" u="none" strike="noStrike" kern="1200" cap="none" spc="0" normalizeH="0" baseline="0" noProof="0" dirty="0">
                <a:ln>
                  <a:noFill/>
                </a:ln>
                <a:solidFill>
                  <a:prstClr val="black"/>
                </a:solidFill>
                <a:effectLst/>
                <a:uLnTx/>
                <a:uFillTx/>
                <a:ea typeface="+mn-ea"/>
                <a:cs typeface="+mn-cs"/>
              </a:rPr>
              <a:t>.</a:t>
            </a:r>
          </a:p>
          <a:p>
            <a:pPr eaLnBrk="0" fontAlgn="base" hangingPunct="0">
              <a:spcBef>
                <a:spcPct val="0"/>
              </a:spcBef>
              <a:spcAft>
                <a:spcPct val="0"/>
              </a:spcAft>
              <a:defRPr/>
            </a:pPr>
            <a:r>
              <a:rPr lang="nb-NO" sz="1200" dirty="0"/>
              <a:t>Vi markerer elles faste høgtider som advent, jul, påske, Kristi Himmelfartsdag &amp; Pinse osv.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b-NO"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pic>
        <p:nvPicPr>
          <p:cNvPr id="10" name="Bilde 9">
            <a:extLst>
              <a:ext uri="{FF2B5EF4-FFF2-40B4-BE49-F238E27FC236}">
                <a16:creationId xmlns:a16="http://schemas.microsoft.com/office/drawing/2014/main" id="{A21AF70C-6BEF-3555-B510-774443593469}"/>
              </a:ext>
            </a:extLst>
          </p:cNvPr>
          <p:cNvPicPr>
            <a:picLocks noChangeAspect="1"/>
          </p:cNvPicPr>
          <p:nvPr/>
        </p:nvPicPr>
        <p:blipFill>
          <a:blip r:embed="rId5"/>
          <a:stretch>
            <a:fillRect/>
          </a:stretch>
        </p:blipFill>
        <p:spPr>
          <a:xfrm>
            <a:off x="838202" y="3755601"/>
            <a:ext cx="2238172" cy="1513394"/>
          </a:xfrm>
          <a:prstGeom prst="rect">
            <a:avLst/>
          </a:prstGeom>
        </p:spPr>
      </p:pic>
      <p:pic>
        <p:nvPicPr>
          <p:cNvPr id="11" name="Bilde 10">
            <a:extLst>
              <a:ext uri="{FF2B5EF4-FFF2-40B4-BE49-F238E27FC236}">
                <a16:creationId xmlns:a16="http://schemas.microsoft.com/office/drawing/2014/main" id="{D0B05816-1C54-AB74-8C28-A5FE5EA1B902}"/>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981528" y="3755601"/>
            <a:ext cx="2123258" cy="1513393"/>
          </a:xfrm>
          <a:prstGeom prst="rect">
            <a:avLst/>
          </a:prstGeom>
        </p:spPr>
      </p:pic>
      <p:pic>
        <p:nvPicPr>
          <p:cNvPr id="8" name="Bilde 7">
            <a:extLst>
              <a:ext uri="{FF2B5EF4-FFF2-40B4-BE49-F238E27FC236}">
                <a16:creationId xmlns:a16="http://schemas.microsoft.com/office/drawing/2014/main" id="{49A51190-C0BB-2295-4B9B-54652368B18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71873" y="6446799"/>
            <a:ext cx="3803336" cy="323455"/>
          </a:xfrm>
          <a:prstGeom prst="rect">
            <a:avLst/>
          </a:prstGeom>
        </p:spPr>
      </p:pic>
      <p:sp>
        <p:nvSpPr>
          <p:cNvPr id="12" name="TekstSylinder 11">
            <a:extLst>
              <a:ext uri="{FF2B5EF4-FFF2-40B4-BE49-F238E27FC236}">
                <a16:creationId xmlns:a16="http://schemas.microsoft.com/office/drawing/2014/main" id="{F4FA1C7C-DCC4-037C-C0FE-AF3AE1A10A9E}"/>
              </a:ext>
            </a:extLst>
          </p:cNvPr>
          <p:cNvSpPr txBox="1"/>
          <p:nvPr/>
        </p:nvSpPr>
        <p:spPr>
          <a:xfrm>
            <a:off x="616282" y="5268994"/>
            <a:ext cx="6380480" cy="1015663"/>
          </a:xfrm>
          <a:prstGeom prst="rect">
            <a:avLst/>
          </a:prstGeom>
          <a:noFill/>
        </p:spPr>
        <p:txBody>
          <a:bodyPr wrap="square" rtlCol="0">
            <a:spAutoFit/>
          </a:bodyPr>
          <a:lstStyle/>
          <a:p>
            <a:r>
              <a:rPr lang="nb-NO" sz="1200" dirty="0"/>
              <a:t>Vi </a:t>
            </a:r>
            <a:r>
              <a:rPr lang="nb-NO" sz="1200" dirty="0" err="1"/>
              <a:t>deltek</a:t>
            </a:r>
            <a:r>
              <a:rPr lang="nb-NO" sz="1200" dirty="0"/>
              <a:t> i </a:t>
            </a:r>
            <a:r>
              <a:rPr lang="nb-NO" sz="1200" dirty="0" err="1"/>
              <a:t>UngGlobal</a:t>
            </a:r>
            <a:r>
              <a:rPr lang="nb-NO" sz="1200" dirty="0"/>
              <a:t> sitt misjonsprosjekt (</a:t>
            </a:r>
            <a:r>
              <a:rPr lang="nb-NO" sz="1200" dirty="0" err="1"/>
              <a:t>tidligare</a:t>
            </a:r>
            <a:r>
              <a:rPr lang="nb-NO" sz="1200" dirty="0"/>
              <a:t> Barnas Misjonsprosjekt) og barnehageåret 2025/2026 </a:t>
            </a:r>
            <a:r>
              <a:rPr lang="nb-NO" sz="1200" dirty="0" err="1"/>
              <a:t>samlar</a:t>
            </a:r>
            <a:r>
              <a:rPr lang="nb-NO" sz="1200" dirty="0"/>
              <a:t> vi inn til prosjekt i Sør-Amerika. Her bruker vi undervisningsmateriale frå NLM som er vår </a:t>
            </a:r>
            <a:r>
              <a:rPr lang="nb-NO" sz="1200" dirty="0" err="1"/>
              <a:t>eigarorganisasjon</a:t>
            </a:r>
            <a:r>
              <a:rPr lang="nb-NO" sz="1200" dirty="0"/>
              <a:t>. </a:t>
            </a:r>
          </a:p>
          <a:p>
            <a:r>
              <a:rPr lang="nb-NO" sz="1200" dirty="0"/>
              <a:t>Hovedfokuset gjennom misjonsprosjekter er kva vi kan </a:t>
            </a:r>
            <a:r>
              <a:rPr lang="nb-NO" sz="1200" dirty="0" err="1"/>
              <a:t>gjere</a:t>
            </a:r>
            <a:r>
              <a:rPr lang="nb-NO" sz="1200" dirty="0"/>
              <a:t> for andre mennesker, og at Jesus er glad i oss alle – uansett kven vi er og kvar vi er. </a:t>
            </a:r>
          </a:p>
        </p:txBody>
      </p:sp>
    </p:spTree>
    <p:extLst>
      <p:ext uri="{BB962C8B-B14F-4D97-AF65-F5344CB8AC3E}">
        <p14:creationId xmlns:p14="http://schemas.microsoft.com/office/powerpoint/2010/main" val="1203818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lysbildenummer 2">
            <a:extLst>
              <a:ext uri="{FF2B5EF4-FFF2-40B4-BE49-F238E27FC236}">
                <a16:creationId xmlns:a16="http://schemas.microsoft.com/office/drawing/2014/main" id="{F3E8FF51-41D4-EA5B-A8E0-68BACF0CD5F3}"/>
              </a:ext>
            </a:extLst>
          </p:cNvPr>
          <p:cNvSpPr>
            <a:spLocks noGrp="1"/>
          </p:cNvSpPr>
          <p:nvPr>
            <p:ph type="sldNum" sz="quarter" idx="12"/>
          </p:nvPr>
        </p:nvSpPr>
        <p:spPr/>
        <p:txBody>
          <a:bodyPr/>
          <a:lstStyle/>
          <a:p>
            <a:fld id="{8D16F653-2C9F-4FFA-BA48-E5639A822650}" type="slidenum">
              <a:rPr lang="nn-NO" smtClean="0"/>
              <a:t>15</a:t>
            </a:fld>
            <a:endParaRPr lang="nn-NO"/>
          </a:p>
        </p:txBody>
      </p:sp>
      <p:pic>
        <p:nvPicPr>
          <p:cNvPr id="5" name="Bilde 4">
            <a:extLst>
              <a:ext uri="{FF2B5EF4-FFF2-40B4-BE49-F238E27FC236}">
                <a16:creationId xmlns:a16="http://schemas.microsoft.com/office/drawing/2014/main" id="{222D234C-30C0-4DF7-68F5-E99FCAB51BE4}"/>
              </a:ext>
            </a:extLst>
          </p:cNvPr>
          <p:cNvPicPr>
            <a:picLocks noChangeAspect="1"/>
          </p:cNvPicPr>
          <p:nvPr/>
        </p:nvPicPr>
        <p:blipFill>
          <a:blip r:embed="rId2"/>
          <a:stretch>
            <a:fillRect/>
          </a:stretch>
        </p:blipFill>
        <p:spPr>
          <a:xfrm>
            <a:off x="0" y="6070155"/>
            <a:ext cx="1477818" cy="651320"/>
          </a:xfrm>
          <a:prstGeom prst="rect">
            <a:avLst/>
          </a:prstGeom>
        </p:spPr>
      </p:pic>
      <p:sp>
        <p:nvSpPr>
          <p:cNvPr id="7" name="TekstSylinder 6">
            <a:extLst>
              <a:ext uri="{FF2B5EF4-FFF2-40B4-BE49-F238E27FC236}">
                <a16:creationId xmlns:a16="http://schemas.microsoft.com/office/drawing/2014/main" id="{E3346EEA-825C-86CB-91C5-57C0DDEEFB5B}"/>
              </a:ext>
            </a:extLst>
          </p:cNvPr>
          <p:cNvSpPr txBox="1"/>
          <p:nvPr/>
        </p:nvSpPr>
        <p:spPr>
          <a:xfrm>
            <a:off x="516127" y="84610"/>
            <a:ext cx="6156664" cy="553998"/>
          </a:xfrm>
          <a:prstGeom prst="rect">
            <a:avLst/>
          </a:prstGeom>
          <a:noFill/>
        </p:spPr>
        <p:txBody>
          <a:bodyPr wrap="square">
            <a:spAutoFit/>
          </a:bodyPr>
          <a:lstStyle/>
          <a:p>
            <a:r>
              <a:rPr lang="nn-NO" b="1" dirty="0">
                <a:solidFill>
                  <a:schemeClr val="accent4">
                    <a:lumMod val="75000"/>
                  </a:schemeClr>
                </a:solidFill>
              </a:rPr>
              <a:t>8. Tilknyting og relasjonsbygging</a:t>
            </a:r>
          </a:p>
          <a:p>
            <a:endParaRPr lang="nn-NO" sz="1200" dirty="0"/>
          </a:p>
        </p:txBody>
      </p:sp>
      <p:sp>
        <p:nvSpPr>
          <p:cNvPr id="6" name="TekstSylinder 5">
            <a:extLst>
              <a:ext uri="{FF2B5EF4-FFF2-40B4-BE49-F238E27FC236}">
                <a16:creationId xmlns:a16="http://schemas.microsoft.com/office/drawing/2014/main" id="{1CD0C7E4-B38D-9E30-C90E-71FABCEE4D85}"/>
              </a:ext>
            </a:extLst>
          </p:cNvPr>
          <p:cNvSpPr txBox="1"/>
          <p:nvPr/>
        </p:nvSpPr>
        <p:spPr>
          <a:xfrm>
            <a:off x="555844" y="548570"/>
            <a:ext cx="5382649" cy="4985980"/>
          </a:xfrm>
          <a:prstGeom prst="rect">
            <a:avLst/>
          </a:prstGeom>
          <a:noFill/>
          <a:ln>
            <a:solidFill>
              <a:schemeClr val="accent5">
                <a:lumMod val="75000"/>
              </a:schemeClr>
            </a:solidFill>
          </a:ln>
        </p:spPr>
        <p:txBody>
          <a:bodyPr wrap="square" rtlCol="0">
            <a:spAutoFit/>
          </a:bodyPr>
          <a:lstStyle/>
          <a:p>
            <a:r>
              <a:rPr lang="nn-NO" b="1" dirty="0">
                <a:solidFill>
                  <a:srgbClr val="1A669A"/>
                </a:solidFill>
              </a:rPr>
              <a:t>8.1 Oppstart i barnehagen</a:t>
            </a:r>
            <a:endParaRPr lang="nn-NO" b="1" dirty="0"/>
          </a:p>
          <a:p>
            <a:r>
              <a:rPr lang="nn-NO" sz="1200" dirty="0"/>
              <a:t>Barnehagen skal i samarbeid med foreldra leggje til rette for at barnet kan få ein trygg og god start i barnehagen. Vi skal tilpasse </a:t>
            </a:r>
            <a:r>
              <a:rPr lang="nn-NO" sz="1200" dirty="0" err="1"/>
              <a:t>rutinger</a:t>
            </a:r>
            <a:r>
              <a:rPr lang="nn-NO" sz="1200" dirty="0"/>
              <a:t> og organisere tid og rom slik at barnet får tid til å verte kjend. Det er viktig for oss å etablere gode relasjonar og at barna får knyte seg til dei vaksne på avdelinga. </a:t>
            </a:r>
          </a:p>
          <a:p>
            <a:r>
              <a:rPr lang="nn-NO" sz="1200" dirty="0"/>
              <a:t>I vår barnehage vil vi bruke ein foreldreaktiv tilvennings-metode der foreldra deltek aktivt saman med barnet sitt dei første fem dagane. Vi inviterer og til fleire besøksdagar i forkant av oppstarten.</a:t>
            </a:r>
          </a:p>
          <a:p>
            <a:endParaRPr lang="nn-NO" sz="1200" dirty="0"/>
          </a:p>
          <a:p>
            <a:r>
              <a:rPr lang="nn-NO" sz="1200" dirty="0"/>
              <a:t>Vi skal sørgje for tett oppfølging den første tida, slik at barnet får oppleve at dei høyrer til  og kan føle på at i barnehagen er det både trygt å leike, lære og utforske. Vi vil ivareta foreldra på ein god måte slik at dei kan kjenne på at det er trygt å levere barnet her hjå oss.</a:t>
            </a:r>
          </a:p>
          <a:p>
            <a:endParaRPr lang="nn-NO" sz="1200" dirty="0"/>
          </a:p>
          <a:p>
            <a:r>
              <a:rPr lang="nn-NO" sz="1200" b="1" dirty="0">
                <a:solidFill>
                  <a:srgbClr val="1A669A"/>
                </a:solidFill>
              </a:rPr>
              <a:t>Startsamtale</a:t>
            </a:r>
          </a:p>
          <a:p>
            <a:r>
              <a:rPr lang="nn-NO" sz="1200" dirty="0"/>
              <a:t>Alle som byrjar i barnehagen får tilbod om ein oppstartsamtale innan den første månaden. Der ønsker vi å vite mest mogleg om barnet sitt liv, slik at vi kan på best mogleg måte ta vare på barnet i kvardagen.</a:t>
            </a:r>
          </a:p>
          <a:p>
            <a:r>
              <a:rPr lang="nn-NO" sz="1200" dirty="0"/>
              <a:t>I utgangspunktet er det sett av 3-5 dagar til tilvenning. Dette fungerer fint for dei fleste barna. Men dersom nokon har behov for fleire dagar vil vi i samarbeid med foreldra finne ei god løysning. </a:t>
            </a:r>
          </a:p>
          <a:p>
            <a:endParaRPr lang="nn-NO" sz="1200" dirty="0">
              <a:solidFill>
                <a:schemeClr val="accent5">
                  <a:lumMod val="75000"/>
                </a:schemeClr>
              </a:solidFill>
            </a:endParaRPr>
          </a:p>
          <a:p>
            <a:r>
              <a:rPr lang="nn-NO" sz="1200" b="1" dirty="0">
                <a:solidFill>
                  <a:srgbClr val="1A669A"/>
                </a:solidFill>
              </a:rPr>
              <a:t>Overgang frå avdeling til avdeling</a:t>
            </a:r>
          </a:p>
          <a:p>
            <a:r>
              <a:rPr lang="nn-NO" sz="1200" dirty="0"/>
              <a:t>Overgangar skjer også </a:t>
            </a:r>
            <a:r>
              <a:rPr lang="nn-NO" sz="1200" dirty="0" err="1"/>
              <a:t>innad</a:t>
            </a:r>
            <a:r>
              <a:rPr lang="nn-NO" sz="1200" dirty="0"/>
              <a:t> i barnehagen. Personalet skal sørge for at barn og foreldre får tid og rom til å bli kjent med barna og personalet når dei bytter barnegruppe (RP </a:t>
            </a:r>
            <a:r>
              <a:rPr lang="nn-NO" sz="1200" dirty="0" err="1"/>
              <a:t>kap</a:t>
            </a:r>
            <a:r>
              <a:rPr lang="nn-NO" sz="1200" dirty="0"/>
              <a:t> 6)</a:t>
            </a:r>
          </a:p>
        </p:txBody>
      </p:sp>
      <p:sp>
        <p:nvSpPr>
          <p:cNvPr id="8" name="TekstSylinder 7">
            <a:extLst>
              <a:ext uri="{FF2B5EF4-FFF2-40B4-BE49-F238E27FC236}">
                <a16:creationId xmlns:a16="http://schemas.microsoft.com/office/drawing/2014/main" id="{2E482B88-C931-BD53-A85C-C9029977E0D2}"/>
              </a:ext>
            </a:extLst>
          </p:cNvPr>
          <p:cNvSpPr txBox="1"/>
          <p:nvPr/>
        </p:nvSpPr>
        <p:spPr>
          <a:xfrm>
            <a:off x="6096000" y="556610"/>
            <a:ext cx="5450541" cy="4431983"/>
          </a:xfrm>
          <a:prstGeom prst="rect">
            <a:avLst/>
          </a:prstGeom>
          <a:noFill/>
          <a:ln>
            <a:solidFill>
              <a:schemeClr val="accent5">
                <a:lumMod val="75000"/>
              </a:schemeClr>
            </a:solidFill>
          </a:ln>
        </p:spPr>
        <p:txBody>
          <a:bodyPr wrap="square" rtlCol="0">
            <a:spAutoFit/>
          </a:bodyPr>
          <a:lstStyle/>
          <a:p>
            <a:r>
              <a:rPr lang="nb-NO" b="1" dirty="0">
                <a:solidFill>
                  <a:srgbClr val="1A669A"/>
                </a:solidFill>
              </a:rPr>
              <a:t>8.2 Overgang barnehage – skule</a:t>
            </a:r>
          </a:p>
          <a:p>
            <a:r>
              <a:rPr lang="nb-NO" sz="1200" dirty="0">
                <a:solidFill>
                  <a:schemeClr val="tx1">
                    <a:lumMod val="95000"/>
                    <a:lumOff val="5000"/>
                  </a:schemeClr>
                </a:solidFill>
              </a:rPr>
              <a:t>Barnehagen skal i samarbeid med foreldra og </a:t>
            </a:r>
            <a:r>
              <a:rPr lang="nb-NO" sz="1200" dirty="0" err="1">
                <a:solidFill>
                  <a:schemeClr val="tx1">
                    <a:lumMod val="95000"/>
                    <a:lumOff val="5000"/>
                  </a:schemeClr>
                </a:solidFill>
              </a:rPr>
              <a:t>skulen</a:t>
            </a:r>
            <a:r>
              <a:rPr lang="nb-NO" sz="1200" dirty="0">
                <a:solidFill>
                  <a:schemeClr val="tx1">
                    <a:lumMod val="95000"/>
                    <a:lumOff val="5000"/>
                  </a:schemeClr>
                </a:solidFill>
              </a:rPr>
              <a:t> </a:t>
            </a:r>
            <a:r>
              <a:rPr lang="nb-NO" sz="1200" dirty="0" err="1">
                <a:solidFill>
                  <a:schemeClr val="tx1">
                    <a:lumMod val="95000"/>
                    <a:lumOff val="5000"/>
                  </a:schemeClr>
                </a:solidFill>
              </a:rPr>
              <a:t>leggje</a:t>
            </a:r>
            <a:r>
              <a:rPr lang="nb-NO" sz="1200" dirty="0">
                <a:solidFill>
                  <a:schemeClr val="tx1">
                    <a:lumMod val="95000"/>
                    <a:lumOff val="5000"/>
                  </a:schemeClr>
                </a:solidFill>
              </a:rPr>
              <a:t> til rette for at barnet kan få </a:t>
            </a:r>
            <a:r>
              <a:rPr lang="nb-NO" sz="1200" dirty="0" err="1">
                <a:solidFill>
                  <a:schemeClr val="tx1">
                    <a:lumMod val="95000"/>
                    <a:lumOff val="5000"/>
                  </a:schemeClr>
                </a:solidFill>
              </a:rPr>
              <a:t>ein</a:t>
            </a:r>
            <a:r>
              <a:rPr lang="nb-NO" sz="1200" dirty="0">
                <a:solidFill>
                  <a:schemeClr val="tx1">
                    <a:lumMod val="95000"/>
                    <a:lumOff val="5000"/>
                  </a:schemeClr>
                </a:solidFill>
              </a:rPr>
              <a:t> trygg og god overgang frå barnehage til skule, og eventuelt til </a:t>
            </a:r>
            <a:r>
              <a:rPr lang="nb-NO" sz="1200" dirty="0" err="1">
                <a:solidFill>
                  <a:schemeClr val="tx1">
                    <a:lumMod val="95000"/>
                    <a:lumOff val="5000"/>
                  </a:schemeClr>
                </a:solidFill>
              </a:rPr>
              <a:t>skulefritidsordninga</a:t>
            </a:r>
            <a:r>
              <a:rPr lang="nb-NO" sz="1200" dirty="0">
                <a:solidFill>
                  <a:schemeClr val="tx1">
                    <a:lumMod val="95000"/>
                    <a:lumOff val="5000"/>
                  </a:schemeClr>
                </a:solidFill>
              </a:rPr>
              <a:t>. Barnehagen og </a:t>
            </a:r>
            <a:r>
              <a:rPr lang="nb-NO" sz="1200" dirty="0" err="1">
                <a:solidFill>
                  <a:schemeClr val="tx1">
                    <a:lumMod val="95000"/>
                    <a:lumOff val="5000"/>
                  </a:schemeClr>
                </a:solidFill>
              </a:rPr>
              <a:t>skulen</a:t>
            </a:r>
            <a:r>
              <a:rPr lang="nb-NO" sz="1200" dirty="0">
                <a:solidFill>
                  <a:schemeClr val="tx1">
                    <a:lumMod val="95000"/>
                    <a:lumOff val="5000"/>
                  </a:schemeClr>
                </a:solidFill>
              </a:rPr>
              <a:t> bør utveksle kunnskap og informasjon som utgangspunkt for samarbeid om </a:t>
            </a:r>
            <a:r>
              <a:rPr lang="nb-NO" sz="1200" dirty="0" err="1">
                <a:solidFill>
                  <a:schemeClr val="tx1">
                    <a:lumMod val="95000"/>
                    <a:lumOff val="5000"/>
                  </a:schemeClr>
                </a:solidFill>
              </a:rPr>
              <a:t>tilbodet</a:t>
            </a:r>
            <a:r>
              <a:rPr lang="nb-NO" sz="1200" dirty="0">
                <a:solidFill>
                  <a:schemeClr val="tx1">
                    <a:lumMod val="95000"/>
                    <a:lumOff val="5000"/>
                  </a:schemeClr>
                </a:solidFill>
              </a:rPr>
              <a:t> til </a:t>
            </a:r>
            <a:r>
              <a:rPr lang="nb-NO" sz="1200" dirty="0" err="1">
                <a:solidFill>
                  <a:schemeClr val="tx1">
                    <a:lumMod val="95000"/>
                    <a:lumOff val="5000"/>
                  </a:schemeClr>
                </a:solidFill>
              </a:rPr>
              <a:t>dei</a:t>
            </a:r>
            <a:r>
              <a:rPr lang="nb-NO" sz="1200" dirty="0">
                <a:solidFill>
                  <a:schemeClr val="tx1">
                    <a:lumMod val="95000"/>
                    <a:lumOff val="5000"/>
                  </a:schemeClr>
                </a:solidFill>
              </a:rPr>
              <a:t> eldste barna i barnehagen, overgangen til </a:t>
            </a:r>
            <a:r>
              <a:rPr lang="nb-NO" sz="1200" dirty="0" err="1">
                <a:solidFill>
                  <a:schemeClr val="tx1">
                    <a:lumMod val="95000"/>
                    <a:lumOff val="5000"/>
                  </a:schemeClr>
                </a:solidFill>
              </a:rPr>
              <a:t>skulen</a:t>
            </a:r>
            <a:r>
              <a:rPr lang="nb-NO" sz="1200" dirty="0">
                <a:solidFill>
                  <a:schemeClr val="tx1">
                    <a:lumMod val="95000"/>
                    <a:lumOff val="5000"/>
                  </a:schemeClr>
                </a:solidFill>
              </a:rPr>
              <a:t> og </a:t>
            </a:r>
            <a:r>
              <a:rPr lang="nb-NO" sz="1200" dirty="0" err="1">
                <a:solidFill>
                  <a:schemeClr val="tx1">
                    <a:lumMod val="95000"/>
                    <a:lumOff val="5000"/>
                  </a:schemeClr>
                </a:solidFill>
              </a:rPr>
              <a:t>skulestarten</a:t>
            </a:r>
            <a:r>
              <a:rPr lang="nb-NO" sz="1200" dirty="0">
                <a:solidFill>
                  <a:schemeClr val="tx1">
                    <a:lumMod val="95000"/>
                    <a:lumOff val="5000"/>
                  </a:schemeClr>
                </a:solidFill>
              </a:rPr>
              <a:t>. Barnehagen må ha samtykke frå foreldra for å dele </a:t>
            </a:r>
            <a:r>
              <a:rPr lang="nb-NO" sz="1200" dirty="0" err="1">
                <a:solidFill>
                  <a:schemeClr val="tx1">
                    <a:lumMod val="95000"/>
                    <a:lumOff val="5000"/>
                  </a:schemeClr>
                </a:solidFill>
              </a:rPr>
              <a:t>opplysningar</a:t>
            </a:r>
            <a:r>
              <a:rPr lang="nb-NO" sz="1200" dirty="0">
                <a:solidFill>
                  <a:schemeClr val="tx1">
                    <a:lumMod val="95000"/>
                    <a:lumOff val="5000"/>
                  </a:schemeClr>
                </a:solidFill>
              </a:rPr>
              <a:t> om enkeltbarn med </a:t>
            </a:r>
            <a:r>
              <a:rPr lang="nb-NO" sz="1200" dirty="0" err="1">
                <a:solidFill>
                  <a:schemeClr val="tx1">
                    <a:lumMod val="95000"/>
                    <a:lumOff val="5000"/>
                  </a:schemeClr>
                </a:solidFill>
              </a:rPr>
              <a:t>skulen</a:t>
            </a:r>
            <a:r>
              <a:rPr lang="nb-NO" sz="1200" dirty="0">
                <a:solidFill>
                  <a:schemeClr val="tx1">
                    <a:lumMod val="95000"/>
                    <a:lumOff val="5000"/>
                  </a:schemeClr>
                </a:solidFill>
              </a:rPr>
              <a:t>. Dei eldste barna skal få høve til å </a:t>
            </a:r>
            <a:r>
              <a:rPr lang="nb-NO" sz="1200" dirty="0" err="1">
                <a:solidFill>
                  <a:schemeClr val="tx1">
                    <a:lumMod val="95000"/>
                    <a:lumOff val="5000"/>
                  </a:schemeClr>
                </a:solidFill>
              </a:rPr>
              <a:t>gle</a:t>
            </a:r>
            <a:r>
              <a:rPr lang="nb-NO" sz="1200" dirty="0">
                <a:solidFill>
                  <a:schemeClr val="tx1">
                    <a:lumMod val="95000"/>
                    <a:lumOff val="5000"/>
                  </a:schemeClr>
                </a:solidFill>
              </a:rPr>
              <a:t> seg til å begynne på </a:t>
            </a:r>
            <a:r>
              <a:rPr lang="nb-NO" sz="1200" dirty="0" err="1">
                <a:solidFill>
                  <a:schemeClr val="tx1">
                    <a:lumMod val="95000"/>
                    <a:lumOff val="5000"/>
                  </a:schemeClr>
                </a:solidFill>
              </a:rPr>
              <a:t>skulen</a:t>
            </a:r>
            <a:r>
              <a:rPr lang="nb-NO" sz="1200" dirty="0">
                <a:solidFill>
                  <a:schemeClr val="tx1">
                    <a:lumMod val="95000"/>
                    <a:lumOff val="5000"/>
                  </a:schemeClr>
                </a:solidFill>
              </a:rPr>
              <a:t> og oppleve at det er </a:t>
            </a:r>
            <a:r>
              <a:rPr lang="nb-NO" sz="1200" dirty="0" err="1">
                <a:solidFill>
                  <a:schemeClr val="tx1">
                    <a:lumMod val="95000"/>
                    <a:lumOff val="5000"/>
                  </a:schemeClr>
                </a:solidFill>
              </a:rPr>
              <a:t>ein</a:t>
            </a:r>
            <a:r>
              <a:rPr lang="nb-NO" sz="1200" dirty="0">
                <a:solidFill>
                  <a:schemeClr val="tx1">
                    <a:lumMod val="95000"/>
                    <a:lumOff val="5000"/>
                  </a:schemeClr>
                </a:solidFill>
              </a:rPr>
              <a:t> </a:t>
            </a:r>
            <a:r>
              <a:rPr lang="nb-NO" sz="1200" dirty="0" err="1">
                <a:solidFill>
                  <a:schemeClr val="tx1">
                    <a:lumMod val="95000"/>
                    <a:lumOff val="5000"/>
                  </a:schemeClr>
                </a:solidFill>
              </a:rPr>
              <a:t>samanheng</a:t>
            </a:r>
            <a:r>
              <a:rPr lang="nb-NO" sz="1200" dirty="0">
                <a:solidFill>
                  <a:schemeClr val="tx1">
                    <a:lumMod val="95000"/>
                    <a:lumOff val="5000"/>
                  </a:schemeClr>
                </a:solidFill>
              </a:rPr>
              <a:t> mellom barnehagen og </a:t>
            </a:r>
            <a:r>
              <a:rPr lang="nb-NO" sz="1200" dirty="0" err="1">
                <a:solidFill>
                  <a:schemeClr val="tx1">
                    <a:lumMod val="95000"/>
                    <a:lumOff val="5000"/>
                  </a:schemeClr>
                </a:solidFill>
              </a:rPr>
              <a:t>skulen</a:t>
            </a:r>
            <a:r>
              <a:rPr lang="nb-NO" sz="1200" dirty="0">
                <a:solidFill>
                  <a:schemeClr val="tx1">
                    <a:lumMod val="95000"/>
                    <a:lumOff val="5000"/>
                  </a:schemeClr>
                </a:solidFill>
              </a:rPr>
              <a:t>. Barnehagen skal </a:t>
            </a:r>
            <a:r>
              <a:rPr lang="nb-NO" sz="1200" dirty="0" err="1">
                <a:solidFill>
                  <a:schemeClr val="tx1">
                    <a:lumMod val="95000"/>
                    <a:lumOff val="5000"/>
                  </a:schemeClr>
                </a:solidFill>
              </a:rPr>
              <a:t>leggje</a:t>
            </a:r>
            <a:r>
              <a:rPr lang="nb-NO" sz="1200" dirty="0">
                <a:solidFill>
                  <a:schemeClr val="tx1">
                    <a:lumMod val="95000"/>
                    <a:lumOff val="5000"/>
                  </a:schemeClr>
                </a:solidFill>
              </a:rPr>
              <a:t> til rette for at </a:t>
            </a:r>
            <a:r>
              <a:rPr lang="nb-NO" sz="1200" dirty="0" err="1">
                <a:solidFill>
                  <a:schemeClr val="tx1">
                    <a:lumMod val="95000"/>
                    <a:lumOff val="5000"/>
                  </a:schemeClr>
                </a:solidFill>
              </a:rPr>
              <a:t>dei</a:t>
            </a:r>
            <a:r>
              <a:rPr lang="nb-NO" sz="1200" dirty="0">
                <a:solidFill>
                  <a:schemeClr val="tx1">
                    <a:lumMod val="95000"/>
                    <a:lumOff val="5000"/>
                  </a:schemeClr>
                </a:solidFill>
              </a:rPr>
              <a:t> eldste barna har med seg </a:t>
            </a:r>
            <a:r>
              <a:rPr lang="nb-NO" sz="1200" dirty="0" err="1">
                <a:solidFill>
                  <a:schemeClr val="tx1">
                    <a:lumMod val="95000"/>
                    <a:lumOff val="5000"/>
                  </a:schemeClr>
                </a:solidFill>
              </a:rPr>
              <a:t>erfaringar</a:t>
            </a:r>
            <a:r>
              <a:rPr lang="nb-NO" sz="1200" dirty="0">
                <a:solidFill>
                  <a:schemeClr val="tx1">
                    <a:lumMod val="95000"/>
                    <a:lumOff val="5000"/>
                  </a:schemeClr>
                </a:solidFill>
              </a:rPr>
              <a:t>, kunnskap og </a:t>
            </a:r>
            <a:r>
              <a:rPr lang="nb-NO" sz="1200" dirty="0" err="1">
                <a:solidFill>
                  <a:schemeClr val="tx1">
                    <a:lumMod val="95000"/>
                    <a:lumOff val="5000"/>
                  </a:schemeClr>
                </a:solidFill>
              </a:rPr>
              <a:t>ferdigheiter</a:t>
            </a:r>
            <a:r>
              <a:rPr lang="nb-NO" sz="1200" dirty="0">
                <a:solidFill>
                  <a:schemeClr val="tx1">
                    <a:lumMod val="95000"/>
                    <a:lumOff val="5000"/>
                  </a:schemeClr>
                </a:solidFill>
              </a:rPr>
              <a:t> som kan gi </a:t>
            </a:r>
            <a:r>
              <a:rPr lang="nb-NO" sz="1200" dirty="0" err="1">
                <a:solidFill>
                  <a:schemeClr val="tx1">
                    <a:lumMod val="95000"/>
                    <a:lumOff val="5000"/>
                  </a:schemeClr>
                </a:solidFill>
              </a:rPr>
              <a:t>dei</a:t>
            </a:r>
            <a:r>
              <a:rPr lang="nb-NO" sz="1200" dirty="0">
                <a:solidFill>
                  <a:schemeClr val="tx1">
                    <a:lumMod val="95000"/>
                    <a:lumOff val="5000"/>
                  </a:schemeClr>
                </a:solidFill>
              </a:rPr>
              <a:t> </a:t>
            </a:r>
            <a:r>
              <a:rPr lang="nb-NO" sz="1200" dirty="0" err="1">
                <a:solidFill>
                  <a:schemeClr val="tx1">
                    <a:lumMod val="95000"/>
                    <a:lumOff val="5000"/>
                  </a:schemeClr>
                </a:solidFill>
              </a:rPr>
              <a:t>eit</a:t>
            </a:r>
            <a:r>
              <a:rPr lang="nb-NO" sz="1200" dirty="0">
                <a:solidFill>
                  <a:schemeClr val="tx1">
                    <a:lumMod val="95000"/>
                    <a:lumOff val="5000"/>
                  </a:schemeClr>
                </a:solidFill>
              </a:rPr>
              <a:t> godt grunnlag og </a:t>
            </a:r>
            <a:r>
              <a:rPr lang="nn-NO" sz="1200" dirty="0">
                <a:solidFill>
                  <a:schemeClr val="tx1">
                    <a:lumMod val="95000"/>
                    <a:lumOff val="5000"/>
                  </a:schemeClr>
                </a:solidFill>
              </a:rPr>
              <a:t>god</a:t>
            </a:r>
            <a:r>
              <a:rPr lang="nb-NO" sz="1200" dirty="0">
                <a:solidFill>
                  <a:schemeClr val="tx1">
                    <a:lumMod val="95000"/>
                    <a:lumOff val="5000"/>
                  </a:schemeClr>
                </a:solidFill>
              </a:rPr>
              <a:t> motivasjon for å begynne på </a:t>
            </a:r>
            <a:r>
              <a:rPr lang="nb-NO" sz="1200" dirty="0" err="1">
                <a:solidFill>
                  <a:schemeClr val="tx1">
                    <a:lumMod val="95000"/>
                    <a:lumOff val="5000"/>
                  </a:schemeClr>
                </a:solidFill>
              </a:rPr>
              <a:t>skulen</a:t>
            </a:r>
            <a:r>
              <a:rPr lang="nb-NO" sz="1200" dirty="0">
                <a:solidFill>
                  <a:schemeClr val="tx1">
                    <a:lumMod val="95000"/>
                    <a:lumOff val="5000"/>
                  </a:schemeClr>
                </a:solidFill>
              </a:rPr>
              <a:t>. Barnehagen skal bidra til at barna kan avslutte barnehagetida på </a:t>
            </a:r>
            <a:r>
              <a:rPr lang="nb-NO" sz="1200" dirty="0" err="1">
                <a:solidFill>
                  <a:schemeClr val="tx1">
                    <a:lumMod val="95000"/>
                    <a:lumOff val="5000"/>
                  </a:schemeClr>
                </a:solidFill>
              </a:rPr>
              <a:t>ein</a:t>
            </a:r>
            <a:r>
              <a:rPr lang="nb-NO" sz="1200" dirty="0">
                <a:solidFill>
                  <a:schemeClr val="tx1">
                    <a:lumMod val="95000"/>
                    <a:lumOff val="5000"/>
                  </a:schemeClr>
                </a:solidFill>
              </a:rPr>
              <a:t> god måte og møte </a:t>
            </a:r>
            <a:r>
              <a:rPr lang="nb-NO" sz="1200" dirty="0" err="1">
                <a:solidFill>
                  <a:schemeClr val="tx1">
                    <a:lumMod val="95000"/>
                    <a:lumOff val="5000"/>
                  </a:schemeClr>
                </a:solidFill>
              </a:rPr>
              <a:t>skulen</a:t>
            </a:r>
            <a:r>
              <a:rPr lang="nb-NO" sz="1200" dirty="0">
                <a:solidFill>
                  <a:schemeClr val="tx1">
                    <a:lumMod val="95000"/>
                    <a:lumOff val="5000"/>
                  </a:schemeClr>
                </a:solidFill>
              </a:rPr>
              <a:t> med </a:t>
            </a:r>
            <a:r>
              <a:rPr lang="nb-NO" sz="1200" dirty="0" err="1">
                <a:solidFill>
                  <a:schemeClr val="tx1">
                    <a:lumMod val="95000"/>
                    <a:lumOff val="5000"/>
                  </a:schemeClr>
                </a:solidFill>
              </a:rPr>
              <a:t>nysgjerrigheit</a:t>
            </a:r>
            <a:r>
              <a:rPr lang="nb-NO" sz="1200" dirty="0">
                <a:solidFill>
                  <a:schemeClr val="tx1">
                    <a:lumMod val="95000"/>
                    <a:lumOff val="5000"/>
                  </a:schemeClr>
                </a:solidFill>
              </a:rPr>
              <a:t> og tru på eigne evner. Barna skal få bli </a:t>
            </a:r>
            <a:r>
              <a:rPr lang="nb-NO" sz="1200" dirty="0" err="1">
                <a:solidFill>
                  <a:schemeClr val="tx1">
                    <a:lumMod val="95000"/>
                    <a:lumOff val="5000"/>
                  </a:schemeClr>
                </a:solidFill>
              </a:rPr>
              <a:t>kjende</a:t>
            </a:r>
            <a:r>
              <a:rPr lang="nb-NO" sz="1200" dirty="0">
                <a:solidFill>
                  <a:schemeClr val="tx1">
                    <a:lumMod val="95000"/>
                    <a:lumOff val="5000"/>
                  </a:schemeClr>
                </a:solidFill>
              </a:rPr>
              <a:t> med kva som skjer i </a:t>
            </a:r>
            <a:r>
              <a:rPr lang="nb-NO" sz="1200" dirty="0" err="1">
                <a:solidFill>
                  <a:schemeClr val="tx1">
                    <a:lumMod val="95000"/>
                    <a:lumOff val="5000"/>
                  </a:schemeClr>
                </a:solidFill>
              </a:rPr>
              <a:t>skulen</a:t>
            </a:r>
            <a:r>
              <a:rPr lang="nb-NO" sz="1200" dirty="0">
                <a:solidFill>
                  <a:schemeClr val="tx1">
                    <a:lumMod val="95000"/>
                    <a:lumOff val="5000"/>
                  </a:schemeClr>
                </a:solidFill>
              </a:rPr>
              <a:t> og </a:t>
            </a:r>
            <a:r>
              <a:rPr lang="nb-NO" sz="1200" dirty="0" err="1">
                <a:solidFill>
                  <a:schemeClr val="tx1">
                    <a:lumMod val="95000"/>
                    <a:lumOff val="5000"/>
                  </a:schemeClr>
                </a:solidFill>
              </a:rPr>
              <a:t>skulefritidsordninga</a:t>
            </a:r>
            <a:r>
              <a:rPr lang="nb-NO" sz="1200" dirty="0">
                <a:solidFill>
                  <a:schemeClr val="tx1">
                    <a:lumMod val="95000"/>
                    <a:lumOff val="5000"/>
                  </a:schemeClr>
                </a:solidFill>
              </a:rPr>
              <a:t>.</a:t>
            </a:r>
          </a:p>
          <a:p>
            <a:endParaRPr lang="nb-NO" sz="1200" b="1" dirty="0">
              <a:solidFill>
                <a:schemeClr val="tx1">
                  <a:lumMod val="95000"/>
                  <a:lumOff val="5000"/>
                </a:schemeClr>
              </a:solidFill>
            </a:endParaRPr>
          </a:p>
          <a:p>
            <a:r>
              <a:rPr lang="nb-NO" sz="1200" dirty="0">
                <a:solidFill>
                  <a:schemeClr val="tx1">
                    <a:lumMod val="95000"/>
                    <a:lumOff val="5000"/>
                  </a:schemeClr>
                </a:solidFill>
              </a:rPr>
              <a:t>Barnegruppa Friskus har det siste året i barnehagen. Dei har eiga avdeling på «utebasen». </a:t>
            </a:r>
            <a:r>
              <a:rPr lang="nb-NO" sz="1200" dirty="0" err="1">
                <a:solidFill>
                  <a:schemeClr val="tx1">
                    <a:lumMod val="95000"/>
                    <a:lumOff val="5000"/>
                  </a:schemeClr>
                </a:solidFill>
              </a:rPr>
              <a:t>Hovudfokuset</a:t>
            </a:r>
            <a:r>
              <a:rPr lang="nb-NO" sz="1200" dirty="0">
                <a:solidFill>
                  <a:schemeClr val="tx1">
                    <a:lumMod val="95000"/>
                    <a:lumOff val="5000"/>
                  </a:schemeClr>
                </a:solidFill>
              </a:rPr>
              <a:t> vårt på Friskus er leik og læring hand i hand. Vi ønsker at alle barna skaper gode </a:t>
            </a:r>
            <a:r>
              <a:rPr lang="nb-NO" sz="1200" dirty="0" err="1">
                <a:solidFill>
                  <a:schemeClr val="tx1">
                    <a:lumMod val="95000"/>
                    <a:lumOff val="5000"/>
                  </a:schemeClr>
                </a:solidFill>
              </a:rPr>
              <a:t>relasjonar</a:t>
            </a:r>
            <a:r>
              <a:rPr lang="nb-NO" sz="1200" dirty="0">
                <a:solidFill>
                  <a:schemeClr val="tx1">
                    <a:lumMod val="95000"/>
                    <a:lumOff val="5000"/>
                  </a:schemeClr>
                </a:solidFill>
              </a:rPr>
              <a:t> til </a:t>
            </a:r>
            <a:r>
              <a:rPr lang="nb-NO" sz="1200" dirty="0" err="1">
                <a:solidFill>
                  <a:schemeClr val="tx1">
                    <a:lumMod val="95000"/>
                    <a:lumOff val="5000"/>
                  </a:schemeClr>
                </a:solidFill>
              </a:rPr>
              <a:t>dei</a:t>
            </a:r>
            <a:r>
              <a:rPr lang="nb-NO" sz="1200" dirty="0">
                <a:solidFill>
                  <a:schemeClr val="tx1">
                    <a:lumMod val="95000"/>
                    <a:lumOff val="5000"/>
                  </a:schemeClr>
                </a:solidFill>
              </a:rPr>
              <a:t> andre barna som </a:t>
            </a:r>
            <a:r>
              <a:rPr lang="nb-NO" sz="1200" dirty="0" err="1">
                <a:solidFill>
                  <a:schemeClr val="tx1">
                    <a:lumMod val="95000"/>
                    <a:lumOff val="5000"/>
                  </a:schemeClr>
                </a:solidFill>
              </a:rPr>
              <a:t>dei</a:t>
            </a:r>
            <a:r>
              <a:rPr lang="nb-NO" sz="1200" dirty="0">
                <a:solidFill>
                  <a:schemeClr val="tx1">
                    <a:lumMod val="95000"/>
                    <a:lumOff val="5000"/>
                  </a:schemeClr>
                </a:solidFill>
              </a:rPr>
              <a:t> skal gå på skule med (kanskje 13 år </a:t>
            </a:r>
            <a:r>
              <a:rPr lang="nb-NO" sz="1200" dirty="0" err="1">
                <a:solidFill>
                  <a:schemeClr val="tx1">
                    <a:lumMod val="95000"/>
                    <a:lumOff val="5000"/>
                  </a:schemeClr>
                </a:solidFill>
              </a:rPr>
              <a:t>vidare</a:t>
            </a:r>
            <a:r>
              <a:rPr lang="nb-NO" sz="1200" dirty="0">
                <a:solidFill>
                  <a:schemeClr val="tx1">
                    <a:lumMod val="95000"/>
                    <a:lumOff val="5000"/>
                  </a:schemeClr>
                </a:solidFill>
              </a:rPr>
              <a:t>). Friskus har </a:t>
            </a:r>
            <a:r>
              <a:rPr lang="nb-NO" sz="1200" dirty="0" err="1">
                <a:solidFill>
                  <a:schemeClr val="tx1">
                    <a:lumMod val="95000"/>
                    <a:lumOff val="5000"/>
                  </a:schemeClr>
                </a:solidFill>
              </a:rPr>
              <a:t>ikkje</a:t>
            </a:r>
            <a:r>
              <a:rPr lang="nb-NO" sz="1200" dirty="0">
                <a:solidFill>
                  <a:schemeClr val="tx1">
                    <a:lumMod val="95000"/>
                    <a:lumOff val="5000"/>
                  </a:schemeClr>
                </a:solidFill>
              </a:rPr>
              <a:t> stort fokus på «</a:t>
            </a:r>
            <a:r>
              <a:rPr lang="nb-NO" sz="1200" dirty="0" err="1">
                <a:solidFill>
                  <a:schemeClr val="tx1">
                    <a:lumMod val="95000"/>
                    <a:lumOff val="5000"/>
                  </a:schemeClr>
                </a:solidFill>
              </a:rPr>
              <a:t>skolske</a:t>
            </a:r>
            <a:r>
              <a:rPr lang="nb-NO" sz="1200" dirty="0">
                <a:solidFill>
                  <a:schemeClr val="tx1">
                    <a:lumMod val="95000"/>
                    <a:lumOff val="5000"/>
                  </a:schemeClr>
                </a:solidFill>
              </a:rPr>
              <a:t>» </a:t>
            </a:r>
            <a:r>
              <a:rPr lang="nb-NO" sz="1200" dirty="0" err="1">
                <a:solidFill>
                  <a:schemeClr val="tx1">
                    <a:lumMod val="95000"/>
                    <a:lumOff val="5000"/>
                  </a:schemeClr>
                </a:solidFill>
              </a:rPr>
              <a:t>aktivitetar</a:t>
            </a:r>
            <a:r>
              <a:rPr lang="nb-NO" sz="1200" dirty="0">
                <a:solidFill>
                  <a:schemeClr val="tx1">
                    <a:lumMod val="95000"/>
                    <a:lumOff val="5000"/>
                  </a:schemeClr>
                </a:solidFill>
              </a:rPr>
              <a:t>, men å ruste barna til å kunne ha konsentrasjon over tid, arbeide med tema, ta imot felles </a:t>
            </a:r>
            <a:r>
              <a:rPr lang="nb-NO" sz="1200" dirty="0" err="1">
                <a:solidFill>
                  <a:schemeClr val="tx1">
                    <a:lumMod val="95000"/>
                    <a:lumOff val="5000"/>
                  </a:schemeClr>
                </a:solidFill>
              </a:rPr>
              <a:t>beskjedar</a:t>
            </a:r>
            <a:r>
              <a:rPr lang="nb-NO" sz="1200" dirty="0">
                <a:solidFill>
                  <a:schemeClr val="tx1">
                    <a:lumMod val="95000"/>
                    <a:lumOff val="5000"/>
                  </a:schemeClr>
                </a:solidFill>
              </a:rPr>
              <a:t>, ulike </a:t>
            </a:r>
            <a:r>
              <a:rPr lang="nb-NO" sz="1200" dirty="0" err="1">
                <a:solidFill>
                  <a:schemeClr val="tx1">
                    <a:lumMod val="95000"/>
                    <a:lumOff val="5000"/>
                  </a:schemeClr>
                </a:solidFill>
              </a:rPr>
              <a:t>opplevingar</a:t>
            </a:r>
            <a:r>
              <a:rPr lang="nb-NO" sz="1200" dirty="0">
                <a:solidFill>
                  <a:schemeClr val="tx1">
                    <a:lumMod val="95000"/>
                    <a:lumOff val="5000"/>
                  </a:schemeClr>
                </a:solidFill>
              </a:rPr>
              <a:t> i nærmiljøet, og i skog og mark. </a:t>
            </a:r>
            <a:br>
              <a:rPr lang="nb-NO" sz="1200" dirty="0">
                <a:solidFill>
                  <a:schemeClr val="tx1">
                    <a:lumMod val="95000"/>
                    <a:lumOff val="5000"/>
                  </a:schemeClr>
                </a:solidFill>
              </a:rPr>
            </a:br>
            <a:r>
              <a:rPr lang="nb-NO" sz="1200" b="1" dirty="0">
                <a:solidFill>
                  <a:schemeClr val="tx1">
                    <a:lumMod val="95000"/>
                    <a:lumOff val="5000"/>
                  </a:schemeClr>
                </a:solidFill>
              </a:rPr>
              <a:t>Det </a:t>
            </a:r>
            <a:r>
              <a:rPr lang="nb-NO" sz="1200" b="1" dirty="0" err="1">
                <a:solidFill>
                  <a:schemeClr val="tx1">
                    <a:lumMod val="95000"/>
                    <a:lumOff val="5000"/>
                  </a:schemeClr>
                </a:solidFill>
              </a:rPr>
              <a:t>viktigaste</a:t>
            </a:r>
            <a:r>
              <a:rPr lang="nb-NO" sz="1200" b="1" dirty="0">
                <a:solidFill>
                  <a:schemeClr val="tx1">
                    <a:lumMod val="95000"/>
                    <a:lumOff val="5000"/>
                  </a:schemeClr>
                </a:solidFill>
              </a:rPr>
              <a:t> av alt er å ha gode vener og </a:t>
            </a:r>
            <a:r>
              <a:rPr lang="nb-NO" sz="1200" b="1" dirty="0" err="1">
                <a:solidFill>
                  <a:schemeClr val="tx1">
                    <a:lumMod val="95000"/>
                    <a:lumOff val="5000"/>
                  </a:schemeClr>
                </a:solidFill>
              </a:rPr>
              <a:t>relasjonar</a:t>
            </a:r>
            <a:r>
              <a:rPr lang="nb-NO" sz="1200" b="1" dirty="0">
                <a:solidFill>
                  <a:schemeClr val="tx1">
                    <a:lumMod val="95000"/>
                    <a:lumOff val="5000"/>
                  </a:schemeClr>
                </a:solidFill>
              </a:rPr>
              <a:t> </a:t>
            </a:r>
            <a:r>
              <a:rPr lang="nb-NO" sz="1200" b="1" dirty="0" err="1">
                <a:solidFill>
                  <a:schemeClr val="tx1">
                    <a:lumMod val="95000"/>
                    <a:lumOff val="5000"/>
                  </a:schemeClr>
                </a:solidFill>
              </a:rPr>
              <a:t>vidare</a:t>
            </a:r>
            <a:r>
              <a:rPr lang="nb-NO" sz="1200" b="1" dirty="0">
                <a:solidFill>
                  <a:schemeClr val="tx1">
                    <a:lumMod val="95000"/>
                    <a:lumOff val="5000"/>
                  </a:schemeClr>
                </a:solidFill>
              </a:rPr>
              <a:t> i overgangen til skule og SFO.</a:t>
            </a:r>
            <a:endParaRPr lang="nb-NO" b="1" dirty="0">
              <a:solidFill>
                <a:srgbClr val="1A669A"/>
              </a:solidFill>
            </a:endParaRPr>
          </a:p>
        </p:txBody>
      </p:sp>
      <p:pic>
        <p:nvPicPr>
          <p:cNvPr id="11" name="Bilde 10">
            <a:extLst>
              <a:ext uri="{FF2B5EF4-FFF2-40B4-BE49-F238E27FC236}">
                <a16:creationId xmlns:a16="http://schemas.microsoft.com/office/drawing/2014/main" id="{26C4D129-F312-EA07-125D-5B1A5BE017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7108" y="6245217"/>
            <a:ext cx="3803336" cy="323455"/>
          </a:xfrm>
          <a:prstGeom prst="rect">
            <a:avLst/>
          </a:prstGeom>
        </p:spPr>
      </p:pic>
      <p:sp>
        <p:nvSpPr>
          <p:cNvPr id="2" name="TekstSylinder 1">
            <a:extLst>
              <a:ext uri="{FF2B5EF4-FFF2-40B4-BE49-F238E27FC236}">
                <a16:creationId xmlns:a16="http://schemas.microsoft.com/office/drawing/2014/main" id="{84AFA469-E239-0E11-9772-75BC375AEBFA}"/>
              </a:ext>
            </a:extLst>
          </p:cNvPr>
          <p:cNvSpPr txBox="1"/>
          <p:nvPr/>
        </p:nvSpPr>
        <p:spPr>
          <a:xfrm>
            <a:off x="5993033" y="5013793"/>
            <a:ext cx="5555546" cy="830997"/>
          </a:xfrm>
          <a:prstGeom prst="rect">
            <a:avLst/>
          </a:prstGeom>
          <a:noFill/>
        </p:spPr>
        <p:txBody>
          <a:bodyPr wrap="square" rtlCol="0">
            <a:spAutoFit/>
          </a:bodyPr>
          <a:lstStyle/>
          <a:p>
            <a:r>
              <a:rPr lang="nb-NO" sz="1200" b="1" dirty="0">
                <a:solidFill>
                  <a:schemeClr val="tx2">
                    <a:lumMod val="75000"/>
                    <a:lumOff val="25000"/>
                  </a:schemeClr>
                </a:solidFill>
              </a:rPr>
              <a:t>Overgang ny barnehage</a:t>
            </a:r>
          </a:p>
          <a:p>
            <a:r>
              <a:rPr lang="nb-NO" sz="1200" dirty="0"/>
              <a:t>Dersom barn </a:t>
            </a:r>
            <a:r>
              <a:rPr lang="nb-NO" sz="1200" dirty="0" err="1"/>
              <a:t>byttar</a:t>
            </a:r>
            <a:r>
              <a:rPr lang="nb-NO" sz="1200" dirty="0"/>
              <a:t> barnehage </a:t>
            </a:r>
            <a:r>
              <a:rPr lang="nb-NO" sz="1200" dirty="0" err="1"/>
              <a:t>iløpet</a:t>
            </a:r>
            <a:r>
              <a:rPr lang="nb-NO" sz="1200" dirty="0"/>
              <a:t> av barnehage-åra har vi </a:t>
            </a:r>
            <a:r>
              <a:rPr lang="nb-NO" sz="1200" dirty="0" err="1"/>
              <a:t>eit</a:t>
            </a:r>
            <a:r>
              <a:rPr lang="nb-NO" sz="1200" dirty="0"/>
              <a:t> skjema for overgang som pedagog fyller ut, Alle-med-skjema vert overlevert til ny barnehage om ønska. Foreldra må samtykke til overlevering av evt. informasjon.</a:t>
            </a:r>
          </a:p>
        </p:txBody>
      </p:sp>
    </p:spTree>
    <p:extLst>
      <p:ext uri="{BB962C8B-B14F-4D97-AF65-F5344CB8AC3E}">
        <p14:creationId xmlns:p14="http://schemas.microsoft.com/office/powerpoint/2010/main" val="24793435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D8072E17-4B42-CFB1-B702-D1DDC548DB80}"/>
              </a:ext>
            </a:extLst>
          </p:cNvPr>
          <p:cNvPicPr>
            <a:picLocks noChangeAspect="1"/>
          </p:cNvPicPr>
          <p:nvPr/>
        </p:nvPicPr>
        <p:blipFill>
          <a:blip r:embed="rId2"/>
          <a:stretch>
            <a:fillRect/>
          </a:stretch>
        </p:blipFill>
        <p:spPr>
          <a:xfrm>
            <a:off x="0" y="6182721"/>
            <a:ext cx="1616364" cy="712381"/>
          </a:xfrm>
          <a:prstGeom prst="rect">
            <a:avLst/>
          </a:prstGeom>
        </p:spPr>
      </p:pic>
      <p:sp>
        <p:nvSpPr>
          <p:cNvPr id="3" name="Plassholder for lysbildenummer 2">
            <a:extLst>
              <a:ext uri="{FF2B5EF4-FFF2-40B4-BE49-F238E27FC236}">
                <a16:creationId xmlns:a16="http://schemas.microsoft.com/office/drawing/2014/main" id="{7CC40B61-D672-C53F-D50D-CF9A548E9530}"/>
              </a:ext>
            </a:extLst>
          </p:cNvPr>
          <p:cNvSpPr>
            <a:spLocks noGrp="1"/>
          </p:cNvSpPr>
          <p:nvPr>
            <p:ph type="sldNum" sz="quarter" idx="12"/>
          </p:nvPr>
        </p:nvSpPr>
        <p:spPr/>
        <p:txBody>
          <a:bodyPr/>
          <a:lstStyle/>
          <a:p>
            <a:fld id="{8D16F653-2C9F-4FFA-BA48-E5639A822650}" type="slidenum">
              <a:rPr lang="nn-NO" smtClean="0"/>
              <a:t>16</a:t>
            </a:fld>
            <a:endParaRPr lang="nn-NO"/>
          </a:p>
        </p:txBody>
      </p:sp>
      <p:sp>
        <p:nvSpPr>
          <p:cNvPr id="7" name="TekstSylinder 6">
            <a:extLst>
              <a:ext uri="{FF2B5EF4-FFF2-40B4-BE49-F238E27FC236}">
                <a16:creationId xmlns:a16="http://schemas.microsoft.com/office/drawing/2014/main" id="{02229DC2-F78D-2947-B6EC-FFDEF7A11843}"/>
              </a:ext>
            </a:extLst>
          </p:cNvPr>
          <p:cNvSpPr txBox="1"/>
          <p:nvPr/>
        </p:nvSpPr>
        <p:spPr>
          <a:xfrm>
            <a:off x="494929" y="359904"/>
            <a:ext cx="11449605" cy="1692771"/>
          </a:xfrm>
          <a:prstGeom prst="rect">
            <a:avLst/>
          </a:prstGeom>
          <a:noFill/>
        </p:spPr>
        <p:txBody>
          <a:bodyPr wrap="square" lIns="91440" tIns="45720" rIns="91440" bIns="45720" anchor="t">
            <a:spAutoFit/>
          </a:bodyPr>
          <a:lstStyle/>
          <a:p>
            <a:r>
              <a:rPr lang="nn-NO" sz="1600" b="1" dirty="0">
                <a:solidFill>
                  <a:schemeClr val="accent4">
                    <a:lumMod val="75000"/>
                  </a:schemeClr>
                </a:solidFill>
              </a:rPr>
              <a:t>8.3 Eit trygt og godt psykososialt barnehagemiljø</a:t>
            </a:r>
          </a:p>
          <a:p>
            <a:endParaRPr lang="nn-NO" sz="1600" b="1" dirty="0">
              <a:solidFill>
                <a:schemeClr val="accent4">
                  <a:lumMod val="75000"/>
                </a:schemeClr>
              </a:solidFill>
            </a:endParaRPr>
          </a:p>
          <a:p>
            <a:r>
              <a:rPr lang="nn-NO" sz="1200" dirty="0"/>
              <a:t>Eit godt psykososialt miljø i barnehagen er viktig i det helsefremjande og førebyggjande arbeidet for barn. Barnehagen skal møta barna med tillit og respekt, og bidra til trivsel og glede i leik og læring. Den skal vera ein utfordrande og trygg stad for fellesskap og vennskap. Barnehagen skal fremja demokrati og likestilling, og motarbeida alle former for diskriminering. Personalet skal vera merksame på eigne haldningar og åtferd, både i forhold til åtferd som kan verka krenkjande og ved bruk av makt og tvang. Personalet skal handtera og følgja opp uønskte situasjonar, *</a:t>
            </a:r>
            <a:r>
              <a:rPr lang="nn-NO" sz="1200" dirty="0" err="1"/>
              <a:t>jfr</a:t>
            </a:r>
            <a:r>
              <a:rPr lang="nn-NO" sz="1200" dirty="0"/>
              <a:t> Barnehagelova kap. 8, § 42. Det skal utarbeidast ein skriftleg plan i samsvar med aktivitetsplikta.</a:t>
            </a:r>
          </a:p>
          <a:p>
            <a:r>
              <a:rPr lang="nn-NO" sz="1200" dirty="0">
                <a:latin typeface="Aptos"/>
                <a:cs typeface="Times New Roman"/>
              </a:rPr>
              <a:t>Preg barnehager har </a:t>
            </a:r>
            <a:r>
              <a:rPr lang="nn-NO" sz="1200" dirty="0" err="1">
                <a:latin typeface="Aptos"/>
                <a:cs typeface="Times New Roman"/>
              </a:rPr>
              <a:t>utarbeidet</a:t>
            </a:r>
            <a:r>
              <a:rPr lang="nn-NO" sz="1200" dirty="0">
                <a:latin typeface="Aptos"/>
                <a:cs typeface="Times New Roman"/>
              </a:rPr>
              <a:t> en egen handlingsplan for trygt og godt barnehagemiljø.</a:t>
            </a:r>
            <a:endParaRPr lang="nn-NO" dirty="0">
              <a:latin typeface="Aptos"/>
            </a:endParaRPr>
          </a:p>
          <a:p>
            <a:endParaRPr lang="nn-NO" sz="1200" dirty="0"/>
          </a:p>
        </p:txBody>
      </p:sp>
      <p:sp>
        <p:nvSpPr>
          <p:cNvPr id="6" name="TekstSylinder 5">
            <a:extLst>
              <a:ext uri="{FF2B5EF4-FFF2-40B4-BE49-F238E27FC236}">
                <a16:creationId xmlns:a16="http://schemas.microsoft.com/office/drawing/2014/main" id="{DA2C1C09-5251-C4FD-B291-F360F439DCAA}"/>
              </a:ext>
            </a:extLst>
          </p:cNvPr>
          <p:cNvSpPr txBox="1"/>
          <p:nvPr/>
        </p:nvSpPr>
        <p:spPr>
          <a:xfrm>
            <a:off x="494929" y="1932244"/>
            <a:ext cx="11449606" cy="1015663"/>
          </a:xfrm>
          <a:prstGeom prst="rect">
            <a:avLst/>
          </a:prstGeom>
          <a:noFill/>
        </p:spPr>
        <p:txBody>
          <a:bodyPr wrap="square" rtlCol="0">
            <a:spAutoFit/>
          </a:bodyPr>
          <a:lstStyle/>
          <a:p>
            <a:r>
              <a:rPr lang="nb-NO" sz="1200" dirty="0">
                <a:solidFill>
                  <a:srgbClr val="000000"/>
                </a:solidFill>
              </a:rPr>
              <a:t>Vår barnehage har gjennom mange år arbeida med relasjoner, fellesskap og å gi alle barn </a:t>
            </a:r>
            <a:r>
              <a:rPr lang="nb-NO" sz="1200" dirty="0" err="1">
                <a:solidFill>
                  <a:srgbClr val="000000"/>
                </a:solidFill>
              </a:rPr>
              <a:t>eit</a:t>
            </a:r>
            <a:r>
              <a:rPr lang="nb-NO" sz="1200" dirty="0">
                <a:solidFill>
                  <a:srgbClr val="000000"/>
                </a:solidFill>
              </a:rPr>
              <a:t> felles språk gjennom bruk av ASK. Slik kan alle få uttrykke seg </a:t>
            </a:r>
            <a:r>
              <a:rPr lang="nb-NO" sz="1200" dirty="0" err="1">
                <a:solidFill>
                  <a:srgbClr val="000000"/>
                </a:solidFill>
              </a:rPr>
              <a:t>uannsett</a:t>
            </a:r>
            <a:r>
              <a:rPr lang="nb-NO" sz="1200" dirty="0">
                <a:solidFill>
                  <a:srgbClr val="000000"/>
                </a:solidFill>
              </a:rPr>
              <a:t> språk og forutsetninger. Vi skal fortsette å jobbe med dette for å skape fellesskap og gode lekemiljø.</a:t>
            </a:r>
            <a:endParaRPr lang="nb-NO" sz="1200" i="1" dirty="0"/>
          </a:p>
          <a:p>
            <a:endParaRPr lang="nb-NO" sz="1200" b="1" dirty="0">
              <a:solidFill>
                <a:srgbClr val="1A669A"/>
              </a:solidFill>
            </a:endParaRPr>
          </a:p>
          <a:p>
            <a:r>
              <a:rPr lang="nb-NO" sz="1200" b="1" dirty="0">
                <a:solidFill>
                  <a:srgbClr val="1A669A"/>
                </a:solidFill>
              </a:rPr>
              <a:t>Overordna mål:</a:t>
            </a:r>
            <a:r>
              <a:rPr lang="nb-NO" sz="1200" dirty="0">
                <a:solidFill>
                  <a:srgbClr val="1A669A"/>
                </a:solidFill>
              </a:rPr>
              <a:t> </a:t>
            </a:r>
            <a:r>
              <a:rPr lang="nb-NO" sz="1200" dirty="0"/>
              <a:t>Alle barna skal føle seg trygge i barnehagen og bli godt </a:t>
            </a:r>
            <a:r>
              <a:rPr lang="nb-NO" sz="1200" dirty="0" err="1"/>
              <a:t>ivareteken</a:t>
            </a:r>
            <a:r>
              <a:rPr lang="nb-NO" sz="1200" dirty="0"/>
              <a:t> både fysisk og psykisk, og alle skal få oppleve ubetinga kjærleik. Dette vil vi arbeide med gjennom å bygge gode </a:t>
            </a:r>
            <a:r>
              <a:rPr lang="nb-NO" sz="1200" dirty="0" err="1"/>
              <a:t>relasjonar</a:t>
            </a:r>
            <a:r>
              <a:rPr lang="nb-NO" sz="1200" dirty="0"/>
              <a:t> mellom barna. Alle barna skal lære å </a:t>
            </a:r>
            <a:r>
              <a:rPr lang="nb-NO" sz="1200" dirty="0" err="1"/>
              <a:t>vere</a:t>
            </a:r>
            <a:r>
              <a:rPr lang="nb-NO" sz="1200" dirty="0"/>
              <a:t> </a:t>
            </a:r>
            <a:r>
              <a:rPr lang="nb-NO" sz="1200" dirty="0" err="1"/>
              <a:t>ein</a:t>
            </a:r>
            <a:r>
              <a:rPr lang="nb-NO" sz="1200" dirty="0"/>
              <a:t> venn og korleis ta vare på vennskap.  Vennskap er </a:t>
            </a:r>
            <a:r>
              <a:rPr lang="nb-NO" sz="1200" dirty="0" err="1"/>
              <a:t>motsetnaden</a:t>
            </a:r>
            <a:r>
              <a:rPr lang="nb-NO" sz="1200" dirty="0"/>
              <a:t> til mobbing og utestenging.</a:t>
            </a:r>
          </a:p>
        </p:txBody>
      </p:sp>
      <p:sp>
        <p:nvSpPr>
          <p:cNvPr id="8" name="TekstSylinder 7">
            <a:extLst>
              <a:ext uri="{FF2B5EF4-FFF2-40B4-BE49-F238E27FC236}">
                <a16:creationId xmlns:a16="http://schemas.microsoft.com/office/drawing/2014/main" id="{0BD43064-5C71-C906-2544-CA59C548B0D6}"/>
              </a:ext>
            </a:extLst>
          </p:cNvPr>
          <p:cNvSpPr txBox="1"/>
          <p:nvPr/>
        </p:nvSpPr>
        <p:spPr>
          <a:xfrm>
            <a:off x="576486" y="2947907"/>
            <a:ext cx="11317092" cy="3416320"/>
          </a:xfrm>
          <a:prstGeom prst="rect">
            <a:avLst/>
          </a:prstGeom>
          <a:noFill/>
          <a:ln>
            <a:solidFill>
              <a:srgbClr val="4F81BD"/>
            </a:solidFill>
          </a:ln>
        </p:spPr>
        <p:txBody>
          <a:bodyPr wrap="square" rtlCol="0">
            <a:spAutoFit/>
          </a:bodyPr>
          <a:lstStyle/>
          <a:p>
            <a:r>
              <a:rPr lang="nn-NO" sz="1200" b="1" dirty="0">
                <a:solidFill>
                  <a:schemeClr val="tx2">
                    <a:lumMod val="75000"/>
                    <a:lumOff val="25000"/>
                  </a:schemeClr>
                </a:solidFill>
              </a:rPr>
              <a:t>Barnehagen sin plan for eit trygt og godt barnehagemiljø</a:t>
            </a:r>
          </a:p>
          <a:p>
            <a:pPr marL="0" marR="0" lvl="0" indent="0" defTabSz="914400" eaLnBrk="0" fontAlgn="base" latinLnBrk="0" hangingPunct="0">
              <a:lnSpc>
                <a:spcPct val="100000"/>
              </a:lnSpc>
              <a:spcBef>
                <a:spcPct val="0"/>
              </a:spcBef>
              <a:spcAft>
                <a:spcPct val="0"/>
              </a:spcAft>
              <a:buClrTx/>
              <a:buSzTx/>
              <a:buFontTx/>
              <a:buNone/>
              <a:tabLst/>
              <a:defRPr/>
            </a:pPr>
            <a:r>
              <a:rPr kumimoji="0" lang="nb-NO" sz="1200" i="0" u="none" strike="noStrike" kern="0" cap="none" spc="0" normalizeH="0" baseline="0" noProof="0" dirty="0">
                <a:ln>
                  <a:noFill/>
                </a:ln>
                <a:effectLst/>
                <a:uLnTx/>
                <a:uFillTx/>
                <a:latin typeface="Calibri" panose="020F0502020204030204" pitchFamily="34" charset="0"/>
              </a:rPr>
              <a:t>Barnehagen skal </a:t>
            </a:r>
            <a:r>
              <a:rPr kumimoji="0" lang="nb-NO" sz="1200" i="0" u="none" strike="noStrike" kern="0" cap="none" spc="0" normalizeH="0" baseline="0" noProof="0" dirty="0" err="1">
                <a:ln>
                  <a:noFill/>
                </a:ln>
                <a:effectLst/>
                <a:uLnTx/>
                <a:uFillTx/>
                <a:latin typeface="Calibri" panose="020F0502020204030204" pitchFamily="34" charset="0"/>
              </a:rPr>
              <a:t>fremje</a:t>
            </a:r>
            <a:r>
              <a:rPr kumimoji="0" lang="nb-NO" sz="1200" i="0" u="none" strike="noStrike" kern="0" cap="none" spc="0" normalizeH="0" baseline="0" noProof="0" dirty="0">
                <a:ln>
                  <a:noFill/>
                </a:ln>
                <a:effectLst/>
                <a:uLnTx/>
                <a:uFillTx/>
                <a:latin typeface="Calibri" panose="020F0502020204030204" pitchFamily="34" charset="0"/>
              </a:rPr>
              <a:t> vennskap og fellesskap. </a:t>
            </a:r>
          </a:p>
          <a:p>
            <a:pPr marL="0" marR="0" lvl="0" indent="0" defTabSz="914400" eaLnBrk="0" fontAlgn="base" latinLnBrk="0" hangingPunct="0">
              <a:lnSpc>
                <a:spcPct val="100000"/>
              </a:lnSpc>
              <a:spcBef>
                <a:spcPct val="0"/>
              </a:spcBef>
              <a:spcAft>
                <a:spcPct val="0"/>
              </a:spcAft>
              <a:buClrTx/>
              <a:buSzTx/>
              <a:buFontTx/>
              <a:buNone/>
              <a:tabLst/>
              <a:defRPr/>
            </a:pPr>
            <a:r>
              <a:rPr kumimoji="0" lang="nb-NO" sz="1200" b="0" i="0" u="none" strike="noStrike" kern="0" cap="none" spc="0" normalizeH="0" baseline="0" noProof="0" dirty="0">
                <a:ln>
                  <a:noFill/>
                </a:ln>
                <a:solidFill>
                  <a:prstClr val="black"/>
                </a:solidFill>
                <a:effectLst/>
                <a:uLnTx/>
                <a:uFillTx/>
                <a:latin typeface="Calibri" panose="020F0502020204030204" pitchFamily="34" charset="0"/>
              </a:rPr>
              <a:t>Sosial kompetanse er </a:t>
            </a:r>
            <a:r>
              <a:rPr kumimoji="0" lang="nb-NO" sz="1200" b="0" i="0" u="none" strike="noStrike" kern="0" cap="none" spc="0" normalizeH="0" baseline="0" noProof="0" dirty="0" err="1">
                <a:ln>
                  <a:noFill/>
                </a:ln>
                <a:solidFill>
                  <a:prstClr val="black"/>
                </a:solidFill>
                <a:effectLst/>
                <a:uLnTx/>
                <a:uFillTx/>
                <a:latin typeface="Calibri" panose="020F0502020204030204" pitchFamily="34" charset="0"/>
              </a:rPr>
              <a:t>ein</a:t>
            </a:r>
            <a:r>
              <a:rPr kumimoji="0" lang="nb-NO" sz="1200" b="0" i="0" u="none" strike="noStrike" kern="0" cap="none" spc="0" normalizeH="0" baseline="0" noProof="0" dirty="0">
                <a:ln>
                  <a:noFill/>
                </a:ln>
                <a:solidFill>
                  <a:prstClr val="black"/>
                </a:solidFill>
                <a:effectLst/>
                <a:uLnTx/>
                <a:uFillTx/>
                <a:latin typeface="Calibri" panose="020F0502020204030204" pitchFamily="34" charset="0"/>
              </a:rPr>
              <a:t> </a:t>
            </a:r>
            <a:r>
              <a:rPr kumimoji="0" lang="nb-NO" sz="1200" b="0" i="0" u="none" strike="noStrike" kern="0" cap="none" spc="0" normalizeH="0" baseline="0" noProof="0" dirty="0" err="1">
                <a:ln>
                  <a:noFill/>
                </a:ln>
                <a:solidFill>
                  <a:prstClr val="black"/>
                </a:solidFill>
                <a:effectLst/>
                <a:uLnTx/>
                <a:uFillTx/>
                <a:latin typeface="Calibri" panose="020F0502020204030204" pitchFamily="34" charset="0"/>
              </a:rPr>
              <a:t>føresetnad</a:t>
            </a:r>
            <a:r>
              <a:rPr kumimoji="0" lang="nb-NO" sz="1200" b="0" i="0" u="none" strike="noStrike" kern="0" cap="none" spc="0" normalizeH="0" baseline="0" noProof="0" dirty="0">
                <a:ln>
                  <a:noFill/>
                </a:ln>
                <a:solidFill>
                  <a:prstClr val="black"/>
                </a:solidFill>
                <a:effectLst/>
                <a:uLnTx/>
                <a:uFillTx/>
                <a:latin typeface="Calibri" panose="020F0502020204030204" pitchFamily="34" charset="0"/>
              </a:rPr>
              <a:t> for å fungere godt </a:t>
            </a:r>
            <a:r>
              <a:rPr kumimoji="0" lang="nb-NO" sz="1200" b="0" i="0" u="none" strike="noStrike" kern="0" cap="none" spc="0" normalizeH="0" baseline="0" noProof="0" dirty="0" err="1">
                <a:ln>
                  <a:noFill/>
                </a:ln>
                <a:solidFill>
                  <a:prstClr val="black"/>
                </a:solidFill>
                <a:effectLst/>
                <a:uLnTx/>
                <a:uFillTx/>
                <a:latin typeface="Calibri" panose="020F0502020204030204" pitchFamily="34" charset="0"/>
              </a:rPr>
              <a:t>saman</a:t>
            </a:r>
            <a:r>
              <a:rPr kumimoji="0" lang="nb-NO" sz="1200" b="0" i="0" u="none" strike="noStrike" kern="0" cap="none" spc="0" normalizeH="0" baseline="0" noProof="0" dirty="0">
                <a:ln>
                  <a:noFill/>
                </a:ln>
                <a:solidFill>
                  <a:prstClr val="black"/>
                </a:solidFill>
                <a:effectLst/>
                <a:uLnTx/>
                <a:uFillTx/>
                <a:latin typeface="Calibri" panose="020F0502020204030204" pitchFamily="34" charset="0"/>
              </a:rPr>
              <a:t> med andre og </a:t>
            </a:r>
            <a:r>
              <a:rPr kumimoji="0" lang="nb-NO" sz="1200" b="0" i="0" u="none" strike="noStrike" kern="0" cap="none" spc="0" normalizeH="0" baseline="0" noProof="0" dirty="0" err="1">
                <a:ln>
                  <a:noFill/>
                </a:ln>
                <a:solidFill>
                  <a:prstClr val="black"/>
                </a:solidFill>
                <a:effectLst/>
                <a:uLnTx/>
                <a:uFillTx/>
                <a:latin typeface="Calibri" panose="020F0502020204030204" pitchFamily="34" charset="0"/>
              </a:rPr>
              <a:t>omfattar</a:t>
            </a:r>
            <a:r>
              <a:rPr kumimoji="0" lang="nb-NO" sz="1200" b="0" i="0" u="none" strike="noStrike" kern="0" cap="none" spc="0" normalizeH="0" baseline="0" noProof="0" dirty="0">
                <a:ln>
                  <a:noFill/>
                </a:ln>
                <a:solidFill>
                  <a:prstClr val="black"/>
                </a:solidFill>
                <a:effectLst/>
                <a:uLnTx/>
                <a:uFillTx/>
                <a:latin typeface="Calibri" panose="020F0502020204030204" pitchFamily="34" charset="0"/>
              </a:rPr>
              <a:t> </a:t>
            </a:r>
            <a:r>
              <a:rPr kumimoji="0" lang="nb-NO" sz="1200" b="0" i="0" u="none" strike="noStrike" kern="0" cap="none" spc="0" normalizeH="0" baseline="0" noProof="0" dirty="0" err="1">
                <a:ln>
                  <a:noFill/>
                </a:ln>
                <a:solidFill>
                  <a:prstClr val="black"/>
                </a:solidFill>
                <a:effectLst/>
                <a:uLnTx/>
                <a:uFillTx/>
                <a:latin typeface="Calibri" panose="020F0502020204030204" pitchFamily="34" charset="0"/>
              </a:rPr>
              <a:t>ferdigheiter</a:t>
            </a:r>
            <a:r>
              <a:rPr kumimoji="0" lang="nb-NO" sz="1200" b="0" i="0" u="none" strike="noStrike" kern="0" cap="none" spc="0" normalizeH="0" baseline="0" noProof="0" dirty="0">
                <a:ln>
                  <a:noFill/>
                </a:ln>
                <a:solidFill>
                  <a:prstClr val="black"/>
                </a:solidFill>
                <a:effectLst/>
                <a:uLnTx/>
                <a:uFillTx/>
                <a:latin typeface="Calibri" panose="020F0502020204030204" pitchFamily="34" charset="0"/>
              </a:rPr>
              <a:t>, </a:t>
            </a:r>
            <a:r>
              <a:rPr kumimoji="0" lang="nb-NO" sz="1200" b="0" i="0" u="none" strike="noStrike" kern="0" cap="none" spc="0" normalizeH="0" baseline="0" noProof="0" dirty="0" err="1">
                <a:ln>
                  <a:noFill/>
                </a:ln>
                <a:solidFill>
                  <a:prstClr val="black"/>
                </a:solidFill>
                <a:effectLst/>
                <a:uLnTx/>
                <a:uFillTx/>
                <a:latin typeface="Calibri" panose="020F0502020204030204" pitchFamily="34" charset="0"/>
              </a:rPr>
              <a:t>kunnskapar</a:t>
            </a:r>
            <a:r>
              <a:rPr kumimoji="0" lang="nb-NO" sz="1200" b="0" i="0" u="none" strike="noStrike" kern="0" cap="none" spc="0" normalizeH="0" baseline="0" noProof="0" dirty="0">
                <a:ln>
                  <a:noFill/>
                </a:ln>
                <a:solidFill>
                  <a:prstClr val="black"/>
                </a:solidFill>
                <a:effectLst/>
                <a:uLnTx/>
                <a:uFillTx/>
                <a:latin typeface="Calibri" panose="020F0502020204030204" pitchFamily="34" charset="0"/>
              </a:rPr>
              <a:t> og </a:t>
            </a:r>
            <a:r>
              <a:rPr kumimoji="0" lang="nb-NO" sz="1200" b="0" i="0" u="none" strike="noStrike" kern="0" cap="none" spc="0" normalizeH="0" baseline="0" noProof="0" dirty="0" err="1">
                <a:ln>
                  <a:noFill/>
                </a:ln>
                <a:solidFill>
                  <a:prstClr val="black"/>
                </a:solidFill>
                <a:effectLst/>
                <a:uLnTx/>
                <a:uFillTx/>
                <a:latin typeface="Calibri" panose="020F0502020204030204" pitchFamily="34" charset="0"/>
              </a:rPr>
              <a:t>haldningar</a:t>
            </a:r>
            <a:r>
              <a:rPr kumimoji="0" lang="nb-NO" sz="1200" b="0" i="0" u="none" strike="noStrike" kern="0" cap="none" spc="0" normalizeH="0" baseline="0" noProof="0" dirty="0">
                <a:ln>
                  <a:noFill/>
                </a:ln>
                <a:solidFill>
                  <a:prstClr val="black"/>
                </a:solidFill>
                <a:effectLst/>
                <a:uLnTx/>
                <a:uFillTx/>
                <a:latin typeface="Calibri" panose="020F0502020204030204" pitchFamily="34" charset="0"/>
              </a:rPr>
              <a:t> som blir utvikla gjennom sosialt </a:t>
            </a:r>
            <a:r>
              <a:rPr kumimoji="0" lang="nb-NO" sz="1200" b="0" i="0" u="none" strike="noStrike" kern="0" cap="none" spc="0" normalizeH="0" baseline="0" noProof="0" dirty="0" err="1">
                <a:ln>
                  <a:noFill/>
                </a:ln>
                <a:solidFill>
                  <a:prstClr val="black"/>
                </a:solidFill>
                <a:effectLst/>
                <a:uLnTx/>
                <a:uFillTx/>
                <a:latin typeface="Calibri" panose="020F0502020204030204" pitchFamily="34" charset="0"/>
              </a:rPr>
              <a:t>samspel</a:t>
            </a:r>
            <a:r>
              <a:rPr kumimoji="0" lang="nb-NO" sz="1200" b="0" i="0" u="none" strike="noStrike" kern="0" cap="none" spc="0" normalizeH="0" baseline="0" noProof="0" dirty="0">
                <a:ln>
                  <a:noFill/>
                </a:ln>
                <a:solidFill>
                  <a:prstClr val="black"/>
                </a:solidFill>
                <a:effectLst/>
                <a:uLnTx/>
                <a:uFillTx/>
                <a:latin typeface="Calibri" panose="020F0502020204030204" pitchFamily="34" charset="0"/>
              </a:rPr>
              <a:t>. I barnehagen skal alle barn kunne erfare å </a:t>
            </a:r>
            <a:r>
              <a:rPr kumimoji="0" lang="nb-NO" sz="1200" b="0" i="0" u="none" strike="noStrike" kern="0" cap="none" spc="0" normalizeH="0" baseline="0" noProof="0" dirty="0" err="1">
                <a:ln>
                  <a:noFill/>
                </a:ln>
                <a:solidFill>
                  <a:prstClr val="black"/>
                </a:solidFill>
                <a:effectLst/>
                <a:uLnTx/>
                <a:uFillTx/>
                <a:latin typeface="Calibri" panose="020F0502020204030204" pitchFamily="34" charset="0"/>
              </a:rPr>
              <a:t>vere</a:t>
            </a:r>
            <a:r>
              <a:rPr kumimoji="0" lang="nb-NO" sz="1200" b="0" i="0" u="none" strike="noStrike" kern="0" cap="none" spc="0" normalizeH="0" baseline="0" noProof="0" dirty="0">
                <a:ln>
                  <a:noFill/>
                </a:ln>
                <a:solidFill>
                  <a:prstClr val="black"/>
                </a:solidFill>
                <a:effectLst/>
                <a:uLnTx/>
                <a:uFillTx/>
                <a:latin typeface="Calibri" panose="020F0502020204030204" pitchFamily="34" charset="0"/>
              </a:rPr>
              <a:t> viktige for fellesskapet og </a:t>
            </a:r>
            <a:r>
              <a:rPr kumimoji="0" lang="nb-NO" sz="1200" b="0" i="0" u="none" strike="noStrike" kern="0" cap="none" spc="0" normalizeH="0" baseline="0" noProof="0" dirty="0" err="1">
                <a:ln>
                  <a:noFill/>
                </a:ln>
                <a:solidFill>
                  <a:prstClr val="black"/>
                </a:solidFill>
                <a:effectLst/>
                <a:uLnTx/>
                <a:uFillTx/>
                <a:latin typeface="Calibri" panose="020F0502020204030204" pitchFamily="34" charset="0"/>
              </a:rPr>
              <a:t>vere</a:t>
            </a:r>
            <a:r>
              <a:rPr kumimoji="0" lang="nb-NO" sz="1200" b="0" i="0" u="none" strike="noStrike" kern="0" cap="none" spc="0" normalizeH="0" baseline="0" noProof="0" dirty="0">
                <a:ln>
                  <a:noFill/>
                </a:ln>
                <a:solidFill>
                  <a:prstClr val="black"/>
                </a:solidFill>
                <a:effectLst/>
                <a:uLnTx/>
                <a:uFillTx/>
                <a:latin typeface="Calibri" panose="020F0502020204030204" pitchFamily="34" charset="0"/>
              </a:rPr>
              <a:t> i positivt </a:t>
            </a:r>
            <a:r>
              <a:rPr kumimoji="0" lang="nb-NO" sz="1200" b="0" i="0" u="none" strike="noStrike" kern="0" cap="none" spc="0" normalizeH="0" baseline="0" noProof="0" dirty="0" err="1">
                <a:ln>
                  <a:noFill/>
                </a:ln>
                <a:solidFill>
                  <a:prstClr val="black"/>
                </a:solidFill>
                <a:effectLst/>
                <a:uLnTx/>
                <a:uFillTx/>
                <a:latin typeface="Calibri" panose="020F0502020204030204" pitchFamily="34" charset="0"/>
              </a:rPr>
              <a:t>samspel</a:t>
            </a:r>
            <a:r>
              <a:rPr kumimoji="0" lang="nb-NO" sz="1200" b="0" i="0" u="none" strike="noStrike" kern="0" cap="none" spc="0" normalizeH="0" baseline="0" noProof="0" dirty="0">
                <a:ln>
                  <a:noFill/>
                </a:ln>
                <a:solidFill>
                  <a:prstClr val="black"/>
                </a:solidFill>
                <a:effectLst/>
                <a:uLnTx/>
                <a:uFillTx/>
                <a:latin typeface="Calibri" panose="020F0502020204030204" pitchFamily="34" charset="0"/>
              </a:rPr>
              <a:t> med andre barn og </a:t>
            </a:r>
            <a:r>
              <a:rPr kumimoji="0" lang="nb-NO" sz="1200" b="0" i="0" u="none" strike="noStrike" kern="0" cap="none" spc="0" normalizeH="0" baseline="0" noProof="0" dirty="0" err="1">
                <a:ln>
                  <a:noFill/>
                </a:ln>
                <a:solidFill>
                  <a:prstClr val="black"/>
                </a:solidFill>
                <a:effectLst/>
                <a:uLnTx/>
                <a:uFillTx/>
                <a:latin typeface="Calibri" panose="020F0502020204030204" pitchFamily="34" charset="0"/>
              </a:rPr>
              <a:t>vaksne</a:t>
            </a:r>
            <a:r>
              <a:rPr kumimoji="0" lang="nb-NO" sz="1200" b="0" i="0" u="none" strike="noStrike" kern="0" cap="none" spc="0" normalizeH="0" baseline="0" noProof="0" dirty="0">
                <a:ln>
                  <a:noFill/>
                </a:ln>
                <a:solidFill>
                  <a:prstClr val="black"/>
                </a:solidFill>
                <a:effectLst/>
                <a:uLnTx/>
                <a:uFillTx/>
                <a:latin typeface="Calibri" panose="020F0502020204030204" pitchFamily="34" charset="0"/>
              </a:rPr>
              <a:t>. Barne­hagen skal aktivt </a:t>
            </a:r>
            <a:r>
              <a:rPr kumimoji="0" lang="nb-NO" sz="1200" b="0" i="0" u="none" strike="noStrike" kern="0" cap="none" spc="0" normalizeH="0" baseline="0" noProof="0" dirty="0" err="1">
                <a:ln>
                  <a:noFill/>
                </a:ln>
                <a:solidFill>
                  <a:prstClr val="black"/>
                </a:solidFill>
                <a:effectLst/>
                <a:uLnTx/>
                <a:uFillTx/>
                <a:latin typeface="Calibri" panose="020F0502020204030204" pitchFamily="34" charset="0"/>
              </a:rPr>
              <a:t>leggje</a:t>
            </a:r>
            <a:r>
              <a:rPr kumimoji="0" lang="nb-NO" sz="1200" b="0" i="0" u="none" strike="noStrike" kern="0" cap="none" spc="0" normalizeH="0" baseline="0" noProof="0" dirty="0">
                <a:ln>
                  <a:noFill/>
                </a:ln>
                <a:solidFill>
                  <a:prstClr val="black"/>
                </a:solidFill>
                <a:effectLst/>
                <a:uLnTx/>
                <a:uFillTx/>
                <a:latin typeface="Calibri" panose="020F0502020204030204" pitchFamily="34" charset="0"/>
              </a:rPr>
              <a:t> til rette for utvikling av vennskap og sosialt fellesskap. </a:t>
            </a:r>
            <a:r>
              <a:rPr kumimoji="0" lang="nb-NO" sz="1200" b="0" i="0" u="none" strike="noStrike" kern="0" cap="none" spc="0" normalizeH="0" baseline="0" noProof="0" dirty="0" err="1">
                <a:ln>
                  <a:noFill/>
                </a:ln>
                <a:solidFill>
                  <a:prstClr val="black"/>
                </a:solidFill>
                <a:effectLst/>
                <a:uLnTx/>
                <a:uFillTx/>
                <a:latin typeface="Calibri" panose="020F0502020204030204" pitchFamily="34" charset="0"/>
              </a:rPr>
              <a:t>Sjølvkjensla</a:t>
            </a:r>
            <a:r>
              <a:rPr kumimoji="0" lang="nb-NO" sz="1200" b="0" i="0" u="none" strike="noStrike" kern="0" cap="none" spc="0" normalizeH="0" baseline="0" noProof="0" dirty="0">
                <a:ln>
                  <a:noFill/>
                </a:ln>
                <a:solidFill>
                  <a:prstClr val="black"/>
                </a:solidFill>
                <a:effectLst/>
                <a:uLnTx/>
                <a:uFillTx/>
                <a:latin typeface="Calibri" panose="020F0502020204030204" pitchFamily="34" charset="0"/>
              </a:rPr>
              <a:t> til barna skal </a:t>
            </a:r>
            <a:r>
              <a:rPr kumimoji="0" lang="nb-NO" sz="1200" b="0" i="0" u="none" strike="noStrike" kern="0" cap="none" spc="0" normalizeH="0" baseline="0" noProof="0" dirty="0" err="1">
                <a:ln>
                  <a:noFill/>
                </a:ln>
                <a:solidFill>
                  <a:prstClr val="black"/>
                </a:solidFill>
                <a:effectLst/>
                <a:uLnTx/>
                <a:uFillTx/>
                <a:latin typeface="Calibri" panose="020F0502020204030204" pitchFamily="34" charset="0"/>
              </a:rPr>
              <a:t>støttast</a:t>
            </a:r>
            <a:r>
              <a:rPr kumimoji="0" lang="nb-NO" sz="1200" b="0" i="0" u="none" strike="noStrike" kern="0" cap="none" spc="0" normalizeH="0" baseline="0" noProof="0" dirty="0">
                <a:ln>
                  <a:noFill/>
                </a:ln>
                <a:solidFill>
                  <a:prstClr val="black"/>
                </a:solidFill>
                <a:effectLst/>
                <a:uLnTx/>
                <a:uFillTx/>
                <a:latin typeface="Calibri" panose="020F0502020204030204" pitchFamily="34" charset="0"/>
              </a:rPr>
              <a:t>, samtidig som barna får hjelp til å </a:t>
            </a:r>
            <a:r>
              <a:rPr kumimoji="0" lang="nb-NO" sz="1200" b="0" i="0" u="none" strike="noStrike" kern="0" cap="none" spc="0" normalizeH="0" baseline="0" noProof="0" dirty="0" err="1">
                <a:ln>
                  <a:noFill/>
                </a:ln>
                <a:solidFill>
                  <a:prstClr val="black"/>
                </a:solidFill>
                <a:effectLst/>
                <a:uLnTx/>
                <a:uFillTx/>
                <a:latin typeface="Calibri" panose="020F0502020204030204" pitchFamily="34" charset="0"/>
              </a:rPr>
              <a:t>meistre</a:t>
            </a:r>
            <a:r>
              <a:rPr kumimoji="0" lang="nb-NO" sz="1200" b="0" i="0" u="none" strike="noStrike" kern="0" cap="none" spc="0" normalizeH="0" baseline="0" noProof="0" dirty="0">
                <a:ln>
                  <a:noFill/>
                </a:ln>
                <a:solidFill>
                  <a:prstClr val="black"/>
                </a:solidFill>
                <a:effectLst/>
                <a:uLnTx/>
                <a:uFillTx/>
                <a:latin typeface="Calibri" panose="020F0502020204030204" pitchFamily="34" charset="0"/>
              </a:rPr>
              <a:t> balansen mellom å </a:t>
            </a:r>
            <a:r>
              <a:rPr kumimoji="0" lang="nb-NO" sz="1200" b="0" i="0" u="none" strike="noStrike" kern="0" cap="none" spc="0" normalizeH="0" baseline="0" noProof="0" dirty="0" err="1">
                <a:ln>
                  <a:noFill/>
                </a:ln>
                <a:solidFill>
                  <a:prstClr val="black"/>
                </a:solidFill>
                <a:effectLst/>
                <a:uLnTx/>
                <a:uFillTx/>
                <a:latin typeface="Calibri" panose="020F0502020204030204" pitchFamily="34" charset="0"/>
              </a:rPr>
              <a:t>dekkje</a:t>
            </a:r>
            <a:r>
              <a:rPr kumimoji="0" lang="nb-NO" sz="1200" b="0" i="0" u="none" strike="noStrike" kern="0" cap="none" spc="0" normalizeH="0" baseline="0" noProof="0" dirty="0">
                <a:ln>
                  <a:noFill/>
                </a:ln>
                <a:solidFill>
                  <a:prstClr val="black"/>
                </a:solidFill>
                <a:effectLst/>
                <a:uLnTx/>
                <a:uFillTx/>
                <a:latin typeface="Calibri" panose="020F0502020204030204" pitchFamily="34" charset="0"/>
              </a:rPr>
              <a:t> sine eigne behov og ta omsyn til andre sine behov. </a:t>
            </a:r>
          </a:p>
          <a:p>
            <a:pPr marL="0" marR="0" lvl="0" indent="0" defTabSz="914400" eaLnBrk="0" fontAlgn="base" latinLnBrk="0" hangingPunct="0">
              <a:lnSpc>
                <a:spcPct val="100000"/>
              </a:lnSpc>
              <a:spcBef>
                <a:spcPct val="0"/>
              </a:spcBef>
              <a:spcAft>
                <a:spcPct val="0"/>
              </a:spcAft>
              <a:buClrTx/>
              <a:buSzTx/>
              <a:buFontTx/>
              <a:buNone/>
              <a:tabLst/>
              <a:defRPr/>
            </a:pPr>
            <a:endParaRPr kumimoji="0" lang="nb-NO" sz="1200" b="0" i="0" u="none" strike="noStrike" kern="0" cap="none" spc="0" normalizeH="0" baseline="0" noProof="0" dirty="0">
              <a:ln>
                <a:noFill/>
              </a:ln>
              <a:solidFill>
                <a:prstClr val="black"/>
              </a:solidFill>
              <a:effectLst/>
              <a:uLnTx/>
              <a:uFillTx/>
              <a:latin typeface="Calibri" panose="020F0502020204030204" pitchFamily="34" charset="0"/>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nb-NO" sz="1200" b="0" i="0" u="none" strike="noStrike" kern="0" cap="none" spc="0" normalizeH="0" baseline="0" noProof="0" dirty="0">
                <a:ln>
                  <a:noFill/>
                </a:ln>
                <a:solidFill>
                  <a:prstClr val="black"/>
                </a:solidFill>
                <a:effectLst/>
                <a:uLnTx/>
                <a:uFillTx/>
                <a:latin typeface="Calibri" panose="020F0502020204030204" pitchFamily="34" charset="0"/>
              </a:rPr>
              <a:t>Personalet skal: </a:t>
            </a:r>
          </a:p>
          <a:p>
            <a:pPr marL="171450" marR="0" lvl="0" indent="-171450"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nb-NO" sz="1200" b="0" i="0" u="none" strike="noStrike" kern="0" cap="none" spc="0" normalizeH="0" baseline="0" noProof="0" dirty="0">
                <a:ln>
                  <a:noFill/>
                </a:ln>
                <a:solidFill>
                  <a:prstClr val="black"/>
                </a:solidFill>
                <a:effectLst/>
                <a:uLnTx/>
                <a:uFillTx/>
                <a:latin typeface="Calibri" panose="020F0502020204030204" pitchFamily="34" charset="0"/>
              </a:rPr>
              <a:t> støtte barnas initiativ til </a:t>
            </a:r>
            <a:r>
              <a:rPr kumimoji="0" lang="nb-NO" sz="1200" b="0" i="0" u="none" strike="noStrike" kern="0" cap="none" spc="0" normalizeH="0" baseline="0" noProof="0" dirty="0" err="1">
                <a:ln>
                  <a:noFill/>
                </a:ln>
                <a:solidFill>
                  <a:prstClr val="black"/>
                </a:solidFill>
                <a:effectLst/>
                <a:uLnTx/>
                <a:uFillTx/>
                <a:latin typeface="Calibri" panose="020F0502020204030204" pitchFamily="34" charset="0"/>
              </a:rPr>
              <a:t>samspel</a:t>
            </a:r>
            <a:r>
              <a:rPr kumimoji="0" lang="nb-NO" sz="1200" b="0" i="0" u="none" strike="noStrike" kern="0" cap="none" spc="0" normalizeH="0" baseline="0" noProof="0" dirty="0">
                <a:ln>
                  <a:noFill/>
                </a:ln>
                <a:solidFill>
                  <a:prstClr val="black"/>
                </a:solidFill>
                <a:effectLst/>
                <a:uLnTx/>
                <a:uFillTx/>
                <a:latin typeface="Calibri" panose="020F0502020204030204" pitchFamily="34" charset="0"/>
              </a:rPr>
              <a:t> og bidra til at alle kan få leike med andre, oppleve vennskap og lære å </a:t>
            </a:r>
            <a:r>
              <a:rPr kumimoji="0" lang="nb-NO" sz="1200" b="0" i="0" u="none" strike="noStrike" kern="0" cap="none" spc="0" normalizeH="0" baseline="0" noProof="0" dirty="0" err="1">
                <a:ln>
                  <a:noFill/>
                </a:ln>
                <a:solidFill>
                  <a:prstClr val="black"/>
                </a:solidFill>
                <a:effectLst/>
                <a:uLnTx/>
                <a:uFillTx/>
                <a:latin typeface="Calibri" panose="020F0502020204030204" pitchFamily="34" charset="0"/>
              </a:rPr>
              <a:t>halde</a:t>
            </a:r>
            <a:r>
              <a:rPr kumimoji="0" lang="nb-NO" sz="1200" b="0" i="0" u="none" strike="noStrike" kern="0" cap="none" spc="0" normalizeH="0" baseline="0" noProof="0" dirty="0">
                <a:ln>
                  <a:noFill/>
                </a:ln>
                <a:solidFill>
                  <a:prstClr val="black"/>
                </a:solidFill>
                <a:effectLst/>
                <a:uLnTx/>
                <a:uFillTx/>
                <a:latin typeface="Calibri" panose="020F0502020204030204" pitchFamily="34" charset="0"/>
              </a:rPr>
              <a:t> på venner </a:t>
            </a:r>
          </a:p>
          <a:p>
            <a:pPr marL="171450" marR="0" lvl="0" indent="-171450"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lang="nb-NO" sz="1200" kern="0" dirty="0">
                <a:solidFill>
                  <a:prstClr val="black"/>
                </a:solidFill>
                <a:latin typeface="Calibri" panose="020F0502020204030204" pitchFamily="34" charset="0"/>
              </a:rPr>
              <a:t> </a:t>
            </a:r>
            <a:r>
              <a:rPr kumimoji="0" lang="nb-NO" sz="1200" b="0" i="0" u="none" strike="noStrike" kern="0" cap="none" spc="0" normalizeH="0" baseline="0" noProof="0" dirty="0">
                <a:ln>
                  <a:noFill/>
                </a:ln>
                <a:solidFill>
                  <a:prstClr val="black"/>
                </a:solidFill>
                <a:effectLst/>
                <a:uLnTx/>
                <a:uFillTx/>
                <a:latin typeface="Calibri" panose="020F0502020204030204" pitchFamily="34" charset="0"/>
              </a:rPr>
              <a:t>samtale om normer for samhandling og invitere barna til å utforme normer for samhandling i fellesskap </a:t>
            </a:r>
          </a:p>
          <a:p>
            <a:pPr marL="171450" marR="0" lvl="0" indent="-171450"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lang="nb-NO" sz="1200" kern="0" dirty="0">
                <a:solidFill>
                  <a:prstClr val="black"/>
                </a:solidFill>
                <a:latin typeface="Calibri" panose="020F0502020204030204" pitchFamily="34" charset="0"/>
              </a:rPr>
              <a:t> </a:t>
            </a:r>
            <a:r>
              <a:rPr kumimoji="0" lang="nb-NO" sz="1200" b="0" i="0" u="none" strike="noStrike" kern="0" cap="none" spc="0" normalizeH="0" baseline="0" noProof="0" dirty="0">
                <a:ln>
                  <a:noFill/>
                </a:ln>
                <a:solidFill>
                  <a:prstClr val="black"/>
                </a:solidFill>
                <a:effectLst/>
                <a:uLnTx/>
                <a:uFillTx/>
                <a:latin typeface="Calibri" panose="020F0502020204030204" pitchFamily="34" charset="0"/>
              </a:rPr>
              <a:t>støtte barna i å ta andre sitt perspektiv, sjå ei sak frå </a:t>
            </a:r>
            <a:r>
              <a:rPr kumimoji="0" lang="nb-NO" sz="1200" b="0" i="0" u="none" strike="noStrike" kern="0" cap="none" spc="0" normalizeH="0" baseline="0" noProof="0" dirty="0" err="1">
                <a:ln>
                  <a:noFill/>
                </a:ln>
                <a:solidFill>
                  <a:prstClr val="black"/>
                </a:solidFill>
                <a:effectLst/>
                <a:uLnTx/>
                <a:uFillTx/>
                <a:latin typeface="Calibri" panose="020F0502020204030204" pitchFamily="34" charset="0"/>
              </a:rPr>
              <a:t>fleire</a:t>
            </a:r>
            <a:r>
              <a:rPr kumimoji="0" lang="nb-NO" sz="1200" b="0" i="0" u="none" strike="noStrike" kern="0" cap="none" spc="0" normalizeH="0" baseline="0" noProof="0" dirty="0">
                <a:ln>
                  <a:noFill/>
                </a:ln>
                <a:solidFill>
                  <a:prstClr val="black"/>
                </a:solidFill>
                <a:effectLst/>
                <a:uLnTx/>
                <a:uFillTx/>
                <a:latin typeface="Calibri" panose="020F0502020204030204" pitchFamily="34" charset="0"/>
              </a:rPr>
              <a:t> sider og reflektere over eigne og andre sine kjensler, </a:t>
            </a:r>
            <a:r>
              <a:rPr kumimoji="0" lang="nb-NO" sz="1200" b="0" i="0" u="none" strike="noStrike" kern="0" cap="none" spc="0" normalizeH="0" baseline="0" noProof="0" dirty="0" err="1">
                <a:ln>
                  <a:noFill/>
                </a:ln>
                <a:solidFill>
                  <a:prstClr val="black"/>
                </a:solidFill>
                <a:effectLst/>
                <a:uLnTx/>
                <a:uFillTx/>
                <a:latin typeface="Calibri" panose="020F0502020204030204" pitchFamily="34" charset="0"/>
              </a:rPr>
              <a:t>opplevingar</a:t>
            </a:r>
            <a:r>
              <a:rPr kumimoji="0" lang="nb-NO" sz="1200" b="0" i="0" u="none" strike="noStrike" kern="0" cap="none" spc="0" normalizeH="0" baseline="0" noProof="0" dirty="0">
                <a:ln>
                  <a:noFill/>
                </a:ln>
                <a:solidFill>
                  <a:prstClr val="black"/>
                </a:solidFill>
                <a:effectLst/>
                <a:uLnTx/>
                <a:uFillTx/>
                <a:latin typeface="Calibri" panose="020F0502020204030204" pitchFamily="34" charset="0"/>
              </a:rPr>
              <a:t> og </a:t>
            </a:r>
            <a:r>
              <a:rPr kumimoji="0" lang="nb-NO" sz="1200" b="0" i="0" u="none" strike="noStrike" kern="0" cap="none" spc="0" normalizeH="0" baseline="0" noProof="0" dirty="0" err="1">
                <a:ln>
                  <a:noFill/>
                </a:ln>
                <a:solidFill>
                  <a:prstClr val="black"/>
                </a:solidFill>
                <a:effectLst/>
                <a:uLnTx/>
                <a:uFillTx/>
                <a:latin typeface="Calibri" panose="020F0502020204030204" pitchFamily="34" charset="0"/>
              </a:rPr>
              <a:t>meiningar</a:t>
            </a:r>
            <a:r>
              <a:rPr kumimoji="0" lang="nb-NO" sz="1200" b="0" i="0" u="none" strike="noStrike" kern="0" cap="none" spc="0" normalizeH="0" baseline="0" noProof="0" dirty="0">
                <a:ln>
                  <a:noFill/>
                </a:ln>
                <a:solidFill>
                  <a:prstClr val="black"/>
                </a:solidFill>
                <a:effectLst/>
                <a:uLnTx/>
                <a:uFillTx/>
                <a:latin typeface="Calibri" panose="020F0502020204030204" pitchFamily="34" charset="0"/>
              </a:rPr>
              <a:t> </a:t>
            </a:r>
          </a:p>
          <a:p>
            <a:pPr marL="171450" marR="0" lvl="0" indent="-171450"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nb-NO" sz="1200" b="0" i="0" u="none" strike="noStrike" kern="0" cap="none" spc="0" normalizeH="0" baseline="0" noProof="0" dirty="0">
                <a:ln>
                  <a:noFill/>
                </a:ln>
                <a:solidFill>
                  <a:prstClr val="black"/>
                </a:solidFill>
                <a:effectLst/>
                <a:uLnTx/>
                <a:uFillTx/>
                <a:latin typeface="Calibri" panose="020F0502020204030204" pitchFamily="34" charset="0"/>
              </a:rPr>
              <a:t> støtte barna i å </a:t>
            </a:r>
            <a:r>
              <a:rPr kumimoji="0" lang="nb-NO" sz="1200" b="0" i="0" u="none" strike="noStrike" kern="0" cap="none" spc="0" normalizeH="0" baseline="0" noProof="0" dirty="0" err="1">
                <a:ln>
                  <a:noFill/>
                </a:ln>
                <a:solidFill>
                  <a:prstClr val="black"/>
                </a:solidFill>
                <a:effectLst/>
                <a:uLnTx/>
                <a:uFillTx/>
                <a:latin typeface="Calibri" panose="020F0502020204030204" pitchFamily="34" charset="0"/>
              </a:rPr>
              <a:t>setje</a:t>
            </a:r>
            <a:r>
              <a:rPr kumimoji="0" lang="nb-NO" sz="1200" b="0" i="0" u="none" strike="noStrike" kern="0" cap="none" spc="0" normalizeH="0" baseline="0" noProof="0" dirty="0">
                <a:ln>
                  <a:noFill/>
                </a:ln>
                <a:solidFill>
                  <a:prstClr val="black"/>
                </a:solidFill>
                <a:effectLst/>
                <a:uLnTx/>
                <a:uFillTx/>
                <a:latin typeface="Calibri" panose="020F0502020204030204" pitchFamily="34" charset="0"/>
              </a:rPr>
              <a:t> eigne grenser, respektere andre sine grenser og finne </a:t>
            </a:r>
            <a:r>
              <a:rPr kumimoji="0" lang="nb-NO" sz="1200" b="0" i="0" u="none" strike="noStrike" kern="0" cap="none" spc="0" normalizeH="0" baseline="0" noProof="0" dirty="0" err="1">
                <a:ln>
                  <a:noFill/>
                </a:ln>
                <a:solidFill>
                  <a:prstClr val="black"/>
                </a:solidFill>
                <a:effectLst/>
                <a:uLnTx/>
                <a:uFillTx/>
                <a:latin typeface="Calibri" panose="020F0502020204030204" pitchFamily="34" charset="0"/>
              </a:rPr>
              <a:t>løysingar</a:t>
            </a:r>
            <a:r>
              <a:rPr kumimoji="0" lang="nb-NO" sz="1200" b="0" i="0" u="none" strike="noStrike" kern="0" cap="none" spc="0" normalizeH="0" baseline="0" noProof="0" dirty="0">
                <a:ln>
                  <a:noFill/>
                </a:ln>
                <a:solidFill>
                  <a:prstClr val="black"/>
                </a:solidFill>
                <a:effectLst/>
                <a:uLnTx/>
                <a:uFillTx/>
                <a:latin typeface="Calibri" panose="020F0502020204030204" pitchFamily="34" charset="0"/>
              </a:rPr>
              <a:t> i </a:t>
            </a:r>
            <a:r>
              <a:rPr kumimoji="0" lang="nb-NO" sz="1200" b="0" i="0" u="none" strike="noStrike" kern="0" cap="none" spc="0" normalizeH="0" baseline="0" noProof="0" dirty="0" err="1">
                <a:ln>
                  <a:noFill/>
                </a:ln>
                <a:solidFill>
                  <a:prstClr val="black"/>
                </a:solidFill>
                <a:effectLst/>
                <a:uLnTx/>
                <a:uFillTx/>
                <a:latin typeface="Calibri" panose="020F0502020204030204" pitchFamily="34" charset="0"/>
              </a:rPr>
              <a:t>konfliktsituasjonar</a:t>
            </a:r>
            <a:r>
              <a:rPr kumimoji="0" lang="nb-NO" sz="1200" b="0" i="0" u="none" strike="noStrike" kern="0" cap="none" spc="0" normalizeH="0" baseline="0" noProof="0" dirty="0">
                <a:ln>
                  <a:noFill/>
                </a:ln>
                <a:solidFill>
                  <a:prstClr val="black"/>
                </a:solidFill>
                <a:effectLst/>
                <a:uLnTx/>
                <a:uFillTx/>
                <a:latin typeface="Calibri" panose="020F0502020204030204" pitchFamily="34" charset="0"/>
              </a:rPr>
              <a:t> </a:t>
            </a:r>
          </a:p>
          <a:p>
            <a:pPr marL="171450" marR="0" lvl="0" indent="-171450"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lang="nb-NO" sz="1200" kern="0" dirty="0">
                <a:solidFill>
                  <a:prstClr val="black"/>
                </a:solidFill>
                <a:latin typeface="Calibri" panose="020F0502020204030204" pitchFamily="34" charset="0"/>
              </a:rPr>
              <a:t> </a:t>
            </a:r>
            <a:r>
              <a:rPr kumimoji="0" lang="nb-NO" sz="1200" b="0" i="0" u="none" strike="noStrike" kern="0" cap="none" spc="0" normalizeH="0" baseline="0" noProof="0" dirty="0" err="1">
                <a:ln>
                  <a:noFill/>
                </a:ln>
                <a:solidFill>
                  <a:prstClr val="black"/>
                </a:solidFill>
                <a:effectLst/>
                <a:uLnTx/>
                <a:uFillTx/>
                <a:latin typeface="Calibri" panose="020F0502020204030204" pitchFamily="34" charset="0"/>
              </a:rPr>
              <a:t>førebyggje</a:t>
            </a:r>
            <a:r>
              <a:rPr kumimoji="0" lang="nb-NO" sz="1200" b="0" i="0" u="none" strike="noStrike" kern="0" cap="none" spc="0" normalizeH="0" baseline="0" noProof="0" dirty="0">
                <a:ln>
                  <a:noFill/>
                </a:ln>
                <a:solidFill>
                  <a:prstClr val="black"/>
                </a:solidFill>
                <a:effectLst/>
                <a:uLnTx/>
                <a:uFillTx/>
                <a:latin typeface="Calibri" panose="020F0502020204030204" pitchFamily="34" charset="0"/>
              </a:rPr>
              <a:t>, stoppe og følgje opp diskriminering, utestenging, mobbing, </a:t>
            </a:r>
            <a:r>
              <a:rPr kumimoji="0" lang="nb-NO" sz="1200" b="0" i="0" u="none" strike="noStrike" kern="0" cap="none" spc="0" normalizeH="0" baseline="0" noProof="0" dirty="0" err="1">
                <a:ln>
                  <a:noFill/>
                </a:ln>
                <a:solidFill>
                  <a:prstClr val="black"/>
                </a:solidFill>
                <a:effectLst/>
                <a:uLnTx/>
                <a:uFillTx/>
                <a:latin typeface="Calibri" panose="020F0502020204030204" pitchFamily="34" charset="0"/>
              </a:rPr>
              <a:t>krenkingar</a:t>
            </a:r>
            <a:r>
              <a:rPr kumimoji="0" lang="nb-NO" sz="1200" b="0" i="0" u="none" strike="noStrike" kern="0" cap="none" spc="0" normalizeH="0" baseline="0" noProof="0" dirty="0">
                <a:ln>
                  <a:noFill/>
                </a:ln>
                <a:solidFill>
                  <a:prstClr val="black"/>
                </a:solidFill>
                <a:effectLst/>
                <a:uLnTx/>
                <a:uFillTx/>
                <a:latin typeface="Calibri" panose="020F0502020204030204" pitchFamily="34" charset="0"/>
              </a:rPr>
              <a:t> og uheldige samspelsmønster(Rammeplanen, 2017)</a:t>
            </a:r>
          </a:p>
          <a:p>
            <a:pPr marL="171450" marR="0" lvl="0" indent="-171450"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lang="nb-NO" sz="1200" kern="0" dirty="0">
                <a:solidFill>
                  <a:prstClr val="black"/>
                </a:solidFill>
                <a:latin typeface="Calibri" panose="020F0502020204030204" pitchFamily="34" charset="0"/>
              </a:rPr>
              <a:t> Ved mistanke og </a:t>
            </a:r>
            <a:r>
              <a:rPr lang="nb-NO" sz="1200" kern="0" dirty="0" err="1">
                <a:solidFill>
                  <a:prstClr val="black"/>
                </a:solidFill>
                <a:latin typeface="Calibri" panose="020F0502020204030204" pitchFamily="34" charset="0"/>
              </a:rPr>
              <a:t>meldingar</a:t>
            </a:r>
            <a:r>
              <a:rPr lang="nb-NO" sz="1200" kern="0" dirty="0">
                <a:solidFill>
                  <a:prstClr val="black"/>
                </a:solidFill>
                <a:latin typeface="Calibri" panose="020F0502020204030204" pitchFamily="34" charset="0"/>
              </a:rPr>
              <a:t> om at </a:t>
            </a:r>
            <a:r>
              <a:rPr lang="nb-NO" sz="1200" kern="0" dirty="0" err="1">
                <a:solidFill>
                  <a:prstClr val="black"/>
                </a:solidFill>
                <a:latin typeface="Calibri" panose="020F0502020204030204" pitchFamily="34" charset="0"/>
              </a:rPr>
              <a:t>eit</a:t>
            </a:r>
            <a:r>
              <a:rPr lang="nb-NO" sz="1200" kern="0" dirty="0">
                <a:solidFill>
                  <a:prstClr val="black"/>
                </a:solidFill>
                <a:latin typeface="Calibri" panose="020F0502020204030204" pitchFamily="34" charset="0"/>
              </a:rPr>
              <a:t> barn </a:t>
            </a:r>
            <a:r>
              <a:rPr lang="nb-NO" sz="1200" kern="0" dirty="0" err="1">
                <a:solidFill>
                  <a:prstClr val="black"/>
                </a:solidFill>
                <a:latin typeface="Calibri" panose="020F0502020204030204" pitchFamily="34" charset="0"/>
              </a:rPr>
              <a:t>ikkje</a:t>
            </a:r>
            <a:r>
              <a:rPr lang="nb-NO" sz="1200" kern="0" dirty="0">
                <a:solidFill>
                  <a:prstClr val="black"/>
                </a:solidFill>
                <a:latin typeface="Calibri" panose="020F0502020204030204" pitchFamily="34" charset="0"/>
              </a:rPr>
              <a:t> har det trygt og godt i barnehagen skal pedagogen</a:t>
            </a:r>
          </a:p>
          <a:p>
            <a:pPr marR="0" lvl="0" defTabSz="914400" eaLnBrk="0" fontAlgn="base" latinLnBrk="0" hangingPunct="0">
              <a:lnSpc>
                <a:spcPct val="100000"/>
              </a:lnSpc>
              <a:spcBef>
                <a:spcPct val="0"/>
              </a:spcBef>
              <a:spcAft>
                <a:spcPct val="0"/>
              </a:spcAft>
              <a:buClrTx/>
              <a:buSzTx/>
              <a:tabLst/>
              <a:defRPr/>
            </a:pPr>
            <a:r>
              <a:rPr kumimoji="0" lang="nb-NO" sz="1200" b="0" i="0" u="none" strike="noStrike" kern="0" cap="none" spc="0" normalizeH="0" baseline="0" noProof="0" dirty="0">
                <a:ln>
                  <a:noFill/>
                </a:ln>
                <a:solidFill>
                  <a:prstClr val="black"/>
                </a:solidFill>
                <a:effectLst/>
                <a:uLnTx/>
                <a:uFillTx/>
                <a:latin typeface="Calibri" panose="020F0502020204030204" pitchFamily="34" charset="0"/>
              </a:rPr>
              <a:t>       1. Fylle ut mal for undring i samarbeid med </a:t>
            </a:r>
            <a:r>
              <a:rPr kumimoji="0" lang="nb-NO" sz="1200" b="0" i="0" u="none" strike="noStrike" kern="0" cap="none" spc="0" normalizeH="0" baseline="0" noProof="0" dirty="0" err="1">
                <a:ln>
                  <a:noFill/>
                </a:ln>
                <a:solidFill>
                  <a:prstClr val="black"/>
                </a:solidFill>
                <a:effectLst/>
                <a:uLnTx/>
                <a:uFillTx/>
                <a:latin typeface="Calibri" panose="020F0502020204030204" pitchFamily="34" charset="0"/>
              </a:rPr>
              <a:t>dei</a:t>
            </a:r>
            <a:r>
              <a:rPr kumimoji="0" lang="nb-NO" sz="1200" b="0" i="0" u="none" strike="noStrike" kern="0" cap="none" spc="0" normalizeH="0" baseline="0" noProof="0" dirty="0">
                <a:ln>
                  <a:noFill/>
                </a:ln>
                <a:solidFill>
                  <a:prstClr val="black"/>
                </a:solidFill>
                <a:effectLst/>
                <a:uLnTx/>
                <a:uFillTx/>
                <a:latin typeface="Calibri" panose="020F0502020204030204" pitchFamily="34" charset="0"/>
              </a:rPr>
              <a:t> andre i personalgruppa på avdelinga.</a:t>
            </a:r>
          </a:p>
          <a:p>
            <a:pPr marR="0" lvl="0" defTabSz="914400" eaLnBrk="0" fontAlgn="base" latinLnBrk="0" hangingPunct="0">
              <a:lnSpc>
                <a:spcPct val="100000"/>
              </a:lnSpc>
              <a:spcBef>
                <a:spcPct val="0"/>
              </a:spcBef>
              <a:spcAft>
                <a:spcPct val="0"/>
              </a:spcAft>
              <a:buClrTx/>
              <a:buSzTx/>
              <a:tabLst/>
              <a:defRPr/>
            </a:pPr>
            <a:r>
              <a:rPr lang="nb-NO" sz="1200" kern="0" dirty="0">
                <a:solidFill>
                  <a:prstClr val="black"/>
                </a:solidFill>
                <a:latin typeface="Calibri" panose="020F0502020204030204" pitchFamily="34" charset="0"/>
              </a:rPr>
              <a:t>       2. Innkalle til samtale med foreldra, og </a:t>
            </a:r>
            <a:r>
              <a:rPr lang="nb-NO" sz="1200" kern="0" dirty="0" err="1">
                <a:solidFill>
                  <a:prstClr val="black"/>
                </a:solidFill>
                <a:latin typeface="Calibri" panose="020F0502020204030204" pitchFamily="34" charset="0"/>
              </a:rPr>
              <a:t>saman</a:t>
            </a:r>
            <a:r>
              <a:rPr lang="nb-NO" sz="1200" kern="0" dirty="0">
                <a:solidFill>
                  <a:prstClr val="black"/>
                </a:solidFill>
                <a:latin typeface="Calibri" panose="020F0502020204030204" pitchFamily="34" charset="0"/>
              </a:rPr>
              <a:t> med foreldra bestemme konkrete tiltak og fylle ut skjemaet «Frå undring til tiltak»</a:t>
            </a:r>
          </a:p>
          <a:p>
            <a:pPr marR="0" lvl="0" defTabSz="914400" eaLnBrk="0" fontAlgn="base" latinLnBrk="0" hangingPunct="0">
              <a:lnSpc>
                <a:spcPct val="100000"/>
              </a:lnSpc>
              <a:spcBef>
                <a:spcPct val="0"/>
              </a:spcBef>
              <a:spcAft>
                <a:spcPct val="0"/>
              </a:spcAft>
              <a:buClrTx/>
              <a:buSzTx/>
              <a:tabLst/>
              <a:defRPr/>
            </a:pPr>
            <a:r>
              <a:rPr kumimoji="0" lang="nb-NO" sz="1200" b="0" i="0" u="none" strike="noStrike" kern="0" cap="none" spc="0" normalizeH="0" baseline="0" noProof="0" dirty="0">
                <a:ln>
                  <a:noFill/>
                </a:ln>
                <a:solidFill>
                  <a:prstClr val="black"/>
                </a:solidFill>
                <a:effectLst/>
                <a:uLnTx/>
                <a:uFillTx/>
                <a:latin typeface="Calibri" panose="020F0502020204030204" pitchFamily="34" charset="0"/>
              </a:rPr>
              <a:t>       3. Gjennomføre tilta, og evaluere </a:t>
            </a:r>
            <a:r>
              <a:rPr kumimoji="0" lang="nb-NO" sz="1200" b="0" i="0" u="none" strike="noStrike" kern="0" cap="none" spc="0" normalizeH="0" baseline="0" noProof="0" dirty="0" err="1">
                <a:ln>
                  <a:noFill/>
                </a:ln>
                <a:solidFill>
                  <a:prstClr val="black"/>
                </a:solidFill>
                <a:effectLst/>
                <a:uLnTx/>
                <a:uFillTx/>
                <a:latin typeface="Calibri" panose="020F0502020204030204" pitchFamily="34" charset="0"/>
              </a:rPr>
              <a:t>saman</a:t>
            </a:r>
            <a:r>
              <a:rPr kumimoji="0" lang="nb-NO" sz="1200" b="0" i="0" u="none" strike="noStrike" kern="0" cap="none" spc="0" normalizeH="0" baseline="0" noProof="0" dirty="0">
                <a:ln>
                  <a:noFill/>
                </a:ln>
                <a:solidFill>
                  <a:prstClr val="black"/>
                </a:solidFill>
                <a:effectLst/>
                <a:uLnTx/>
                <a:uFillTx/>
                <a:latin typeface="Calibri" panose="020F0502020204030204" pitchFamily="34" charset="0"/>
              </a:rPr>
              <a:t> med foreldra etter i løpet av </a:t>
            </a:r>
            <a:r>
              <a:rPr kumimoji="0" lang="nb-NO" sz="1200" b="0" i="0" u="none" strike="noStrike" kern="0" cap="none" spc="0" normalizeH="0" baseline="0" noProof="0" dirty="0" err="1">
                <a:ln>
                  <a:noFill/>
                </a:ln>
                <a:solidFill>
                  <a:prstClr val="black"/>
                </a:solidFill>
                <a:effectLst/>
                <a:uLnTx/>
                <a:uFillTx/>
                <a:latin typeface="Calibri" panose="020F0502020204030204" pitchFamily="34" charset="0"/>
              </a:rPr>
              <a:t>ein</a:t>
            </a:r>
            <a:r>
              <a:rPr kumimoji="0" lang="nb-NO" sz="1200" b="0" i="0" u="none" strike="noStrike" kern="0" cap="none" spc="0" normalizeH="0" baseline="0" noProof="0" dirty="0">
                <a:ln>
                  <a:noFill/>
                </a:ln>
                <a:solidFill>
                  <a:prstClr val="black"/>
                </a:solidFill>
                <a:effectLst/>
                <a:uLnTx/>
                <a:uFillTx/>
                <a:latin typeface="Calibri" panose="020F0502020204030204" pitchFamily="34" charset="0"/>
              </a:rPr>
              <a:t> </a:t>
            </a:r>
            <a:r>
              <a:rPr kumimoji="0" lang="nb-NO" sz="1200" b="0" i="0" u="none" strike="noStrike" kern="0" cap="none" spc="0" normalizeH="0" baseline="0" noProof="0" dirty="0" err="1">
                <a:ln>
                  <a:noFill/>
                </a:ln>
                <a:solidFill>
                  <a:prstClr val="black"/>
                </a:solidFill>
                <a:effectLst/>
                <a:uLnTx/>
                <a:uFillTx/>
                <a:latin typeface="Calibri" panose="020F0502020204030204" pitchFamily="34" charset="0"/>
              </a:rPr>
              <a:t>månad</a:t>
            </a:r>
            <a:r>
              <a:rPr kumimoji="0" lang="nb-NO" sz="1200" b="0" i="0" u="none" strike="noStrike" kern="0" cap="none" spc="0" normalizeH="0" baseline="0" noProof="0" dirty="0">
                <a:ln>
                  <a:noFill/>
                </a:ln>
                <a:solidFill>
                  <a:prstClr val="black"/>
                </a:solidFill>
                <a:effectLst/>
                <a:uLnTx/>
                <a:uFillTx/>
                <a:latin typeface="Calibri" panose="020F0502020204030204" pitchFamily="34" charset="0"/>
              </a:rPr>
              <a:t> eller </a:t>
            </a:r>
            <a:r>
              <a:rPr kumimoji="0" lang="nb-NO" sz="1200" b="0" i="0" u="none" strike="noStrike" kern="0" cap="none" spc="0" normalizeH="0" baseline="0" noProof="0" dirty="0" err="1">
                <a:ln>
                  <a:noFill/>
                </a:ln>
                <a:solidFill>
                  <a:prstClr val="black"/>
                </a:solidFill>
                <a:effectLst/>
                <a:uLnTx/>
                <a:uFillTx/>
                <a:latin typeface="Calibri" panose="020F0502020204030204" pitchFamily="34" charset="0"/>
              </a:rPr>
              <a:t>raskare</a:t>
            </a:r>
            <a:r>
              <a:rPr kumimoji="0" lang="nb-NO" sz="1200" b="0" i="0" u="none" strike="noStrike" kern="0" cap="none" spc="0" normalizeH="0" baseline="0" noProof="0" dirty="0">
                <a:ln>
                  <a:noFill/>
                </a:ln>
                <a:solidFill>
                  <a:prstClr val="black"/>
                </a:solidFill>
                <a:effectLst/>
                <a:uLnTx/>
                <a:uFillTx/>
                <a:latin typeface="Calibri" panose="020F0502020204030204" pitchFamily="34" charset="0"/>
              </a:rPr>
              <a:t> ved behov. Eventuelt fortsette å fylle ut </a:t>
            </a:r>
            <a:br>
              <a:rPr kumimoji="0" lang="nb-NO" sz="1200" b="0" i="0" u="none" strike="noStrike" kern="0" cap="none" spc="0" normalizeH="0" baseline="0" noProof="0" dirty="0">
                <a:ln>
                  <a:noFill/>
                </a:ln>
                <a:solidFill>
                  <a:prstClr val="black"/>
                </a:solidFill>
                <a:effectLst/>
                <a:uLnTx/>
                <a:uFillTx/>
                <a:latin typeface="Calibri" panose="020F0502020204030204" pitchFamily="34" charset="0"/>
              </a:rPr>
            </a:br>
            <a:r>
              <a:rPr kumimoji="0" lang="nb-NO" sz="1200" b="0" i="0" u="none" strike="noStrike" kern="0" cap="none" spc="0" normalizeH="0" baseline="0" noProof="0" dirty="0">
                <a:ln>
                  <a:noFill/>
                </a:ln>
                <a:solidFill>
                  <a:prstClr val="black"/>
                </a:solidFill>
                <a:effectLst/>
                <a:uLnTx/>
                <a:uFillTx/>
                <a:latin typeface="Calibri" panose="020F0502020204030204" pitchFamily="34" charset="0"/>
              </a:rPr>
              <a:t>           skjemaet «Frå undring til tiltak».	</a:t>
            </a:r>
          </a:p>
        </p:txBody>
      </p:sp>
      <p:pic>
        <p:nvPicPr>
          <p:cNvPr id="10" name="Bilde 9">
            <a:extLst>
              <a:ext uri="{FF2B5EF4-FFF2-40B4-BE49-F238E27FC236}">
                <a16:creationId xmlns:a16="http://schemas.microsoft.com/office/drawing/2014/main" id="{DDD89CAC-85B9-A38A-0196-F4C773C021AB}"/>
              </a:ext>
            </a:extLst>
          </p:cNvPr>
          <p:cNvPicPr>
            <a:picLocks noChangeAspect="1"/>
          </p:cNvPicPr>
          <p:nvPr/>
        </p:nvPicPr>
        <p:blipFill>
          <a:blip r:embed="rId3"/>
          <a:stretch>
            <a:fillRect/>
          </a:stretch>
        </p:blipFill>
        <p:spPr>
          <a:xfrm rot="18908987">
            <a:off x="10091325" y="4741156"/>
            <a:ext cx="1054473" cy="744625"/>
          </a:xfrm>
          <a:prstGeom prst="rect">
            <a:avLst/>
          </a:prstGeom>
        </p:spPr>
      </p:pic>
      <p:pic>
        <p:nvPicPr>
          <p:cNvPr id="11" name="Bilde 10">
            <a:extLst>
              <a:ext uri="{FF2B5EF4-FFF2-40B4-BE49-F238E27FC236}">
                <a16:creationId xmlns:a16="http://schemas.microsoft.com/office/drawing/2014/main" id="{9C564F2F-0333-8FE4-5CDC-8C6D75E1B5E1}"/>
              </a:ext>
            </a:extLst>
          </p:cNvPr>
          <p:cNvPicPr>
            <a:picLocks noChangeAspect="1"/>
          </p:cNvPicPr>
          <p:nvPr/>
        </p:nvPicPr>
        <p:blipFill>
          <a:blip r:embed="rId4"/>
          <a:stretch>
            <a:fillRect/>
          </a:stretch>
        </p:blipFill>
        <p:spPr>
          <a:xfrm rot="18736833" flipV="1">
            <a:off x="10255293" y="5684915"/>
            <a:ext cx="988339" cy="699027"/>
          </a:xfrm>
          <a:prstGeom prst="rect">
            <a:avLst/>
          </a:prstGeom>
        </p:spPr>
      </p:pic>
      <p:pic>
        <p:nvPicPr>
          <p:cNvPr id="9" name="Bilde 8">
            <a:extLst>
              <a:ext uri="{FF2B5EF4-FFF2-40B4-BE49-F238E27FC236}">
                <a16:creationId xmlns:a16="http://schemas.microsoft.com/office/drawing/2014/main" id="{3A3563BA-C35B-7B21-3D06-6341173A11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53886" y="6403713"/>
            <a:ext cx="3803336" cy="323455"/>
          </a:xfrm>
          <a:prstGeom prst="rect">
            <a:avLst/>
          </a:prstGeom>
        </p:spPr>
      </p:pic>
    </p:spTree>
    <p:extLst>
      <p:ext uri="{BB962C8B-B14F-4D97-AF65-F5344CB8AC3E}">
        <p14:creationId xmlns:p14="http://schemas.microsoft.com/office/powerpoint/2010/main" val="551819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lysbildenummer 2">
            <a:extLst>
              <a:ext uri="{FF2B5EF4-FFF2-40B4-BE49-F238E27FC236}">
                <a16:creationId xmlns:a16="http://schemas.microsoft.com/office/drawing/2014/main" id="{F3E8FF51-41D4-EA5B-A8E0-68BACF0CD5F3}"/>
              </a:ext>
            </a:extLst>
          </p:cNvPr>
          <p:cNvSpPr>
            <a:spLocks noGrp="1"/>
          </p:cNvSpPr>
          <p:nvPr>
            <p:ph type="sldNum" sz="quarter" idx="12"/>
          </p:nvPr>
        </p:nvSpPr>
        <p:spPr/>
        <p:txBody>
          <a:bodyPr/>
          <a:lstStyle/>
          <a:p>
            <a:fld id="{8D16F653-2C9F-4FFA-BA48-E5639A822650}" type="slidenum">
              <a:rPr lang="nn-NO" smtClean="0"/>
              <a:t>17</a:t>
            </a:fld>
            <a:endParaRPr lang="nn-NO"/>
          </a:p>
        </p:txBody>
      </p:sp>
      <p:pic>
        <p:nvPicPr>
          <p:cNvPr id="5" name="Bilde 4">
            <a:extLst>
              <a:ext uri="{FF2B5EF4-FFF2-40B4-BE49-F238E27FC236}">
                <a16:creationId xmlns:a16="http://schemas.microsoft.com/office/drawing/2014/main" id="{222D234C-30C0-4DF7-68F5-E99FCAB51BE4}"/>
              </a:ext>
            </a:extLst>
          </p:cNvPr>
          <p:cNvPicPr>
            <a:picLocks noChangeAspect="1"/>
          </p:cNvPicPr>
          <p:nvPr/>
        </p:nvPicPr>
        <p:blipFill>
          <a:blip r:embed="rId2"/>
          <a:stretch>
            <a:fillRect/>
          </a:stretch>
        </p:blipFill>
        <p:spPr>
          <a:xfrm>
            <a:off x="0" y="6070155"/>
            <a:ext cx="1477818" cy="651320"/>
          </a:xfrm>
          <a:prstGeom prst="rect">
            <a:avLst/>
          </a:prstGeom>
        </p:spPr>
      </p:pic>
      <p:sp>
        <p:nvSpPr>
          <p:cNvPr id="7" name="TekstSylinder 6">
            <a:extLst>
              <a:ext uri="{FF2B5EF4-FFF2-40B4-BE49-F238E27FC236}">
                <a16:creationId xmlns:a16="http://schemas.microsoft.com/office/drawing/2014/main" id="{15710688-B13F-B50F-BAB8-7D892E9B08ED}"/>
              </a:ext>
            </a:extLst>
          </p:cNvPr>
          <p:cNvSpPr txBox="1"/>
          <p:nvPr/>
        </p:nvSpPr>
        <p:spPr>
          <a:xfrm>
            <a:off x="423907" y="314975"/>
            <a:ext cx="6759663" cy="4955203"/>
          </a:xfrm>
          <a:prstGeom prst="rect">
            <a:avLst/>
          </a:prstGeom>
          <a:noFill/>
        </p:spPr>
        <p:txBody>
          <a:bodyPr wrap="square">
            <a:spAutoFit/>
          </a:bodyPr>
          <a:lstStyle/>
          <a:p>
            <a:r>
              <a:rPr lang="nn-NO" sz="1600" b="1" dirty="0">
                <a:solidFill>
                  <a:schemeClr val="accent4">
                    <a:lumMod val="75000"/>
                  </a:schemeClr>
                </a:solidFill>
              </a:rPr>
              <a:t>8.4 </a:t>
            </a:r>
            <a:r>
              <a:rPr lang="nn-NO" sz="1600" b="1" dirty="0" err="1">
                <a:solidFill>
                  <a:schemeClr val="accent4">
                    <a:lumMod val="75000"/>
                  </a:schemeClr>
                </a:solidFill>
              </a:rPr>
              <a:t>Inkludering</a:t>
            </a:r>
            <a:endParaRPr lang="nn-NO" sz="1600" b="1" dirty="0">
              <a:solidFill>
                <a:schemeClr val="accent4">
                  <a:lumMod val="75000"/>
                </a:schemeClr>
              </a:solidFill>
            </a:endParaRPr>
          </a:p>
          <a:p>
            <a:endParaRPr lang="nn-NO" sz="1200" dirty="0"/>
          </a:p>
          <a:p>
            <a:r>
              <a:rPr lang="nn-NO" sz="1200" dirty="0"/>
              <a:t>I Preg barnehager skal alle barn kjenna seg elska og verdsett som viktige deltakarar i fellesskapet. Vi arbeider med mangfald og </a:t>
            </a:r>
            <a:r>
              <a:rPr lang="nn-NO" sz="1200" dirty="0" err="1"/>
              <a:t>inkludering</a:t>
            </a:r>
            <a:r>
              <a:rPr lang="nn-NO" sz="1200" dirty="0"/>
              <a:t> som ein heilskapleg del av kvardagen, og målet vårt er at alle barn skal oppleva tryggleik og varetaking. Vi arbeider dagleg for å gi opplevingar som set verdifulle spor.</a:t>
            </a:r>
          </a:p>
          <a:p>
            <a:endParaRPr lang="nn-NO" sz="1200" dirty="0"/>
          </a:p>
          <a:p>
            <a:r>
              <a:rPr lang="nn-NO" sz="1200" dirty="0"/>
              <a:t>Barnehagen skal fremja likeverd og likestilling uavhengig av kjønn, funksjonsevne, seksuell orientering, kjønnsidentitet og kjønnsuttrykk, etnisitet, kultur, sosial status, språk, religion og livssyn. Barnehagen skal motverka alle former for diskriminering og framme nestekjærleik. (Rammeplan)</a:t>
            </a:r>
          </a:p>
          <a:p>
            <a:endParaRPr lang="nn-NO" sz="1200" dirty="0"/>
          </a:p>
          <a:p>
            <a:r>
              <a:rPr lang="nn-NO" sz="1200" dirty="0"/>
              <a:t>Barnehagen skal vera ein inkluderande arena der barn kan knyta vennskap, trivst, utvikla seg og læra. Alle barn skal få delta ut frå føresetnadene sine. Vi skal bidra til å styrkja barns identitet, og skapa fellesskap der det er rom for alle.</a:t>
            </a:r>
          </a:p>
          <a:p>
            <a:endParaRPr lang="nn-NO" sz="1200" b="1" dirty="0">
              <a:solidFill>
                <a:schemeClr val="tx2">
                  <a:lumMod val="75000"/>
                  <a:lumOff val="25000"/>
                </a:schemeClr>
              </a:solidFill>
            </a:endParaRPr>
          </a:p>
          <a:p>
            <a:r>
              <a:rPr lang="nn-NO" sz="1200" b="1" dirty="0">
                <a:solidFill>
                  <a:schemeClr val="tx2">
                    <a:lumMod val="75000"/>
                    <a:lumOff val="25000"/>
                  </a:schemeClr>
                </a:solidFill>
              </a:rPr>
              <a:t>Korleis ser dette ut i barnehagen vår?</a:t>
            </a:r>
          </a:p>
          <a:p>
            <a:pPr marL="171450" indent="-171450">
              <a:buFont typeface="Arial" panose="020B0604020202020204" pitchFamily="34" charset="0"/>
              <a:buChar char="•"/>
            </a:pPr>
            <a:r>
              <a:rPr lang="nn-NO" sz="1200" dirty="0"/>
              <a:t>Vi arbeider bevisst å ha ein varm, trygg og respektfull kommunikasjon mellom barn og vaksne.</a:t>
            </a:r>
          </a:p>
          <a:p>
            <a:pPr marL="171450" indent="-171450">
              <a:buFont typeface="Arial" panose="020B0604020202020204" pitchFamily="34" charset="0"/>
              <a:buChar char="•"/>
            </a:pPr>
            <a:r>
              <a:rPr lang="nn-NO" sz="1200" dirty="0"/>
              <a:t>Personalet bruker observasjon, planlegging og gjennomføring av </a:t>
            </a:r>
            <a:r>
              <a:rPr lang="nn-NO" sz="1200" dirty="0" err="1"/>
              <a:t>aktiviteter</a:t>
            </a:r>
            <a:r>
              <a:rPr lang="nn-NO" sz="1200" dirty="0"/>
              <a:t> på ein slik måte at alle barn vert inkludert.</a:t>
            </a:r>
          </a:p>
          <a:p>
            <a:pPr marL="171450" indent="-171450">
              <a:buFont typeface="Arial" panose="020B0604020202020204" pitchFamily="34" charset="0"/>
              <a:buChar char="•"/>
            </a:pPr>
            <a:r>
              <a:rPr lang="nn-NO" sz="1200" dirty="0"/>
              <a:t>Personalet er bevisst på å vere </a:t>
            </a:r>
            <a:r>
              <a:rPr lang="nn-NO" sz="1200" dirty="0" err="1"/>
              <a:t>tilstedeverande</a:t>
            </a:r>
            <a:r>
              <a:rPr lang="nn-NO" sz="1200" dirty="0"/>
              <a:t> og aktive i leiken med borna.</a:t>
            </a:r>
          </a:p>
          <a:p>
            <a:pPr marL="171450" indent="-171450">
              <a:buFont typeface="Arial" panose="020B0604020202020204" pitchFamily="34" charset="0"/>
              <a:buChar char="•"/>
            </a:pPr>
            <a:r>
              <a:rPr lang="nn-NO" sz="1200" dirty="0"/>
              <a:t>Personalet er støttande og motiverande inn mot borna slik at dei har verktøya dei treng for å kunne delta i fellesskapet og leiken med dei andre borna. </a:t>
            </a:r>
          </a:p>
          <a:p>
            <a:pPr marL="171450" indent="-171450">
              <a:buFont typeface="Arial" panose="020B0604020202020204" pitchFamily="34" charset="0"/>
              <a:buChar char="•"/>
            </a:pPr>
            <a:r>
              <a:rPr lang="nn-NO" sz="1200" dirty="0"/>
              <a:t>Personalet har blikk for barnas egne interesser og formar kvardagen etter tema som interesserer dei. </a:t>
            </a:r>
          </a:p>
          <a:p>
            <a:pPr marL="171450" indent="-171450">
              <a:buFont typeface="Arial" panose="020B0604020202020204" pitchFamily="34" charset="0"/>
              <a:buChar char="•"/>
            </a:pPr>
            <a:r>
              <a:rPr lang="nn-NO" sz="1200" dirty="0"/>
              <a:t>Personalet er bevisst på at borna får delta i arbeidsoppgåver knytt til dei daglege rutinesituasjonane, og slik kunne styrke barnas </a:t>
            </a:r>
            <a:r>
              <a:rPr lang="nn-NO" sz="1200" dirty="0" err="1"/>
              <a:t>egenverd</a:t>
            </a:r>
            <a:r>
              <a:rPr lang="nn-NO" sz="1200" dirty="0"/>
              <a:t>.</a:t>
            </a:r>
          </a:p>
        </p:txBody>
      </p:sp>
      <p:pic>
        <p:nvPicPr>
          <p:cNvPr id="6" name="Bilde 5">
            <a:extLst>
              <a:ext uri="{FF2B5EF4-FFF2-40B4-BE49-F238E27FC236}">
                <a16:creationId xmlns:a16="http://schemas.microsoft.com/office/drawing/2014/main" id="{5C68104B-9DF3-BD18-C105-64FE01D4FE5F}"/>
              </a:ext>
            </a:extLst>
          </p:cNvPr>
          <p:cNvPicPr>
            <a:picLocks noChangeAspect="1"/>
          </p:cNvPicPr>
          <p:nvPr/>
        </p:nvPicPr>
        <p:blipFill>
          <a:blip r:embed="rId3"/>
          <a:stretch>
            <a:fillRect/>
          </a:stretch>
        </p:blipFill>
        <p:spPr>
          <a:xfrm>
            <a:off x="7183571" y="2508768"/>
            <a:ext cx="4237087" cy="3706689"/>
          </a:xfrm>
          <a:prstGeom prst="rect">
            <a:avLst/>
          </a:prstGeom>
        </p:spPr>
      </p:pic>
      <p:pic>
        <p:nvPicPr>
          <p:cNvPr id="8" name="Bilde 7">
            <a:extLst>
              <a:ext uri="{FF2B5EF4-FFF2-40B4-BE49-F238E27FC236}">
                <a16:creationId xmlns:a16="http://schemas.microsoft.com/office/drawing/2014/main" id="{EA761497-4CE4-85D1-EEE4-21C8F3996A56}"/>
              </a:ext>
            </a:extLst>
          </p:cNvPr>
          <p:cNvPicPr>
            <a:picLocks noChangeAspect="1"/>
          </p:cNvPicPr>
          <p:nvPr/>
        </p:nvPicPr>
        <p:blipFill>
          <a:blip r:embed="rId4"/>
          <a:stretch>
            <a:fillRect/>
          </a:stretch>
        </p:blipFill>
        <p:spPr>
          <a:xfrm rot="19083407">
            <a:off x="9707702" y="683199"/>
            <a:ext cx="1974004" cy="1337146"/>
          </a:xfrm>
          <a:prstGeom prst="rect">
            <a:avLst/>
          </a:prstGeom>
        </p:spPr>
      </p:pic>
      <p:pic>
        <p:nvPicPr>
          <p:cNvPr id="9" name="Bilde 8">
            <a:extLst>
              <a:ext uri="{FF2B5EF4-FFF2-40B4-BE49-F238E27FC236}">
                <a16:creationId xmlns:a16="http://schemas.microsoft.com/office/drawing/2014/main" id="{6A91EEC2-35F4-DE0B-2EAB-7279948A0A89}"/>
              </a:ext>
            </a:extLst>
          </p:cNvPr>
          <p:cNvPicPr>
            <a:picLocks noChangeAspect="1"/>
          </p:cNvPicPr>
          <p:nvPr/>
        </p:nvPicPr>
        <p:blipFill>
          <a:blip r:embed="rId5"/>
          <a:stretch>
            <a:fillRect/>
          </a:stretch>
        </p:blipFill>
        <p:spPr>
          <a:xfrm rot="19582026">
            <a:off x="8050177" y="613751"/>
            <a:ext cx="1863760" cy="1160915"/>
          </a:xfrm>
          <a:prstGeom prst="rect">
            <a:avLst/>
          </a:prstGeom>
        </p:spPr>
      </p:pic>
      <p:pic>
        <p:nvPicPr>
          <p:cNvPr id="10" name="Bilde 9">
            <a:extLst>
              <a:ext uri="{FF2B5EF4-FFF2-40B4-BE49-F238E27FC236}">
                <a16:creationId xmlns:a16="http://schemas.microsoft.com/office/drawing/2014/main" id="{8C9F9C5E-C4D0-BE10-2F9B-0478A636963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42376" y="6215457"/>
            <a:ext cx="3803336" cy="323455"/>
          </a:xfrm>
          <a:prstGeom prst="rect">
            <a:avLst/>
          </a:prstGeom>
        </p:spPr>
      </p:pic>
    </p:spTree>
    <p:extLst>
      <p:ext uri="{BB962C8B-B14F-4D97-AF65-F5344CB8AC3E}">
        <p14:creationId xmlns:p14="http://schemas.microsoft.com/office/powerpoint/2010/main" val="26594851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D8072E17-4B42-CFB1-B702-D1DDC548DB80}"/>
              </a:ext>
            </a:extLst>
          </p:cNvPr>
          <p:cNvPicPr>
            <a:picLocks noChangeAspect="1"/>
          </p:cNvPicPr>
          <p:nvPr/>
        </p:nvPicPr>
        <p:blipFill>
          <a:blip r:embed="rId2"/>
          <a:stretch>
            <a:fillRect/>
          </a:stretch>
        </p:blipFill>
        <p:spPr>
          <a:xfrm>
            <a:off x="0" y="6182721"/>
            <a:ext cx="1616364" cy="712381"/>
          </a:xfrm>
          <a:prstGeom prst="rect">
            <a:avLst/>
          </a:prstGeom>
        </p:spPr>
      </p:pic>
      <p:sp>
        <p:nvSpPr>
          <p:cNvPr id="3" name="Plassholder for lysbildenummer 2">
            <a:extLst>
              <a:ext uri="{FF2B5EF4-FFF2-40B4-BE49-F238E27FC236}">
                <a16:creationId xmlns:a16="http://schemas.microsoft.com/office/drawing/2014/main" id="{7CC40B61-D672-C53F-D50D-CF9A548E9530}"/>
              </a:ext>
            </a:extLst>
          </p:cNvPr>
          <p:cNvSpPr>
            <a:spLocks noGrp="1"/>
          </p:cNvSpPr>
          <p:nvPr>
            <p:ph type="sldNum" sz="quarter" idx="12"/>
          </p:nvPr>
        </p:nvSpPr>
        <p:spPr/>
        <p:txBody>
          <a:bodyPr/>
          <a:lstStyle/>
          <a:p>
            <a:fld id="{8D16F653-2C9F-4FFA-BA48-E5639A822650}" type="slidenum">
              <a:rPr lang="nn-NO" smtClean="0"/>
              <a:t>18</a:t>
            </a:fld>
            <a:endParaRPr lang="nn-NO"/>
          </a:p>
        </p:txBody>
      </p:sp>
      <p:sp>
        <p:nvSpPr>
          <p:cNvPr id="7" name="TekstSylinder 6">
            <a:extLst>
              <a:ext uri="{FF2B5EF4-FFF2-40B4-BE49-F238E27FC236}">
                <a16:creationId xmlns:a16="http://schemas.microsoft.com/office/drawing/2014/main" id="{D21F0890-39E6-0D56-56DC-BE6170CE15E0}"/>
              </a:ext>
            </a:extLst>
          </p:cNvPr>
          <p:cNvSpPr txBox="1"/>
          <p:nvPr/>
        </p:nvSpPr>
        <p:spPr>
          <a:xfrm>
            <a:off x="530440" y="400209"/>
            <a:ext cx="6027676" cy="6001643"/>
          </a:xfrm>
          <a:prstGeom prst="rect">
            <a:avLst/>
          </a:prstGeom>
          <a:noFill/>
        </p:spPr>
        <p:txBody>
          <a:bodyPr wrap="square">
            <a:spAutoFit/>
          </a:bodyPr>
          <a:lstStyle/>
          <a:p>
            <a:r>
              <a:rPr lang="nn-NO" b="1" dirty="0">
                <a:solidFill>
                  <a:schemeClr val="accent4">
                    <a:lumMod val="75000"/>
                  </a:schemeClr>
                </a:solidFill>
              </a:rPr>
              <a:t>9. Progresjon</a:t>
            </a:r>
          </a:p>
          <a:p>
            <a:endParaRPr lang="nn-NO" b="1" dirty="0">
              <a:solidFill>
                <a:schemeClr val="accent4">
                  <a:lumMod val="75000"/>
                </a:schemeClr>
              </a:solidFill>
            </a:endParaRPr>
          </a:p>
          <a:p>
            <a:r>
              <a:rPr lang="nn-NO" sz="1200" dirty="0"/>
              <a:t>Progresjon er ein prosess som ifølgje rammeplanen skal rette seg mot barna sine opplevingar, leik og læring. Det er derfor dei tilsette sin rolle å finne barnet sitt utgangspunkt, og byggje vidare på dette slik at kvart barn får akkurat passe utfordringar, og ein god progresjon. De vaksne i barnehagane våre skal sikre progresjon ved å vere til stades og sjå barna i meistringsaugneblink, dokumentere og hjelpe dei til vidare utvikling.</a:t>
            </a:r>
          </a:p>
          <a:p>
            <a:endParaRPr lang="nn-NO" sz="1200" dirty="0"/>
          </a:p>
          <a:p>
            <a:r>
              <a:rPr lang="nn-NO" sz="1200" dirty="0"/>
              <a:t>Tilrettelegging i planleggingsfasen er viktig med tanke på gruppeinndeling etter interesse, kunnskapar, ferdigheiter og sjølvsagt barnet sine eigne ønskjer. Barna i barnehagane våre må få ulike utfordringar og dei skal oppleve at dei stadig lærer meir. Vi må finne ein balanse mellom det å oppleve meistring og å kunne strekkje seg etter nye mål. Progresjon skal følgje barnet si utvikling og ikkje ei bestemt aldersgruppe.</a:t>
            </a:r>
          </a:p>
          <a:p>
            <a:endParaRPr lang="nn-NO" sz="1200" dirty="0"/>
          </a:p>
          <a:p>
            <a:r>
              <a:rPr lang="nn-NO" sz="1200" b="1" dirty="0">
                <a:solidFill>
                  <a:schemeClr val="tx2">
                    <a:lumMod val="75000"/>
                    <a:lumOff val="25000"/>
                  </a:schemeClr>
                </a:solidFill>
              </a:rPr>
              <a:t>Korleis ser dette ut i praksis i vår barnehage?</a:t>
            </a:r>
          </a:p>
          <a:p>
            <a:endParaRPr lang="nn-NO" sz="1200" dirty="0"/>
          </a:p>
          <a:p>
            <a:pPr marL="171450" indent="-171450">
              <a:buFont typeface="Arial" panose="020B0604020202020204" pitchFamily="34" charset="0"/>
              <a:buChar char="•"/>
            </a:pPr>
            <a:r>
              <a:rPr lang="nn-NO" sz="1200" dirty="0"/>
              <a:t>Vi nyttar eit observasjonsskjema/sirkel der ein observerer barnet sin progresjon i forhold til kva det meistrar eller ikkje meistrar innanfor områda; </a:t>
            </a:r>
            <a:r>
              <a:rPr lang="nn-NO" sz="1200" dirty="0" err="1"/>
              <a:t>sosio</a:t>
            </a:r>
            <a:r>
              <a:rPr lang="nn-NO" sz="1200" dirty="0"/>
              <a:t>/emosjonell, Leik, Trivsel, Kvardagsaktivitetar, sansing/motorikk og språk. Alle barn i Haram kommune vert observert utifrå dette skjemaet.  Skjemaet følgjer barnet gjennom heile tida i barnehagen, og blir brukt som grunnlag for foreldresamtalar haust og vår. Observasjonane er eit verkemiddel for å kunne tilpasse og arbeide bevisst i forhold til det einskilde barnet. Dette blir arkivert i barnehagen. Dersom det skal bli overlevert til skulen, andre barnehagar eller andre må barnehagen ha samtykke frå foreldra.</a:t>
            </a:r>
            <a:br>
              <a:rPr lang="nn-NO" sz="1200" dirty="0"/>
            </a:br>
            <a:endParaRPr lang="nn-NO" sz="1200" dirty="0"/>
          </a:p>
          <a:p>
            <a:pPr marL="171450" indent="-171450">
              <a:buFont typeface="Arial" panose="020B0604020202020204" pitchFamily="34" charset="0"/>
              <a:buChar char="•"/>
            </a:pPr>
            <a:r>
              <a:rPr lang="nn-NO" sz="1200" dirty="0"/>
              <a:t>Ved behov nyttar barnehagen eit </a:t>
            </a:r>
            <a:r>
              <a:rPr lang="nn-NO" sz="1200" dirty="0" err="1"/>
              <a:t>eget</a:t>
            </a:r>
            <a:r>
              <a:rPr lang="nn-NO" sz="1200" dirty="0"/>
              <a:t> observasjons-skjema, kalla TRAS,  knytt opp mot språkutvikling. Observasjonane er eit verkemiddel for å kunne tilpasse og arbeide bevisst i forhold til det einskilde barnet. Dette blir arkivert i barnehagen. Dersom det skal bli overlevert til skulen, andre barnehagar eller andre må barnehagen ha samtykke frå foreldra.</a:t>
            </a:r>
          </a:p>
        </p:txBody>
      </p:sp>
      <p:pic>
        <p:nvPicPr>
          <p:cNvPr id="10" name="Bilde 9">
            <a:extLst>
              <a:ext uri="{FF2B5EF4-FFF2-40B4-BE49-F238E27FC236}">
                <a16:creationId xmlns:a16="http://schemas.microsoft.com/office/drawing/2014/main" id="{6B59D2A2-895E-6DF1-0C99-2DA4D353705F}"/>
              </a:ext>
            </a:extLst>
          </p:cNvPr>
          <p:cNvPicPr>
            <a:picLocks noChangeAspect="1"/>
          </p:cNvPicPr>
          <p:nvPr/>
        </p:nvPicPr>
        <p:blipFill>
          <a:blip r:embed="rId3"/>
          <a:stretch>
            <a:fillRect/>
          </a:stretch>
        </p:blipFill>
        <p:spPr>
          <a:xfrm>
            <a:off x="6650248" y="2287036"/>
            <a:ext cx="4371211" cy="1304657"/>
          </a:xfrm>
          <a:prstGeom prst="rect">
            <a:avLst/>
          </a:prstGeom>
        </p:spPr>
      </p:pic>
      <p:pic>
        <p:nvPicPr>
          <p:cNvPr id="6" name="Bilde 5">
            <a:extLst>
              <a:ext uri="{FF2B5EF4-FFF2-40B4-BE49-F238E27FC236}">
                <a16:creationId xmlns:a16="http://schemas.microsoft.com/office/drawing/2014/main" id="{AE82FED3-B0A3-FAF6-0176-8EC1F07E21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8518" y="6215456"/>
            <a:ext cx="3803336" cy="323455"/>
          </a:xfrm>
          <a:prstGeom prst="rect">
            <a:avLst/>
          </a:prstGeom>
        </p:spPr>
      </p:pic>
    </p:spTree>
    <p:extLst>
      <p:ext uri="{BB962C8B-B14F-4D97-AF65-F5344CB8AC3E}">
        <p14:creationId xmlns:p14="http://schemas.microsoft.com/office/powerpoint/2010/main" val="22574266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lysbildenummer 2">
            <a:extLst>
              <a:ext uri="{FF2B5EF4-FFF2-40B4-BE49-F238E27FC236}">
                <a16:creationId xmlns:a16="http://schemas.microsoft.com/office/drawing/2014/main" id="{F3E8FF51-41D4-EA5B-A8E0-68BACF0CD5F3}"/>
              </a:ext>
            </a:extLst>
          </p:cNvPr>
          <p:cNvSpPr>
            <a:spLocks noGrp="1"/>
          </p:cNvSpPr>
          <p:nvPr>
            <p:ph type="sldNum" sz="quarter" idx="12"/>
          </p:nvPr>
        </p:nvSpPr>
        <p:spPr/>
        <p:txBody>
          <a:bodyPr/>
          <a:lstStyle/>
          <a:p>
            <a:fld id="{8D16F653-2C9F-4FFA-BA48-E5639A822650}" type="slidenum">
              <a:rPr lang="nn-NO" smtClean="0"/>
              <a:t>19</a:t>
            </a:fld>
            <a:endParaRPr lang="nn-NO"/>
          </a:p>
        </p:txBody>
      </p:sp>
      <p:pic>
        <p:nvPicPr>
          <p:cNvPr id="5" name="Bilde 4">
            <a:extLst>
              <a:ext uri="{FF2B5EF4-FFF2-40B4-BE49-F238E27FC236}">
                <a16:creationId xmlns:a16="http://schemas.microsoft.com/office/drawing/2014/main" id="{222D234C-30C0-4DF7-68F5-E99FCAB51BE4}"/>
              </a:ext>
            </a:extLst>
          </p:cNvPr>
          <p:cNvPicPr>
            <a:picLocks noChangeAspect="1"/>
          </p:cNvPicPr>
          <p:nvPr/>
        </p:nvPicPr>
        <p:blipFill>
          <a:blip r:embed="rId2"/>
          <a:stretch>
            <a:fillRect/>
          </a:stretch>
        </p:blipFill>
        <p:spPr>
          <a:xfrm>
            <a:off x="0" y="6070155"/>
            <a:ext cx="1477818" cy="651320"/>
          </a:xfrm>
          <a:prstGeom prst="rect">
            <a:avLst/>
          </a:prstGeom>
        </p:spPr>
      </p:pic>
      <p:sp>
        <p:nvSpPr>
          <p:cNvPr id="6" name="TekstSylinder 5">
            <a:extLst>
              <a:ext uri="{FF2B5EF4-FFF2-40B4-BE49-F238E27FC236}">
                <a16:creationId xmlns:a16="http://schemas.microsoft.com/office/drawing/2014/main" id="{BF9F976E-D707-F965-3C85-C3FBEF125CC2}"/>
              </a:ext>
            </a:extLst>
          </p:cNvPr>
          <p:cNvSpPr txBox="1"/>
          <p:nvPr/>
        </p:nvSpPr>
        <p:spPr>
          <a:xfrm>
            <a:off x="403412" y="264097"/>
            <a:ext cx="11474821" cy="1892826"/>
          </a:xfrm>
          <a:prstGeom prst="rect">
            <a:avLst/>
          </a:prstGeom>
          <a:noFill/>
        </p:spPr>
        <p:txBody>
          <a:bodyPr wrap="square">
            <a:spAutoFit/>
          </a:bodyPr>
          <a:lstStyle/>
          <a:p>
            <a:r>
              <a:rPr lang="nn-NO" sz="1600" b="1" dirty="0">
                <a:solidFill>
                  <a:schemeClr val="accent4">
                    <a:lumMod val="75000"/>
                  </a:schemeClr>
                </a:solidFill>
              </a:rPr>
              <a:t>10. Planlegging, dokumentasjon og vurdering</a:t>
            </a:r>
          </a:p>
          <a:p>
            <a:endParaRPr lang="nn-NO" sz="1200" dirty="0"/>
          </a:p>
          <a:p>
            <a:r>
              <a:rPr lang="nn-NO" sz="1200" b="1" dirty="0"/>
              <a:t>Felles overordna grunnlag</a:t>
            </a:r>
          </a:p>
          <a:p>
            <a:r>
              <a:rPr lang="nn-NO" sz="1100" dirty="0"/>
              <a:t>Årsplanen skal gi informasjon om korleis </a:t>
            </a:r>
            <a:r>
              <a:rPr lang="nn-NO" sz="1100" dirty="0" err="1"/>
              <a:t>barnehagelovens</a:t>
            </a:r>
            <a:r>
              <a:rPr lang="nn-NO" sz="1100" dirty="0"/>
              <a:t> føresegner om innhald skal følgjast opp, dokumenterast og vurderast. Det skal bli lagt til rette for at barn, foreldre, barnehagen sitt personale og eigarar kan delta i planlegging, dokumentasjon og i vurdering av barnehagen si pedagogiske </a:t>
            </a:r>
            <a:r>
              <a:rPr lang="nn-NO" sz="1100" dirty="0" err="1"/>
              <a:t>verksemnd</a:t>
            </a:r>
            <a:r>
              <a:rPr lang="nn-NO" sz="1100" dirty="0"/>
              <a:t>. Behova til barnegruppa og einskildbarnet skal observerast og vurderast fortløpande.</a:t>
            </a:r>
          </a:p>
          <a:p>
            <a:endParaRPr lang="nn-NO" sz="1100" dirty="0"/>
          </a:p>
          <a:p>
            <a:r>
              <a:rPr lang="nn-NO" sz="1100" dirty="0"/>
              <a:t>Årsplanen til barnehagen er eit </a:t>
            </a:r>
            <a:r>
              <a:rPr lang="nn-NO" sz="1100" dirty="0" err="1"/>
              <a:t>arbeidsredskap</a:t>
            </a:r>
            <a:r>
              <a:rPr lang="nn-NO" sz="1100" dirty="0"/>
              <a:t> for personalet i barnehagen. Årsplanen skal gi oversikt over </a:t>
            </a:r>
            <a:r>
              <a:rPr lang="nn-NO" sz="1100" dirty="0" err="1"/>
              <a:t>temaarbeid</a:t>
            </a:r>
            <a:r>
              <a:rPr lang="nn-NO" sz="1100" dirty="0"/>
              <a:t>, aktivitetar og den pedagogiske verksemda gjennom barnehageåret. I tillegg til årsplanen, vil månadsplanen vere meir detaljert i forhold til kva barnehagen arbeider med til ei kvar tid. Årsplanen gir grunnlag for å styre og vurdere aktiviteten i barnehagen. Den gir òg informasjon til foreldre, eigar og andre om kva vi vil legge vekt på i arbeidet med barna. Årsplanen blir fastsett og godkjend av samarbeidsutvalet i barnehagen.</a:t>
            </a:r>
          </a:p>
        </p:txBody>
      </p:sp>
      <p:sp>
        <p:nvSpPr>
          <p:cNvPr id="7" name="Rektangel 6">
            <a:extLst>
              <a:ext uri="{FF2B5EF4-FFF2-40B4-BE49-F238E27FC236}">
                <a16:creationId xmlns:a16="http://schemas.microsoft.com/office/drawing/2014/main" id="{864F310E-FE30-1BB7-E6BC-CB1B757E9965}"/>
              </a:ext>
            </a:extLst>
          </p:cNvPr>
          <p:cNvSpPr/>
          <p:nvPr/>
        </p:nvSpPr>
        <p:spPr>
          <a:xfrm>
            <a:off x="7885971" y="3534233"/>
            <a:ext cx="2647269" cy="1237262"/>
          </a:xfrm>
          <a:prstGeom prst="rect">
            <a:avLst/>
          </a:prstGeom>
          <a:noFill/>
          <a:ln w="38100">
            <a:solidFill>
              <a:srgbClr val="1A669A"/>
            </a:solidFill>
            <a:prstDash val="solid"/>
            <a:extLst>
              <a:ext uri="{C807C97D-BFC1-408E-A445-0C87EB9F89A2}">
                <ask:lineSketchStyleProps xmlns:ask="http://schemas.microsoft.com/office/drawing/2018/sketchyshapes" sd="493295632">
                  <a:custGeom>
                    <a:avLst/>
                    <a:gdLst>
                      <a:gd name="connsiteX0" fmla="*/ 0 w 3814233"/>
                      <a:gd name="connsiteY0" fmla="*/ 0 h 1212640"/>
                      <a:gd name="connsiteX1" fmla="*/ 544890 w 3814233"/>
                      <a:gd name="connsiteY1" fmla="*/ 0 h 1212640"/>
                      <a:gd name="connsiteX2" fmla="*/ 1013496 w 3814233"/>
                      <a:gd name="connsiteY2" fmla="*/ 0 h 1212640"/>
                      <a:gd name="connsiteX3" fmla="*/ 1443960 w 3814233"/>
                      <a:gd name="connsiteY3" fmla="*/ 0 h 1212640"/>
                      <a:gd name="connsiteX4" fmla="*/ 2026992 w 3814233"/>
                      <a:gd name="connsiteY4" fmla="*/ 0 h 1212640"/>
                      <a:gd name="connsiteX5" fmla="*/ 2457456 w 3814233"/>
                      <a:gd name="connsiteY5" fmla="*/ 0 h 1212640"/>
                      <a:gd name="connsiteX6" fmla="*/ 3078631 w 3814233"/>
                      <a:gd name="connsiteY6" fmla="*/ 0 h 1212640"/>
                      <a:gd name="connsiteX7" fmla="*/ 3814233 w 3814233"/>
                      <a:gd name="connsiteY7" fmla="*/ 0 h 1212640"/>
                      <a:gd name="connsiteX8" fmla="*/ 3814233 w 3814233"/>
                      <a:gd name="connsiteY8" fmla="*/ 379961 h 1212640"/>
                      <a:gd name="connsiteX9" fmla="*/ 3814233 w 3814233"/>
                      <a:gd name="connsiteY9" fmla="*/ 747795 h 1212640"/>
                      <a:gd name="connsiteX10" fmla="*/ 3814233 w 3814233"/>
                      <a:gd name="connsiteY10" fmla="*/ 1212640 h 1212640"/>
                      <a:gd name="connsiteX11" fmla="*/ 3307485 w 3814233"/>
                      <a:gd name="connsiteY11" fmla="*/ 1212640 h 1212640"/>
                      <a:gd name="connsiteX12" fmla="*/ 2724452 w 3814233"/>
                      <a:gd name="connsiteY12" fmla="*/ 1212640 h 1212640"/>
                      <a:gd name="connsiteX13" fmla="*/ 2255846 w 3814233"/>
                      <a:gd name="connsiteY13" fmla="*/ 1212640 h 1212640"/>
                      <a:gd name="connsiteX14" fmla="*/ 1787241 w 3814233"/>
                      <a:gd name="connsiteY14" fmla="*/ 1212640 h 1212640"/>
                      <a:gd name="connsiteX15" fmla="*/ 1204208 w 3814233"/>
                      <a:gd name="connsiteY15" fmla="*/ 1212640 h 1212640"/>
                      <a:gd name="connsiteX16" fmla="*/ 659317 w 3814233"/>
                      <a:gd name="connsiteY16" fmla="*/ 1212640 h 1212640"/>
                      <a:gd name="connsiteX17" fmla="*/ 0 w 3814233"/>
                      <a:gd name="connsiteY17" fmla="*/ 1212640 h 1212640"/>
                      <a:gd name="connsiteX18" fmla="*/ 0 w 3814233"/>
                      <a:gd name="connsiteY18" fmla="*/ 808427 h 1212640"/>
                      <a:gd name="connsiteX19" fmla="*/ 0 w 3814233"/>
                      <a:gd name="connsiteY19" fmla="*/ 404213 h 1212640"/>
                      <a:gd name="connsiteX20" fmla="*/ 0 w 3814233"/>
                      <a:gd name="connsiteY20" fmla="*/ 0 h 1212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14233" h="1212640" extrusionOk="0">
                        <a:moveTo>
                          <a:pt x="0" y="0"/>
                        </a:moveTo>
                        <a:cubicBezTo>
                          <a:pt x="154216" y="-55671"/>
                          <a:pt x="412550" y="52815"/>
                          <a:pt x="544890" y="0"/>
                        </a:cubicBezTo>
                        <a:cubicBezTo>
                          <a:pt x="677230" y="-52815"/>
                          <a:pt x="900016" y="27005"/>
                          <a:pt x="1013496" y="0"/>
                        </a:cubicBezTo>
                        <a:cubicBezTo>
                          <a:pt x="1126976" y="-27005"/>
                          <a:pt x="1324442" y="368"/>
                          <a:pt x="1443960" y="0"/>
                        </a:cubicBezTo>
                        <a:cubicBezTo>
                          <a:pt x="1563478" y="-368"/>
                          <a:pt x="1769747" y="45158"/>
                          <a:pt x="2026992" y="0"/>
                        </a:cubicBezTo>
                        <a:cubicBezTo>
                          <a:pt x="2284237" y="-45158"/>
                          <a:pt x="2291696" y="1990"/>
                          <a:pt x="2457456" y="0"/>
                        </a:cubicBezTo>
                        <a:cubicBezTo>
                          <a:pt x="2623216" y="-1990"/>
                          <a:pt x="2836650" y="50097"/>
                          <a:pt x="3078631" y="0"/>
                        </a:cubicBezTo>
                        <a:cubicBezTo>
                          <a:pt x="3320613" y="-50097"/>
                          <a:pt x="3616115" y="79854"/>
                          <a:pt x="3814233" y="0"/>
                        </a:cubicBezTo>
                        <a:cubicBezTo>
                          <a:pt x="3815663" y="185744"/>
                          <a:pt x="3773510" y="260815"/>
                          <a:pt x="3814233" y="379961"/>
                        </a:cubicBezTo>
                        <a:cubicBezTo>
                          <a:pt x="3854956" y="499107"/>
                          <a:pt x="3781466" y="588695"/>
                          <a:pt x="3814233" y="747795"/>
                        </a:cubicBezTo>
                        <a:cubicBezTo>
                          <a:pt x="3847000" y="906895"/>
                          <a:pt x="3804587" y="1052171"/>
                          <a:pt x="3814233" y="1212640"/>
                        </a:cubicBezTo>
                        <a:cubicBezTo>
                          <a:pt x="3577828" y="1267920"/>
                          <a:pt x="3462797" y="1170714"/>
                          <a:pt x="3307485" y="1212640"/>
                        </a:cubicBezTo>
                        <a:cubicBezTo>
                          <a:pt x="3152173" y="1254566"/>
                          <a:pt x="2867768" y="1202899"/>
                          <a:pt x="2724452" y="1212640"/>
                        </a:cubicBezTo>
                        <a:cubicBezTo>
                          <a:pt x="2581136" y="1222381"/>
                          <a:pt x="2401763" y="1204797"/>
                          <a:pt x="2255846" y="1212640"/>
                        </a:cubicBezTo>
                        <a:cubicBezTo>
                          <a:pt x="2109929" y="1220483"/>
                          <a:pt x="1992038" y="1186717"/>
                          <a:pt x="1787241" y="1212640"/>
                        </a:cubicBezTo>
                        <a:cubicBezTo>
                          <a:pt x="1582444" y="1238563"/>
                          <a:pt x="1340515" y="1149530"/>
                          <a:pt x="1204208" y="1212640"/>
                        </a:cubicBezTo>
                        <a:cubicBezTo>
                          <a:pt x="1067901" y="1275750"/>
                          <a:pt x="889215" y="1155635"/>
                          <a:pt x="659317" y="1212640"/>
                        </a:cubicBezTo>
                        <a:cubicBezTo>
                          <a:pt x="429419" y="1269645"/>
                          <a:pt x="190961" y="1156714"/>
                          <a:pt x="0" y="1212640"/>
                        </a:cubicBezTo>
                        <a:cubicBezTo>
                          <a:pt x="-24759" y="1067410"/>
                          <a:pt x="1959" y="990539"/>
                          <a:pt x="0" y="808427"/>
                        </a:cubicBezTo>
                        <a:cubicBezTo>
                          <a:pt x="-1959" y="626315"/>
                          <a:pt x="867" y="487474"/>
                          <a:pt x="0" y="404213"/>
                        </a:cubicBezTo>
                        <a:cubicBezTo>
                          <a:pt x="-867" y="320952"/>
                          <a:pt x="351" y="114923"/>
                          <a:pt x="0" y="0"/>
                        </a:cubicBezTo>
                        <a:close/>
                      </a:path>
                    </a:pathLst>
                  </a:custGeom>
                  <ask:type>
                    <ask:lineSketchNone/>
                  </ask:type>
                </ask:lineSketchStyleProps>
              </a:ext>
            </a:extLst>
          </a:ln>
        </p:spPr>
        <p:txBody>
          <a:bodyPr wrap="square">
            <a:spAutoFit/>
          </a:bodyPr>
          <a:lstStyle/>
          <a:p>
            <a:pPr fontAlgn="base">
              <a:spcBef>
                <a:spcPct val="20000"/>
              </a:spcBef>
              <a:spcAft>
                <a:spcPct val="0"/>
              </a:spcAft>
            </a:pPr>
            <a:r>
              <a:rPr lang="nb-NO" sz="1200" b="1">
                <a:solidFill>
                  <a:prstClr val="black"/>
                </a:solidFill>
                <a:latin typeface="Calibri"/>
                <a:cs typeface="Arial" panose="020B0604020202020204" pitchFamily="34" charset="0"/>
              </a:rPr>
              <a:t>Kalender med </a:t>
            </a:r>
            <a:r>
              <a:rPr lang="nb-NO" sz="1200" b="1" err="1">
                <a:solidFill>
                  <a:prstClr val="black"/>
                </a:solidFill>
                <a:latin typeface="Calibri"/>
                <a:cs typeface="Arial" panose="020B0604020202020204" pitchFamily="34" charset="0"/>
              </a:rPr>
              <a:t>vekeplan</a:t>
            </a:r>
            <a:r>
              <a:rPr lang="nb-NO" sz="1200" b="1">
                <a:solidFill>
                  <a:prstClr val="black"/>
                </a:solidFill>
                <a:latin typeface="Calibri"/>
                <a:cs typeface="Arial" panose="020B0604020202020204" pitchFamily="34" charset="0"/>
              </a:rPr>
              <a:t>, </a:t>
            </a:r>
            <a:r>
              <a:rPr lang="nb-NO" sz="1200" b="1" err="1">
                <a:solidFill>
                  <a:prstClr val="black"/>
                </a:solidFill>
                <a:latin typeface="Calibri"/>
                <a:cs typeface="Arial" panose="020B0604020202020204" pitchFamily="34" charset="0"/>
              </a:rPr>
              <a:t>månadsbrev</a:t>
            </a:r>
            <a:r>
              <a:rPr lang="nb-NO" sz="1200">
                <a:solidFill>
                  <a:prstClr val="black"/>
                </a:solidFill>
                <a:latin typeface="Calibri"/>
                <a:cs typeface="Arial" panose="020B0604020202020204" pitchFamily="34" charset="0"/>
              </a:rPr>
              <a:t>  og </a:t>
            </a:r>
            <a:r>
              <a:rPr lang="nb-NO" sz="1200" err="1">
                <a:solidFill>
                  <a:prstClr val="black"/>
                </a:solidFill>
                <a:latin typeface="Calibri"/>
                <a:cs typeface="Arial" panose="020B0604020202020204" pitchFamily="34" charset="0"/>
              </a:rPr>
              <a:t>mykje</a:t>
            </a:r>
            <a:r>
              <a:rPr lang="nb-NO" sz="1200">
                <a:solidFill>
                  <a:prstClr val="black"/>
                </a:solidFill>
                <a:latin typeface="Calibri"/>
                <a:cs typeface="Arial" panose="020B0604020202020204" pitchFamily="34" charset="0"/>
              </a:rPr>
              <a:t> anna informasjon ligg på </a:t>
            </a:r>
            <a:r>
              <a:rPr lang="nb-NO" sz="1200" b="1">
                <a:solidFill>
                  <a:prstClr val="black"/>
                </a:solidFill>
                <a:latin typeface="Calibri"/>
                <a:cs typeface="Arial" panose="020B0604020202020204" pitchFamily="34" charset="0"/>
              </a:rPr>
              <a:t>Kidplan</a:t>
            </a:r>
            <a:r>
              <a:rPr lang="nb-NO" sz="1200" b="1">
                <a:solidFill>
                  <a:srgbClr val="4472C4"/>
                </a:solidFill>
                <a:latin typeface="Calibri"/>
                <a:cs typeface="Arial" panose="020B0604020202020204" pitchFamily="34" charset="0"/>
              </a:rPr>
              <a:t> .</a:t>
            </a:r>
          </a:p>
          <a:p>
            <a:pPr fontAlgn="base">
              <a:spcBef>
                <a:spcPct val="20000"/>
              </a:spcBef>
              <a:spcAft>
                <a:spcPct val="0"/>
              </a:spcAft>
            </a:pPr>
            <a:r>
              <a:rPr lang="nb-NO" sz="1200" err="1">
                <a:solidFill>
                  <a:prstClr val="black"/>
                </a:solidFill>
                <a:latin typeface="Calibri"/>
                <a:cs typeface="Arial" panose="020B0604020202020204" pitchFamily="34" charset="0"/>
              </a:rPr>
              <a:t>Desse</a:t>
            </a:r>
            <a:r>
              <a:rPr lang="nb-NO" sz="1200">
                <a:solidFill>
                  <a:prstClr val="black"/>
                </a:solidFill>
                <a:latin typeface="Calibri"/>
                <a:cs typeface="Arial" panose="020B0604020202020204" pitchFamily="34" charset="0"/>
              </a:rPr>
              <a:t> </a:t>
            </a:r>
            <a:r>
              <a:rPr lang="nb-NO" sz="1200" err="1">
                <a:solidFill>
                  <a:prstClr val="black"/>
                </a:solidFill>
                <a:latin typeface="Calibri"/>
                <a:cs typeface="Arial" panose="020B0604020202020204" pitchFamily="34" charset="0"/>
              </a:rPr>
              <a:t>planane</a:t>
            </a:r>
            <a:r>
              <a:rPr lang="nb-NO" sz="1200">
                <a:solidFill>
                  <a:prstClr val="black"/>
                </a:solidFill>
                <a:latin typeface="Calibri"/>
                <a:cs typeface="Arial" panose="020B0604020202020204" pitchFamily="34" charset="0"/>
              </a:rPr>
              <a:t> er supplement til årsplanen, og gir informasjon frå </a:t>
            </a:r>
            <a:r>
              <a:rPr lang="nb-NO" sz="1200" err="1">
                <a:solidFill>
                  <a:prstClr val="black"/>
                </a:solidFill>
                <a:latin typeface="Calibri"/>
                <a:cs typeface="Arial" panose="020B0604020202020204" pitchFamily="34" charset="0"/>
              </a:rPr>
              <a:t>dei</a:t>
            </a:r>
            <a:r>
              <a:rPr lang="nb-NO" sz="1200">
                <a:solidFill>
                  <a:prstClr val="black"/>
                </a:solidFill>
                <a:latin typeface="Calibri"/>
                <a:cs typeface="Arial" panose="020B0604020202020204" pitchFamily="34" charset="0"/>
              </a:rPr>
              <a:t> ulike </a:t>
            </a:r>
            <a:r>
              <a:rPr lang="nb-NO" sz="1200" err="1">
                <a:solidFill>
                  <a:prstClr val="black"/>
                </a:solidFill>
                <a:latin typeface="Calibri"/>
                <a:cs typeface="Arial" panose="020B0604020202020204" pitchFamily="34" charset="0"/>
              </a:rPr>
              <a:t>avdelingane</a:t>
            </a:r>
            <a:r>
              <a:rPr lang="nb-NO" sz="1200">
                <a:solidFill>
                  <a:prstClr val="black"/>
                </a:solidFill>
                <a:latin typeface="Calibri"/>
                <a:cs typeface="Arial" panose="020B0604020202020204" pitchFamily="34" charset="0"/>
              </a:rPr>
              <a:t>. </a:t>
            </a:r>
          </a:p>
        </p:txBody>
      </p:sp>
      <p:sp>
        <p:nvSpPr>
          <p:cNvPr id="10" name="TekstSylinder 9">
            <a:extLst>
              <a:ext uri="{FF2B5EF4-FFF2-40B4-BE49-F238E27FC236}">
                <a16:creationId xmlns:a16="http://schemas.microsoft.com/office/drawing/2014/main" id="{CF787ACA-712E-1B02-81FF-A04FCB420CC2}"/>
              </a:ext>
            </a:extLst>
          </p:cNvPr>
          <p:cNvSpPr txBox="1"/>
          <p:nvPr/>
        </p:nvSpPr>
        <p:spPr>
          <a:xfrm>
            <a:off x="403412" y="2217281"/>
            <a:ext cx="4993341" cy="3139321"/>
          </a:xfrm>
          <a:prstGeom prst="rect">
            <a:avLst/>
          </a:prstGeom>
          <a:noFill/>
          <a:ln>
            <a:solidFill>
              <a:srgbClr val="1A669A"/>
            </a:solidFill>
          </a:ln>
        </p:spPr>
        <p:txBody>
          <a:bodyPr wrap="square" lIns="91440" tIns="45720" rIns="91440" bIns="45720" rtlCol="0" anchor="t">
            <a:spAutoFit/>
          </a:bodyPr>
          <a:lstStyle/>
          <a:p>
            <a:pPr eaLnBrk="0" fontAlgn="base" hangingPunct="0">
              <a:spcBef>
                <a:spcPct val="0"/>
              </a:spcBef>
              <a:spcAft>
                <a:spcPct val="0"/>
              </a:spcAft>
            </a:pPr>
            <a:r>
              <a:rPr lang="nb-NO" sz="1100" b="1">
                <a:solidFill>
                  <a:srgbClr val="1A669A"/>
                </a:solidFill>
                <a:latin typeface="Calibri"/>
                <a:ea typeface="Calibri"/>
                <a:cs typeface="Calibri"/>
              </a:rPr>
              <a:t>Dokumentasjon og vurdering</a:t>
            </a:r>
            <a:endParaRPr lang="nb-NO" sz="1100">
              <a:solidFill>
                <a:prstClr val="black"/>
              </a:solidFill>
              <a:latin typeface="Calibri"/>
              <a:ea typeface="Calibri"/>
              <a:cs typeface="Calibri"/>
            </a:endParaRPr>
          </a:p>
          <a:p>
            <a:pPr eaLnBrk="0" fontAlgn="base" hangingPunct="0">
              <a:spcBef>
                <a:spcPct val="0"/>
              </a:spcBef>
              <a:spcAft>
                <a:spcPct val="0"/>
              </a:spcAft>
            </a:pPr>
            <a:r>
              <a:rPr lang="nb-NO" sz="1100">
                <a:solidFill>
                  <a:prstClr val="black"/>
                </a:solidFill>
                <a:latin typeface="Calibri"/>
                <a:ea typeface="Calibri"/>
                <a:cs typeface="Calibri"/>
              </a:rPr>
              <a:t>Gjennom året </a:t>
            </a:r>
            <a:r>
              <a:rPr lang="nb-NO" sz="1100" err="1">
                <a:solidFill>
                  <a:prstClr val="black"/>
                </a:solidFill>
                <a:latin typeface="Calibri"/>
                <a:ea typeface="Calibri"/>
                <a:cs typeface="Calibri"/>
              </a:rPr>
              <a:t>arbeidar</a:t>
            </a:r>
            <a:r>
              <a:rPr lang="nb-NO" sz="1100">
                <a:solidFill>
                  <a:prstClr val="black"/>
                </a:solidFill>
                <a:latin typeface="Calibri"/>
                <a:ea typeface="Calibri"/>
                <a:cs typeface="Calibri"/>
              </a:rPr>
              <a:t> personalet </a:t>
            </a:r>
            <a:r>
              <a:rPr lang="nb-NO" sz="1100" err="1">
                <a:solidFill>
                  <a:prstClr val="black"/>
                </a:solidFill>
                <a:latin typeface="Calibri"/>
                <a:ea typeface="Calibri"/>
                <a:cs typeface="Calibri"/>
              </a:rPr>
              <a:t>fagleg</a:t>
            </a:r>
            <a:r>
              <a:rPr lang="nb-NO" sz="1100">
                <a:solidFill>
                  <a:prstClr val="black"/>
                </a:solidFill>
                <a:latin typeface="Calibri"/>
                <a:ea typeface="Calibri"/>
                <a:cs typeface="Calibri"/>
              </a:rPr>
              <a:t> målretta på </a:t>
            </a:r>
            <a:r>
              <a:rPr lang="nb-NO" sz="1100" err="1">
                <a:solidFill>
                  <a:prstClr val="black"/>
                </a:solidFill>
                <a:latin typeface="Calibri"/>
                <a:ea typeface="Calibri"/>
                <a:cs typeface="Calibri"/>
              </a:rPr>
              <a:t>planleggingsdagar</a:t>
            </a:r>
            <a:r>
              <a:rPr lang="nb-NO" sz="1100">
                <a:solidFill>
                  <a:prstClr val="black"/>
                </a:solidFill>
                <a:latin typeface="Calibri"/>
                <a:ea typeface="Calibri"/>
                <a:cs typeface="Calibri"/>
              </a:rPr>
              <a:t>, personalmøte og avdelingsmøter for å sikre at vi alltid er i </a:t>
            </a:r>
            <a:r>
              <a:rPr lang="nb-NO" sz="1100" err="1">
                <a:solidFill>
                  <a:prstClr val="black"/>
                </a:solidFill>
                <a:latin typeface="Calibri"/>
                <a:ea typeface="Calibri"/>
                <a:cs typeface="Calibri"/>
              </a:rPr>
              <a:t>ein</a:t>
            </a:r>
            <a:r>
              <a:rPr lang="nb-NO" sz="1100">
                <a:solidFill>
                  <a:prstClr val="black"/>
                </a:solidFill>
                <a:latin typeface="Calibri"/>
                <a:ea typeface="Calibri"/>
                <a:cs typeface="Calibri"/>
              </a:rPr>
              <a:t> prosess med utvikling og refleksjon over eigen praksis.</a:t>
            </a:r>
          </a:p>
          <a:p>
            <a:pPr eaLnBrk="0" fontAlgn="base" hangingPunct="0">
              <a:spcBef>
                <a:spcPct val="0"/>
              </a:spcBef>
              <a:spcAft>
                <a:spcPct val="0"/>
              </a:spcAft>
            </a:pPr>
            <a:r>
              <a:rPr lang="nb-NO" sz="1100">
                <a:solidFill>
                  <a:prstClr val="black"/>
                </a:solidFill>
                <a:latin typeface="Calibri"/>
                <a:ea typeface="Calibri"/>
                <a:cs typeface="Calibri"/>
              </a:rPr>
              <a:t>Vi </a:t>
            </a:r>
            <a:r>
              <a:rPr lang="nb-NO" sz="1100" err="1">
                <a:solidFill>
                  <a:prstClr val="black"/>
                </a:solidFill>
                <a:latin typeface="Calibri"/>
                <a:ea typeface="Calibri"/>
                <a:cs typeface="Calibri"/>
              </a:rPr>
              <a:t>nyttar</a:t>
            </a:r>
            <a:r>
              <a:rPr lang="nb-NO" sz="1100">
                <a:solidFill>
                  <a:prstClr val="black"/>
                </a:solidFill>
                <a:latin typeface="Calibri"/>
                <a:ea typeface="Calibri"/>
                <a:cs typeface="Calibri"/>
              </a:rPr>
              <a:t>: </a:t>
            </a:r>
          </a:p>
          <a:p>
            <a:pPr marL="171450" indent="-171450" eaLnBrk="0" fontAlgn="base" hangingPunct="0">
              <a:spcBef>
                <a:spcPct val="0"/>
              </a:spcBef>
              <a:spcAft>
                <a:spcPct val="0"/>
              </a:spcAft>
              <a:buFont typeface="Arial" panose="020B0604020202020204" pitchFamily="34" charset="0"/>
              <a:buChar char="•"/>
            </a:pPr>
            <a:r>
              <a:rPr lang="nb-NO" sz="1100" err="1">
                <a:solidFill>
                  <a:prstClr val="black"/>
                </a:solidFill>
                <a:latin typeface="Calibri"/>
                <a:ea typeface="Calibri"/>
                <a:cs typeface="Calibri"/>
              </a:rPr>
              <a:t>Fagleg</a:t>
            </a:r>
            <a:r>
              <a:rPr lang="nb-NO" sz="1100">
                <a:solidFill>
                  <a:prstClr val="black"/>
                </a:solidFill>
                <a:latin typeface="Calibri"/>
                <a:ea typeface="Calibri"/>
                <a:cs typeface="Calibri"/>
              </a:rPr>
              <a:t> påfyll gjennom </a:t>
            </a:r>
            <a:r>
              <a:rPr lang="nb-NO" sz="1100" err="1">
                <a:solidFill>
                  <a:prstClr val="black"/>
                </a:solidFill>
                <a:latin typeface="Calibri"/>
                <a:ea typeface="Calibri"/>
                <a:cs typeface="Calibri"/>
              </a:rPr>
              <a:t>Udir</a:t>
            </a:r>
            <a:r>
              <a:rPr lang="nb-NO" sz="1100">
                <a:solidFill>
                  <a:prstClr val="black"/>
                </a:solidFill>
                <a:latin typeface="Calibri"/>
                <a:ea typeface="Calibri"/>
                <a:cs typeface="Calibri"/>
              </a:rPr>
              <a:t>, litteratur, </a:t>
            </a:r>
            <a:r>
              <a:rPr lang="nb-NO" sz="1100" err="1">
                <a:solidFill>
                  <a:prstClr val="black"/>
                </a:solidFill>
                <a:latin typeface="Calibri"/>
                <a:ea typeface="Calibri"/>
                <a:cs typeface="Calibri"/>
              </a:rPr>
              <a:t>Rekomp</a:t>
            </a:r>
            <a:r>
              <a:rPr lang="nb-NO" sz="1100">
                <a:solidFill>
                  <a:prstClr val="black"/>
                </a:solidFill>
                <a:latin typeface="Calibri"/>
                <a:ea typeface="Calibri"/>
                <a:cs typeface="Calibri"/>
              </a:rPr>
              <a:t>, mm der refleksjon og vurdering av eigen praksis er </a:t>
            </a:r>
            <a:r>
              <a:rPr lang="nb-NO" sz="1100" err="1">
                <a:solidFill>
                  <a:prstClr val="black"/>
                </a:solidFill>
                <a:latin typeface="Calibri"/>
                <a:ea typeface="Calibri"/>
                <a:cs typeface="Calibri"/>
              </a:rPr>
              <a:t>vesentleg</a:t>
            </a:r>
            <a:endParaRPr lang="nb-NO" sz="1100">
              <a:solidFill>
                <a:prstClr val="black"/>
              </a:solidFill>
              <a:latin typeface="Calibri"/>
              <a:ea typeface="Calibri"/>
              <a:cs typeface="Calibri"/>
            </a:endParaRPr>
          </a:p>
          <a:p>
            <a:pPr marL="171450" indent="-171450" eaLnBrk="0" fontAlgn="base" hangingPunct="0">
              <a:spcBef>
                <a:spcPct val="0"/>
              </a:spcBef>
              <a:spcAft>
                <a:spcPct val="0"/>
              </a:spcAft>
              <a:buFont typeface="Arial" panose="020B0604020202020204" pitchFamily="34" charset="0"/>
              <a:buChar char="•"/>
            </a:pPr>
            <a:r>
              <a:rPr lang="nb-NO" sz="1100">
                <a:solidFill>
                  <a:prstClr val="black"/>
                </a:solidFill>
                <a:latin typeface="Calibri"/>
                <a:ea typeface="Calibri"/>
                <a:cs typeface="Calibri"/>
              </a:rPr>
              <a:t>ulike former for </a:t>
            </a:r>
            <a:r>
              <a:rPr lang="nb-NO" sz="1100" b="1" err="1">
                <a:solidFill>
                  <a:prstClr val="black"/>
                </a:solidFill>
                <a:latin typeface="Calibri"/>
                <a:ea typeface="Calibri"/>
                <a:cs typeface="Calibri"/>
              </a:rPr>
              <a:t>praksisfortellingar</a:t>
            </a:r>
            <a:r>
              <a:rPr lang="nb-NO" sz="1100">
                <a:solidFill>
                  <a:prstClr val="black"/>
                </a:solidFill>
                <a:latin typeface="Calibri"/>
                <a:ea typeface="Calibri"/>
                <a:cs typeface="Calibri"/>
              </a:rPr>
              <a:t>. Det  kan </a:t>
            </a:r>
            <a:r>
              <a:rPr lang="nb-NO" sz="1100" err="1">
                <a:solidFill>
                  <a:prstClr val="black"/>
                </a:solidFill>
                <a:latin typeface="Calibri"/>
                <a:ea typeface="Calibri"/>
                <a:cs typeface="Calibri"/>
              </a:rPr>
              <a:t>vere</a:t>
            </a:r>
            <a:r>
              <a:rPr lang="nb-NO" sz="1100">
                <a:solidFill>
                  <a:prstClr val="black"/>
                </a:solidFill>
                <a:latin typeface="Calibri"/>
                <a:ea typeface="Calibri"/>
                <a:cs typeface="Calibri"/>
              </a:rPr>
              <a:t> caser, eigne opplevde </a:t>
            </a:r>
            <a:r>
              <a:rPr lang="nb-NO" sz="1100" err="1">
                <a:solidFill>
                  <a:prstClr val="black"/>
                </a:solidFill>
                <a:latin typeface="Calibri"/>
                <a:ea typeface="Calibri"/>
                <a:cs typeface="Calibri"/>
              </a:rPr>
              <a:t>praksisforteljingar</a:t>
            </a:r>
            <a:r>
              <a:rPr lang="nb-NO" sz="1100">
                <a:solidFill>
                  <a:prstClr val="black"/>
                </a:solidFill>
                <a:latin typeface="Calibri"/>
                <a:ea typeface="Calibri"/>
                <a:cs typeface="Calibri"/>
              </a:rPr>
              <a:t>, </a:t>
            </a:r>
            <a:r>
              <a:rPr lang="nb-NO" sz="1100" err="1">
                <a:solidFill>
                  <a:prstClr val="black"/>
                </a:solidFill>
                <a:latin typeface="Calibri"/>
                <a:ea typeface="Calibri"/>
                <a:cs typeface="Calibri"/>
              </a:rPr>
              <a:t>bilete</a:t>
            </a:r>
            <a:r>
              <a:rPr lang="nb-NO" sz="1100">
                <a:solidFill>
                  <a:prstClr val="black"/>
                </a:solidFill>
                <a:latin typeface="Calibri"/>
                <a:ea typeface="Calibri"/>
                <a:cs typeface="Calibri"/>
              </a:rPr>
              <a:t> som viser </a:t>
            </a:r>
            <a:r>
              <a:rPr lang="nb-NO" sz="1100" err="1">
                <a:solidFill>
                  <a:prstClr val="black"/>
                </a:solidFill>
                <a:latin typeface="Calibri"/>
                <a:ea typeface="Calibri"/>
                <a:cs typeface="Calibri"/>
              </a:rPr>
              <a:t>hendingar</a:t>
            </a:r>
            <a:r>
              <a:rPr lang="nb-NO" sz="1100">
                <a:solidFill>
                  <a:prstClr val="black"/>
                </a:solidFill>
                <a:latin typeface="Calibri"/>
                <a:ea typeface="Calibri"/>
                <a:cs typeface="Calibri"/>
              </a:rPr>
              <a:t> mm. Personalet </a:t>
            </a:r>
            <a:r>
              <a:rPr lang="nb-NO" sz="1100" err="1">
                <a:solidFill>
                  <a:prstClr val="black"/>
                </a:solidFill>
                <a:latin typeface="Calibri"/>
                <a:ea typeface="Calibri"/>
                <a:cs typeface="Calibri"/>
              </a:rPr>
              <a:t>benyttar</a:t>
            </a:r>
            <a:r>
              <a:rPr lang="nb-NO" sz="1100">
                <a:solidFill>
                  <a:prstClr val="black"/>
                </a:solidFill>
                <a:latin typeface="Calibri"/>
                <a:ea typeface="Calibri"/>
                <a:cs typeface="Calibri"/>
              </a:rPr>
              <a:t> mal for refleksjon og rettleiing til dette.</a:t>
            </a:r>
          </a:p>
          <a:p>
            <a:pPr marL="171450" indent="-171450" eaLnBrk="0" fontAlgn="base" hangingPunct="0">
              <a:spcBef>
                <a:spcPct val="0"/>
              </a:spcBef>
              <a:spcAft>
                <a:spcPct val="0"/>
              </a:spcAft>
              <a:buFont typeface="Arial" panose="020B0604020202020204" pitchFamily="34" charset="0"/>
              <a:buChar char="•"/>
            </a:pPr>
            <a:r>
              <a:rPr lang="nb-NO" sz="1100">
                <a:solidFill>
                  <a:prstClr val="black"/>
                </a:solidFill>
                <a:latin typeface="Calibri"/>
                <a:ea typeface="Calibri"/>
                <a:cs typeface="Calibri"/>
              </a:rPr>
              <a:t>Ulike former for observasjonsskjema som sosiogram, fargekoding eller andre skjema</a:t>
            </a:r>
          </a:p>
          <a:p>
            <a:pPr marL="171450" indent="-171450" eaLnBrk="0" fontAlgn="base" hangingPunct="0">
              <a:spcBef>
                <a:spcPct val="0"/>
              </a:spcBef>
              <a:spcAft>
                <a:spcPct val="0"/>
              </a:spcAft>
              <a:buFont typeface="Arial" panose="020B0604020202020204" pitchFamily="34" charset="0"/>
              <a:buChar char="•"/>
            </a:pPr>
            <a:r>
              <a:rPr lang="nb-NO" sz="1100">
                <a:solidFill>
                  <a:prstClr val="black"/>
                </a:solidFill>
                <a:latin typeface="Calibri"/>
                <a:ea typeface="Calibri"/>
                <a:cs typeface="Calibri"/>
              </a:rPr>
              <a:t>Rettleiing 1 til 1 ved behov.</a:t>
            </a:r>
          </a:p>
          <a:p>
            <a:pPr marL="171450" indent="-171450" eaLnBrk="0" fontAlgn="base" hangingPunct="0">
              <a:spcBef>
                <a:spcPct val="0"/>
              </a:spcBef>
              <a:spcAft>
                <a:spcPct val="0"/>
              </a:spcAft>
              <a:buFont typeface="Arial" panose="020B0604020202020204" pitchFamily="34" charset="0"/>
              <a:buChar char="•"/>
            </a:pPr>
            <a:r>
              <a:rPr lang="nb-NO" sz="1100">
                <a:solidFill>
                  <a:prstClr val="black"/>
                </a:solidFill>
                <a:latin typeface="Calibri"/>
                <a:ea typeface="Calibri"/>
                <a:cs typeface="Calibri"/>
              </a:rPr>
              <a:t>Kvar avdeling skriv årsmelding med evaluering av gjennomførte pedagogisk arbeid gjennom barnehageåret.</a:t>
            </a:r>
          </a:p>
          <a:p>
            <a:pPr marL="171450" indent="-171450" eaLnBrk="0" fontAlgn="base" hangingPunct="0">
              <a:spcBef>
                <a:spcPct val="0"/>
              </a:spcBef>
              <a:spcAft>
                <a:spcPct val="0"/>
              </a:spcAft>
              <a:buFont typeface="Arial" panose="020B0604020202020204" pitchFamily="34" charset="0"/>
              <a:buChar char="•"/>
            </a:pPr>
            <a:r>
              <a:rPr lang="nb-NO" sz="1100">
                <a:solidFill>
                  <a:prstClr val="black"/>
                </a:solidFill>
                <a:latin typeface="Calibri"/>
                <a:ea typeface="Calibri"/>
                <a:cs typeface="Calibri"/>
              </a:rPr>
              <a:t>KIDPLAN – blir brukt for å dokumentere pedagogiske </a:t>
            </a:r>
            <a:r>
              <a:rPr lang="nb-NO" sz="1100" err="1">
                <a:solidFill>
                  <a:prstClr val="black"/>
                </a:solidFill>
                <a:latin typeface="Calibri"/>
                <a:ea typeface="Calibri"/>
                <a:cs typeface="Calibri"/>
              </a:rPr>
              <a:t>aktivitetar</a:t>
            </a:r>
            <a:r>
              <a:rPr lang="nb-NO" sz="1100">
                <a:solidFill>
                  <a:prstClr val="black"/>
                </a:solidFill>
                <a:latin typeface="Calibri"/>
                <a:ea typeface="Calibri"/>
                <a:cs typeface="Calibri"/>
              </a:rPr>
              <a:t> gjennom året med </a:t>
            </a:r>
            <a:r>
              <a:rPr lang="nb-NO" sz="1100" err="1">
                <a:solidFill>
                  <a:prstClr val="black"/>
                </a:solidFill>
                <a:latin typeface="Calibri"/>
                <a:ea typeface="Calibri"/>
                <a:cs typeface="Calibri"/>
              </a:rPr>
              <a:t>bileter</a:t>
            </a:r>
            <a:r>
              <a:rPr lang="nb-NO" sz="1100">
                <a:solidFill>
                  <a:prstClr val="black"/>
                </a:solidFill>
                <a:latin typeface="Calibri"/>
                <a:ea typeface="Calibri"/>
                <a:cs typeface="Calibri"/>
              </a:rPr>
              <a:t>, tavleinnlegg, informasjon og album med </a:t>
            </a:r>
            <a:r>
              <a:rPr lang="nb-NO" sz="1100" err="1">
                <a:solidFill>
                  <a:prstClr val="black"/>
                </a:solidFill>
                <a:latin typeface="Calibri"/>
                <a:ea typeface="Calibri"/>
                <a:cs typeface="Calibri"/>
              </a:rPr>
              <a:t>bileter</a:t>
            </a:r>
            <a:r>
              <a:rPr lang="nb-NO" sz="1100">
                <a:solidFill>
                  <a:prstClr val="black"/>
                </a:solidFill>
                <a:latin typeface="Calibri"/>
                <a:ea typeface="Calibri"/>
                <a:cs typeface="Calibri"/>
              </a:rPr>
              <a:t>.</a:t>
            </a:r>
          </a:p>
          <a:p>
            <a:pPr marL="171450" indent="-171450" eaLnBrk="0" fontAlgn="base" hangingPunct="0">
              <a:spcBef>
                <a:spcPct val="0"/>
              </a:spcBef>
              <a:spcAft>
                <a:spcPct val="0"/>
              </a:spcAft>
              <a:buFont typeface="Arial" panose="020B0604020202020204" pitchFamily="34" charset="0"/>
              <a:buChar char="•"/>
            </a:pPr>
            <a:r>
              <a:rPr lang="nb-NO" sz="1100">
                <a:solidFill>
                  <a:prstClr val="black"/>
                </a:solidFill>
                <a:latin typeface="Calibri"/>
                <a:ea typeface="Calibri"/>
                <a:cs typeface="Calibri"/>
              </a:rPr>
              <a:t>PBL Mentor HMS blir brukt for å sikre god internkontroll og rutiner.</a:t>
            </a:r>
          </a:p>
        </p:txBody>
      </p:sp>
      <p:sp>
        <p:nvSpPr>
          <p:cNvPr id="11" name="TekstSylinder 10">
            <a:extLst>
              <a:ext uri="{FF2B5EF4-FFF2-40B4-BE49-F238E27FC236}">
                <a16:creationId xmlns:a16="http://schemas.microsoft.com/office/drawing/2014/main" id="{3154ECDC-6710-3F5A-D756-18A6C097503E}"/>
              </a:ext>
            </a:extLst>
          </p:cNvPr>
          <p:cNvSpPr txBox="1"/>
          <p:nvPr/>
        </p:nvSpPr>
        <p:spPr>
          <a:xfrm>
            <a:off x="5481918" y="2219845"/>
            <a:ext cx="6306670" cy="4154984"/>
          </a:xfrm>
          <a:prstGeom prst="rect">
            <a:avLst/>
          </a:prstGeom>
          <a:noFill/>
          <a:ln>
            <a:solidFill>
              <a:srgbClr val="1A669A"/>
            </a:solidFill>
          </a:ln>
        </p:spPr>
        <p:txBody>
          <a:bodyPr wrap="square" lIns="91440" tIns="45720" rIns="91440" bIns="45720" rtlCol="0" anchor="t">
            <a:spAutoFit/>
          </a:bodyPr>
          <a:lstStyle/>
          <a:p>
            <a:pPr eaLnBrk="0" fontAlgn="base" hangingPunct="0">
              <a:spcBef>
                <a:spcPct val="0"/>
              </a:spcBef>
              <a:spcAft>
                <a:spcPct val="0"/>
              </a:spcAft>
            </a:pPr>
            <a:r>
              <a:rPr lang="nb-NO" sz="1100" b="1">
                <a:solidFill>
                  <a:srgbClr val="1A669A"/>
                </a:solidFill>
                <a:latin typeface="Calibri"/>
                <a:ea typeface="Calibri"/>
                <a:cs typeface="Calibri"/>
              </a:rPr>
              <a:t>Periodeplan</a:t>
            </a:r>
          </a:p>
          <a:p>
            <a:pPr eaLnBrk="0" fontAlgn="base" hangingPunct="0">
              <a:spcBef>
                <a:spcPct val="0"/>
              </a:spcBef>
              <a:spcAft>
                <a:spcPct val="0"/>
              </a:spcAft>
            </a:pPr>
            <a:r>
              <a:rPr lang="nb-NO" sz="1100">
                <a:solidFill>
                  <a:prstClr val="black"/>
                </a:solidFill>
                <a:latin typeface="Calibri"/>
                <a:ea typeface="Calibri"/>
                <a:cs typeface="Calibri"/>
              </a:rPr>
              <a:t>Kvar avdeling skal ha sin eigen periodeplan som årsplanen </a:t>
            </a:r>
            <a:r>
              <a:rPr lang="nb-NO" sz="1100" err="1">
                <a:solidFill>
                  <a:prstClr val="black"/>
                </a:solidFill>
                <a:latin typeface="Calibri"/>
                <a:ea typeface="Calibri"/>
                <a:cs typeface="Calibri"/>
              </a:rPr>
              <a:t>dannar</a:t>
            </a:r>
            <a:r>
              <a:rPr lang="nb-NO" sz="1100">
                <a:solidFill>
                  <a:prstClr val="black"/>
                </a:solidFill>
                <a:latin typeface="Calibri"/>
                <a:ea typeface="Calibri"/>
                <a:cs typeface="Calibri"/>
              </a:rPr>
              <a:t> grunnlaget for. Barnehagen har utarbeida </a:t>
            </a:r>
            <a:r>
              <a:rPr lang="nb-NO" sz="1100" err="1">
                <a:solidFill>
                  <a:prstClr val="black"/>
                </a:solidFill>
                <a:latin typeface="Calibri"/>
                <a:ea typeface="Calibri"/>
                <a:cs typeface="Calibri"/>
              </a:rPr>
              <a:t>ein</a:t>
            </a:r>
            <a:r>
              <a:rPr lang="nb-NO" sz="1100">
                <a:solidFill>
                  <a:prstClr val="black"/>
                </a:solidFill>
                <a:latin typeface="Calibri"/>
                <a:ea typeface="Calibri"/>
                <a:cs typeface="Calibri"/>
              </a:rPr>
              <a:t> mal som alle </a:t>
            </a:r>
            <a:r>
              <a:rPr lang="nb-NO" sz="1100" err="1">
                <a:solidFill>
                  <a:prstClr val="black"/>
                </a:solidFill>
                <a:latin typeface="Calibri"/>
                <a:ea typeface="Calibri"/>
                <a:cs typeface="Calibri"/>
              </a:rPr>
              <a:t>avdelingane</a:t>
            </a:r>
            <a:r>
              <a:rPr lang="nb-NO" sz="1100">
                <a:solidFill>
                  <a:prstClr val="black"/>
                </a:solidFill>
                <a:latin typeface="Calibri"/>
                <a:ea typeface="Calibri"/>
                <a:cs typeface="Calibri"/>
              </a:rPr>
              <a:t> bruker. Denne </a:t>
            </a:r>
            <a:r>
              <a:rPr lang="nb-NO" sz="1100" err="1">
                <a:solidFill>
                  <a:prstClr val="black"/>
                </a:solidFill>
                <a:latin typeface="Calibri"/>
                <a:ea typeface="Calibri"/>
                <a:cs typeface="Calibri"/>
              </a:rPr>
              <a:t>inneheld</a:t>
            </a:r>
            <a:r>
              <a:rPr lang="nb-NO" sz="1100">
                <a:solidFill>
                  <a:prstClr val="black"/>
                </a:solidFill>
                <a:latin typeface="Calibri"/>
                <a:ea typeface="Calibri"/>
                <a:cs typeface="Calibri"/>
              </a:rPr>
              <a:t> informasjon om barnegruppa, kva behovet til gruppa er og eventuelle individuelle behov. </a:t>
            </a:r>
          </a:p>
          <a:p>
            <a:pPr eaLnBrk="0" fontAlgn="base" hangingPunct="0">
              <a:spcBef>
                <a:spcPct val="0"/>
              </a:spcBef>
              <a:spcAft>
                <a:spcPct val="0"/>
              </a:spcAft>
            </a:pPr>
            <a:r>
              <a:rPr lang="nb-NO" sz="1100">
                <a:solidFill>
                  <a:prstClr val="black"/>
                </a:solidFill>
                <a:latin typeface="Calibri"/>
                <a:ea typeface="Calibri"/>
                <a:cs typeface="Calibri"/>
              </a:rPr>
              <a:t>Deretter </a:t>
            </a:r>
            <a:r>
              <a:rPr lang="nb-NO" sz="1100" err="1">
                <a:solidFill>
                  <a:prstClr val="black"/>
                </a:solidFill>
                <a:latin typeface="Calibri"/>
                <a:ea typeface="Calibri"/>
                <a:cs typeface="Calibri"/>
              </a:rPr>
              <a:t>inneheld</a:t>
            </a:r>
            <a:r>
              <a:rPr lang="nb-NO" sz="1100">
                <a:solidFill>
                  <a:prstClr val="black"/>
                </a:solidFill>
                <a:latin typeface="Calibri"/>
                <a:ea typeface="Calibri"/>
                <a:cs typeface="Calibri"/>
              </a:rPr>
              <a:t> den </a:t>
            </a:r>
            <a:r>
              <a:rPr lang="nb-NO" sz="1100" err="1">
                <a:solidFill>
                  <a:prstClr val="black"/>
                </a:solidFill>
                <a:latin typeface="Calibri"/>
                <a:ea typeface="Calibri"/>
                <a:cs typeface="Calibri"/>
              </a:rPr>
              <a:t>ein</a:t>
            </a:r>
            <a:r>
              <a:rPr lang="nb-NO" sz="1100">
                <a:solidFill>
                  <a:prstClr val="black"/>
                </a:solidFill>
                <a:latin typeface="Calibri"/>
                <a:ea typeface="Calibri"/>
                <a:cs typeface="Calibri"/>
              </a:rPr>
              <a:t> plan for fokusområda våre, med mål, </a:t>
            </a:r>
            <a:r>
              <a:rPr lang="nb-NO" sz="1100" err="1">
                <a:solidFill>
                  <a:prstClr val="black"/>
                </a:solidFill>
                <a:latin typeface="Calibri"/>
                <a:ea typeface="Calibri"/>
                <a:cs typeface="Calibri"/>
              </a:rPr>
              <a:t>innhald</a:t>
            </a:r>
            <a:r>
              <a:rPr lang="nb-NO" sz="1100">
                <a:solidFill>
                  <a:prstClr val="black"/>
                </a:solidFill>
                <a:latin typeface="Calibri"/>
                <a:ea typeface="Calibri"/>
                <a:cs typeface="Calibri"/>
              </a:rPr>
              <a:t> og metode for alle områda. Alle områda skal ha </a:t>
            </a:r>
            <a:r>
              <a:rPr lang="nb-NO" sz="1100" err="1">
                <a:solidFill>
                  <a:prstClr val="black"/>
                </a:solidFill>
                <a:latin typeface="Calibri"/>
                <a:ea typeface="Calibri"/>
                <a:cs typeface="Calibri"/>
              </a:rPr>
              <a:t>ein</a:t>
            </a:r>
            <a:r>
              <a:rPr lang="nb-NO" sz="1100">
                <a:solidFill>
                  <a:prstClr val="black"/>
                </a:solidFill>
                <a:latin typeface="Calibri"/>
                <a:ea typeface="Calibri"/>
                <a:cs typeface="Calibri"/>
              </a:rPr>
              <a:t> </a:t>
            </a:r>
            <a:r>
              <a:rPr lang="nb-NO" sz="1100" err="1">
                <a:solidFill>
                  <a:prstClr val="black"/>
                </a:solidFill>
                <a:latin typeface="Calibri"/>
                <a:ea typeface="Calibri"/>
                <a:cs typeface="Calibri"/>
              </a:rPr>
              <a:t>raud</a:t>
            </a:r>
            <a:r>
              <a:rPr lang="nb-NO" sz="1100">
                <a:solidFill>
                  <a:prstClr val="black"/>
                </a:solidFill>
                <a:latin typeface="Calibri"/>
                <a:ea typeface="Calibri"/>
                <a:cs typeface="Calibri"/>
              </a:rPr>
              <a:t> tråd igjennom som  i 2025 – 2026 er </a:t>
            </a:r>
            <a:r>
              <a:rPr lang="nb-NO" sz="1100" b="1">
                <a:solidFill>
                  <a:prstClr val="black"/>
                </a:solidFill>
                <a:latin typeface="Calibri"/>
                <a:ea typeface="Calibri"/>
                <a:cs typeface="Calibri"/>
              </a:rPr>
              <a:t>Språk, leik og vennskap.</a:t>
            </a:r>
          </a:p>
          <a:p>
            <a:pPr eaLnBrk="0" fontAlgn="base" hangingPunct="0">
              <a:spcBef>
                <a:spcPct val="0"/>
              </a:spcBef>
              <a:spcAft>
                <a:spcPct val="0"/>
              </a:spcAft>
            </a:pPr>
            <a:endParaRPr lang="nb-NO" sz="1100">
              <a:solidFill>
                <a:prstClr val="black"/>
              </a:solidFill>
              <a:latin typeface="Calibri" panose="020F0502020204030204" pitchFamily="34" charset="0"/>
            </a:endParaRPr>
          </a:p>
          <a:p>
            <a:pPr eaLnBrk="0" fontAlgn="base" hangingPunct="0">
              <a:spcBef>
                <a:spcPct val="0"/>
              </a:spcBef>
              <a:spcAft>
                <a:spcPct val="0"/>
              </a:spcAft>
            </a:pPr>
            <a:r>
              <a:rPr lang="nb-NO" sz="1100" b="1">
                <a:solidFill>
                  <a:prstClr val="black"/>
                </a:solidFill>
                <a:latin typeface="Calibri"/>
                <a:ea typeface="Calibri"/>
                <a:cs typeface="Calibri"/>
              </a:rPr>
              <a:t>Fokusområda er:</a:t>
            </a:r>
          </a:p>
          <a:p>
            <a:pPr marL="171450" indent="-171450" eaLnBrk="0" fontAlgn="base" hangingPunct="0">
              <a:spcBef>
                <a:spcPct val="0"/>
              </a:spcBef>
              <a:spcAft>
                <a:spcPct val="0"/>
              </a:spcAft>
              <a:buFont typeface="Arial" panose="020B0604020202020204" pitchFamily="34" charset="0"/>
              <a:buChar char="•"/>
            </a:pPr>
            <a:r>
              <a:rPr lang="nb-NO" sz="1100">
                <a:solidFill>
                  <a:prstClr val="black"/>
                </a:solidFill>
                <a:latin typeface="Calibri"/>
                <a:ea typeface="Calibri"/>
                <a:cs typeface="Calibri"/>
              </a:rPr>
              <a:t>Barnegruppa</a:t>
            </a:r>
          </a:p>
          <a:p>
            <a:pPr marL="171450" indent="-171450" eaLnBrk="0" fontAlgn="base" hangingPunct="0">
              <a:spcBef>
                <a:spcPct val="0"/>
              </a:spcBef>
              <a:spcAft>
                <a:spcPct val="0"/>
              </a:spcAft>
              <a:buFont typeface="Arial" panose="020B0604020202020204" pitchFamily="34" charset="0"/>
              <a:buChar char="•"/>
            </a:pPr>
            <a:r>
              <a:rPr lang="nb-NO" sz="1100">
                <a:solidFill>
                  <a:prstClr val="black"/>
                </a:solidFill>
                <a:latin typeface="Calibri"/>
                <a:ea typeface="Calibri"/>
                <a:cs typeface="Calibri"/>
              </a:rPr>
              <a:t>Prosjektarbeid</a:t>
            </a:r>
          </a:p>
          <a:p>
            <a:pPr marL="171450" indent="-171450" eaLnBrk="0" fontAlgn="base" hangingPunct="0">
              <a:spcBef>
                <a:spcPct val="0"/>
              </a:spcBef>
              <a:spcAft>
                <a:spcPct val="0"/>
              </a:spcAft>
              <a:buFont typeface="Arial" panose="020B0604020202020204" pitchFamily="34" charset="0"/>
              <a:buChar char="•"/>
            </a:pPr>
            <a:r>
              <a:rPr lang="nb-NO" sz="1100">
                <a:solidFill>
                  <a:prstClr val="black"/>
                </a:solidFill>
                <a:latin typeface="Calibri"/>
                <a:ea typeface="Calibri"/>
                <a:cs typeface="Calibri"/>
              </a:rPr>
              <a:t>Språkmiljø</a:t>
            </a:r>
          </a:p>
          <a:p>
            <a:pPr marL="171450" indent="-171450" eaLnBrk="0" fontAlgn="base" hangingPunct="0">
              <a:spcBef>
                <a:spcPct val="0"/>
              </a:spcBef>
              <a:spcAft>
                <a:spcPct val="0"/>
              </a:spcAft>
              <a:buFont typeface="Arial" panose="020B0604020202020204" pitchFamily="34" charset="0"/>
              <a:buChar char="•"/>
            </a:pPr>
            <a:r>
              <a:rPr lang="nb-NO" sz="1100">
                <a:solidFill>
                  <a:prstClr val="black"/>
                </a:solidFill>
                <a:latin typeface="Calibri"/>
                <a:ea typeface="Calibri"/>
                <a:cs typeface="Calibri"/>
              </a:rPr>
              <a:t>Bibelformidling</a:t>
            </a:r>
          </a:p>
          <a:p>
            <a:pPr marL="171450" indent="-171450" eaLnBrk="0" fontAlgn="base" hangingPunct="0">
              <a:spcBef>
                <a:spcPct val="0"/>
              </a:spcBef>
              <a:spcAft>
                <a:spcPct val="0"/>
              </a:spcAft>
              <a:buFont typeface="Arial" panose="020B0604020202020204" pitchFamily="34" charset="0"/>
              <a:buChar char="•"/>
            </a:pPr>
            <a:r>
              <a:rPr lang="nb-NO" sz="1100" err="1">
                <a:solidFill>
                  <a:prstClr val="black"/>
                </a:solidFill>
                <a:latin typeface="Calibri" panose="020F0502020204030204" pitchFamily="34" charset="0"/>
              </a:rPr>
              <a:t>Vaksenrolla</a:t>
            </a:r>
            <a:endParaRPr lang="nb-NO" sz="1100">
              <a:solidFill>
                <a:prstClr val="black"/>
              </a:solidFill>
              <a:latin typeface="Calibri" panose="020F0502020204030204" pitchFamily="34" charset="0"/>
            </a:endParaRPr>
          </a:p>
          <a:p>
            <a:pPr marL="171450" indent="-171450" eaLnBrk="0" fontAlgn="base" hangingPunct="0">
              <a:spcBef>
                <a:spcPct val="0"/>
              </a:spcBef>
              <a:spcAft>
                <a:spcPct val="0"/>
              </a:spcAft>
              <a:buFont typeface="Arial" panose="020B0604020202020204" pitchFamily="34" charset="0"/>
              <a:buChar char="•"/>
            </a:pPr>
            <a:r>
              <a:rPr lang="nb-NO" sz="1100">
                <a:solidFill>
                  <a:prstClr val="black"/>
                </a:solidFill>
                <a:latin typeface="Calibri"/>
                <a:ea typeface="Calibri"/>
                <a:cs typeface="Calibri"/>
              </a:rPr>
              <a:t>Rutinesituasjon</a:t>
            </a:r>
          </a:p>
          <a:p>
            <a:pPr marL="171450" indent="-171450" eaLnBrk="0" fontAlgn="base" hangingPunct="0">
              <a:spcBef>
                <a:spcPct val="0"/>
              </a:spcBef>
              <a:spcAft>
                <a:spcPct val="0"/>
              </a:spcAft>
              <a:buFont typeface="Arial" panose="020B0604020202020204" pitchFamily="34" charset="0"/>
              <a:buChar char="•"/>
            </a:pPr>
            <a:r>
              <a:rPr lang="nb-NO" sz="1100" err="1">
                <a:solidFill>
                  <a:prstClr val="black"/>
                </a:solidFill>
                <a:latin typeface="Calibri" panose="020F0502020204030204" pitchFamily="34" charset="0"/>
              </a:rPr>
              <a:t>Vekeprosjekt</a:t>
            </a:r>
            <a:endParaRPr lang="nb-NO" sz="1100">
              <a:solidFill>
                <a:prstClr val="black"/>
              </a:solidFill>
              <a:latin typeface="Calibri" panose="020F0502020204030204" pitchFamily="34" charset="0"/>
            </a:endParaRPr>
          </a:p>
          <a:p>
            <a:pPr marL="171450" indent="-171450" eaLnBrk="0" fontAlgn="base" hangingPunct="0">
              <a:spcBef>
                <a:spcPct val="0"/>
              </a:spcBef>
              <a:spcAft>
                <a:spcPct val="0"/>
              </a:spcAft>
              <a:buFont typeface="Arial" panose="020B0604020202020204" pitchFamily="34" charset="0"/>
              <a:buChar char="•"/>
            </a:pPr>
            <a:r>
              <a:rPr lang="nb-NO" sz="1100">
                <a:solidFill>
                  <a:prstClr val="black"/>
                </a:solidFill>
                <a:latin typeface="Calibri"/>
                <a:ea typeface="Calibri"/>
                <a:cs typeface="Calibri"/>
              </a:rPr>
              <a:t>Bursdagsfeiring</a:t>
            </a:r>
          </a:p>
          <a:p>
            <a:pPr marL="171450" indent="-171450" eaLnBrk="0" fontAlgn="base" hangingPunct="0">
              <a:spcBef>
                <a:spcPct val="0"/>
              </a:spcBef>
              <a:spcAft>
                <a:spcPct val="0"/>
              </a:spcAft>
              <a:buFont typeface="Arial" panose="020B0604020202020204" pitchFamily="34" charset="0"/>
              <a:buChar char="•"/>
            </a:pPr>
            <a:r>
              <a:rPr lang="nb-NO" sz="1100" err="1">
                <a:solidFill>
                  <a:prstClr val="black"/>
                </a:solidFill>
                <a:latin typeface="Calibri" panose="020F0502020204030204" pitchFamily="34" charset="0"/>
              </a:rPr>
              <a:t>Turar</a:t>
            </a:r>
            <a:endParaRPr lang="nb-NO" sz="1100">
              <a:solidFill>
                <a:prstClr val="black"/>
              </a:solidFill>
              <a:latin typeface="Calibri" panose="020F0502020204030204" pitchFamily="34" charset="0"/>
            </a:endParaRPr>
          </a:p>
          <a:p>
            <a:pPr eaLnBrk="0" fontAlgn="base" hangingPunct="0">
              <a:spcBef>
                <a:spcPct val="0"/>
              </a:spcBef>
              <a:spcAft>
                <a:spcPct val="0"/>
              </a:spcAft>
            </a:pPr>
            <a:r>
              <a:rPr lang="nb-NO" sz="1100">
                <a:solidFill>
                  <a:prstClr val="black"/>
                </a:solidFill>
                <a:latin typeface="Calibri"/>
                <a:ea typeface="Calibri"/>
                <a:cs typeface="Calibri"/>
              </a:rPr>
              <a:t>Periodeplanen </a:t>
            </a:r>
            <a:r>
              <a:rPr lang="nb-NO" sz="1100" err="1">
                <a:solidFill>
                  <a:prstClr val="black"/>
                </a:solidFill>
                <a:latin typeface="Calibri"/>
                <a:ea typeface="Calibri"/>
                <a:cs typeface="Calibri"/>
              </a:rPr>
              <a:t>dannar</a:t>
            </a:r>
            <a:r>
              <a:rPr lang="nb-NO" sz="1100">
                <a:solidFill>
                  <a:prstClr val="black"/>
                </a:solidFill>
                <a:latin typeface="Calibri"/>
                <a:ea typeface="Calibri"/>
                <a:cs typeface="Calibri"/>
              </a:rPr>
              <a:t> grunnlaget for </a:t>
            </a:r>
            <a:r>
              <a:rPr lang="nb-NO" sz="1100" err="1">
                <a:solidFill>
                  <a:prstClr val="black"/>
                </a:solidFill>
                <a:latin typeface="Calibri"/>
                <a:ea typeface="Calibri"/>
                <a:cs typeface="Calibri"/>
              </a:rPr>
              <a:t>månadsplanar</a:t>
            </a:r>
            <a:r>
              <a:rPr lang="nb-NO" sz="1100">
                <a:solidFill>
                  <a:prstClr val="black"/>
                </a:solidFill>
                <a:latin typeface="Calibri"/>
                <a:ea typeface="Calibri"/>
                <a:cs typeface="Calibri"/>
              </a:rPr>
              <a:t> eller </a:t>
            </a:r>
            <a:r>
              <a:rPr lang="nb-NO" sz="1100" err="1">
                <a:solidFill>
                  <a:prstClr val="black"/>
                </a:solidFill>
                <a:latin typeface="Calibri"/>
                <a:ea typeface="Calibri"/>
                <a:cs typeface="Calibri"/>
              </a:rPr>
              <a:t>vekeplanar</a:t>
            </a:r>
            <a:r>
              <a:rPr lang="nb-NO" sz="1100">
                <a:solidFill>
                  <a:prstClr val="black"/>
                </a:solidFill>
                <a:latin typeface="Calibri"/>
                <a:ea typeface="Calibri"/>
                <a:cs typeface="Calibri"/>
              </a:rPr>
              <a:t>, og </a:t>
            </a:r>
            <a:r>
              <a:rPr lang="nb-NO" sz="1100" err="1">
                <a:solidFill>
                  <a:prstClr val="black"/>
                </a:solidFill>
                <a:latin typeface="Calibri"/>
                <a:ea typeface="Calibri"/>
                <a:cs typeface="Calibri"/>
              </a:rPr>
              <a:t>månadsbreva</a:t>
            </a:r>
            <a:r>
              <a:rPr lang="nb-NO" sz="1100">
                <a:solidFill>
                  <a:prstClr val="black"/>
                </a:solidFill>
                <a:latin typeface="Calibri"/>
                <a:ea typeface="Calibri"/>
                <a:cs typeface="Calibri"/>
              </a:rPr>
              <a:t> som blir sendt ut til foreldra. </a:t>
            </a:r>
          </a:p>
          <a:p>
            <a:pPr eaLnBrk="0" fontAlgn="base" hangingPunct="0">
              <a:spcBef>
                <a:spcPct val="0"/>
              </a:spcBef>
              <a:spcAft>
                <a:spcPct val="0"/>
              </a:spcAft>
            </a:pPr>
            <a:endParaRPr lang="nb-NO" sz="1100">
              <a:solidFill>
                <a:prstClr val="black"/>
              </a:solidFill>
              <a:latin typeface="Calibri" panose="020F0502020204030204" pitchFamily="34" charset="0"/>
            </a:endParaRPr>
          </a:p>
          <a:p>
            <a:pPr eaLnBrk="0" fontAlgn="base" hangingPunct="0">
              <a:spcBef>
                <a:spcPct val="0"/>
              </a:spcBef>
              <a:spcAft>
                <a:spcPct val="0"/>
              </a:spcAft>
            </a:pPr>
            <a:r>
              <a:rPr lang="nb-NO" sz="1100">
                <a:solidFill>
                  <a:prstClr val="black"/>
                </a:solidFill>
                <a:latin typeface="Calibri"/>
                <a:ea typeface="Calibri"/>
                <a:cs typeface="Calibri"/>
              </a:rPr>
              <a:t>Evaluering av periodeplanen blir gjort før </a:t>
            </a:r>
            <a:r>
              <a:rPr lang="nb-NO" sz="1100" err="1">
                <a:solidFill>
                  <a:prstClr val="black"/>
                </a:solidFill>
                <a:latin typeface="Calibri"/>
                <a:ea typeface="Calibri"/>
                <a:cs typeface="Calibri"/>
              </a:rPr>
              <a:t>ein</a:t>
            </a:r>
            <a:r>
              <a:rPr lang="nb-NO" sz="1100">
                <a:solidFill>
                  <a:prstClr val="black"/>
                </a:solidFill>
                <a:latin typeface="Calibri"/>
                <a:ea typeface="Calibri"/>
                <a:cs typeface="Calibri"/>
              </a:rPr>
              <a:t> </a:t>
            </a:r>
            <a:r>
              <a:rPr lang="nb-NO" sz="1100" err="1">
                <a:solidFill>
                  <a:prstClr val="black"/>
                </a:solidFill>
                <a:latin typeface="Calibri"/>
                <a:ea typeface="Calibri"/>
                <a:cs typeface="Calibri"/>
              </a:rPr>
              <a:t>startar</a:t>
            </a:r>
            <a:r>
              <a:rPr lang="nb-NO" sz="1100">
                <a:solidFill>
                  <a:prstClr val="black"/>
                </a:solidFill>
                <a:latin typeface="Calibri"/>
                <a:ea typeface="Calibri"/>
                <a:cs typeface="Calibri"/>
              </a:rPr>
              <a:t> på utarbeiding av ny periodeplan.</a:t>
            </a:r>
          </a:p>
          <a:p>
            <a:pPr eaLnBrk="0" fontAlgn="base" hangingPunct="0">
              <a:spcBef>
                <a:spcPct val="0"/>
              </a:spcBef>
              <a:spcAft>
                <a:spcPct val="0"/>
              </a:spcAft>
            </a:pPr>
            <a:r>
              <a:rPr lang="nb-NO" sz="1100">
                <a:solidFill>
                  <a:prstClr val="black"/>
                </a:solidFill>
                <a:latin typeface="Calibri"/>
                <a:ea typeface="Calibri"/>
                <a:cs typeface="Calibri"/>
              </a:rPr>
              <a:t>Dei pedagogiske </a:t>
            </a:r>
            <a:r>
              <a:rPr lang="nb-NO" sz="1100" err="1">
                <a:solidFill>
                  <a:prstClr val="black"/>
                </a:solidFill>
                <a:latin typeface="Calibri"/>
                <a:ea typeface="Calibri"/>
                <a:cs typeface="Calibri"/>
              </a:rPr>
              <a:t>planane</a:t>
            </a:r>
            <a:r>
              <a:rPr lang="nb-NO" sz="1100">
                <a:solidFill>
                  <a:prstClr val="black"/>
                </a:solidFill>
                <a:latin typeface="Calibri"/>
                <a:ea typeface="Calibri"/>
                <a:cs typeface="Calibri"/>
              </a:rPr>
              <a:t> </a:t>
            </a:r>
            <a:r>
              <a:rPr lang="nb-NO" sz="1100" err="1">
                <a:solidFill>
                  <a:prstClr val="black"/>
                </a:solidFill>
                <a:latin typeface="Calibri"/>
                <a:ea typeface="Calibri"/>
                <a:cs typeface="Calibri"/>
              </a:rPr>
              <a:t>sikrar</a:t>
            </a:r>
            <a:r>
              <a:rPr lang="nb-NO" sz="1100">
                <a:solidFill>
                  <a:prstClr val="black"/>
                </a:solidFill>
                <a:latin typeface="Calibri"/>
                <a:ea typeface="Calibri"/>
                <a:cs typeface="Calibri"/>
              </a:rPr>
              <a:t> at barnehagen arbeider pedagogisk og målretta med </a:t>
            </a:r>
            <a:r>
              <a:rPr lang="nb-NO" sz="1100" err="1">
                <a:solidFill>
                  <a:prstClr val="black"/>
                </a:solidFill>
                <a:latin typeface="Calibri"/>
                <a:ea typeface="Calibri"/>
                <a:cs typeface="Calibri"/>
              </a:rPr>
              <a:t>dei</a:t>
            </a:r>
            <a:r>
              <a:rPr lang="nb-NO" sz="1100">
                <a:solidFill>
                  <a:prstClr val="black"/>
                </a:solidFill>
                <a:latin typeface="Calibri"/>
                <a:ea typeface="Calibri"/>
                <a:cs typeface="Calibri"/>
              </a:rPr>
              <a:t> fokusområda som vi har valgt.</a:t>
            </a:r>
          </a:p>
          <a:p>
            <a:pPr eaLnBrk="0" fontAlgn="base" hangingPunct="0">
              <a:spcBef>
                <a:spcPct val="0"/>
              </a:spcBef>
              <a:spcAft>
                <a:spcPct val="0"/>
              </a:spcAft>
            </a:pPr>
            <a:r>
              <a:rPr lang="nb-NO" sz="1100" err="1">
                <a:solidFill>
                  <a:prstClr val="black"/>
                </a:solidFill>
                <a:latin typeface="Calibri"/>
                <a:ea typeface="Calibri"/>
                <a:cs typeface="Calibri"/>
              </a:rPr>
              <a:t>Planane</a:t>
            </a:r>
            <a:r>
              <a:rPr lang="nb-NO" sz="1100">
                <a:solidFill>
                  <a:prstClr val="black"/>
                </a:solidFill>
                <a:latin typeface="Calibri"/>
                <a:ea typeface="Calibri"/>
                <a:cs typeface="Calibri"/>
              </a:rPr>
              <a:t> tek alltid utgangspunkt i behova til barna og barnegruppa.</a:t>
            </a:r>
            <a:endParaRPr lang="nb-NO" sz="1200">
              <a:solidFill>
                <a:prstClr val="black"/>
              </a:solidFill>
              <a:latin typeface="Calibri"/>
              <a:ea typeface="Calibri"/>
              <a:cs typeface="Calibri"/>
            </a:endParaRPr>
          </a:p>
        </p:txBody>
      </p:sp>
      <p:pic>
        <p:nvPicPr>
          <p:cNvPr id="8" name="Bilde 7">
            <a:extLst>
              <a:ext uri="{FF2B5EF4-FFF2-40B4-BE49-F238E27FC236}">
                <a16:creationId xmlns:a16="http://schemas.microsoft.com/office/drawing/2014/main" id="{6E0C7DE9-007D-A9F8-2A76-DB68BDAFC3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1873" y="6446799"/>
            <a:ext cx="3803336" cy="323455"/>
          </a:xfrm>
          <a:prstGeom prst="rect">
            <a:avLst/>
          </a:prstGeom>
        </p:spPr>
      </p:pic>
    </p:spTree>
    <p:extLst>
      <p:ext uri="{BB962C8B-B14F-4D97-AF65-F5344CB8AC3E}">
        <p14:creationId xmlns:p14="http://schemas.microsoft.com/office/powerpoint/2010/main" val="1819853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lysbildenummer 2">
            <a:extLst>
              <a:ext uri="{FF2B5EF4-FFF2-40B4-BE49-F238E27FC236}">
                <a16:creationId xmlns:a16="http://schemas.microsoft.com/office/drawing/2014/main" id="{F3E8FF51-41D4-EA5B-A8E0-68BACF0CD5F3}"/>
              </a:ext>
            </a:extLst>
          </p:cNvPr>
          <p:cNvSpPr>
            <a:spLocks noGrp="1"/>
          </p:cNvSpPr>
          <p:nvPr>
            <p:ph type="sldNum" sz="quarter" idx="12"/>
          </p:nvPr>
        </p:nvSpPr>
        <p:spPr/>
        <p:txBody>
          <a:bodyPr/>
          <a:lstStyle/>
          <a:p>
            <a:fld id="{8D16F653-2C9F-4FFA-BA48-E5639A822650}" type="slidenum">
              <a:rPr lang="nn-NO" smtClean="0"/>
              <a:t>2</a:t>
            </a:fld>
            <a:endParaRPr lang="nn-NO"/>
          </a:p>
        </p:txBody>
      </p:sp>
      <p:pic>
        <p:nvPicPr>
          <p:cNvPr id="5" name="Bilde 4">
            <a:extLst>
              <a:ext uri="{FF2B5EF4-FFF2-40B4-BE49-F238E27FC236}">
                <a16:creationId xmlns:a16="http://schemas.microsoft.com/office/drawing/2014/main" id="{222D234C-30C0-4DF7-68F5-E99FCAB51BE4}"/>
              </a:ext>
            </a:extLst>
          </p:cNvPr>
          <p:cNvPicPr>
            <a:picLocks noChangeAspect="1"/>
          </p:cNvPicPr>
          <p:nvPr/>
        </p:nvPicPr>
        <p:blipFill>
          <a:blip r:embed="rId2"/>
          <a:stretch>
            <a:fillRect/>
          </a:stretch>
        </p:blipFill>
        <p:spPr>
          <a:xfrm>
            <a:off x="51904" y="6171508"/>
            <a:ext cx="1477818" cy="651320"/>
          </a:xfrm>
          <a:prstGeom prst="rect">
            <a:avLst/>
          </a:prstGeom>
        </p:spPr>
      </p:pic>
      <p:graphicFrame>
        <p:nvGraphicFramePr>
          <p:cNvPr id="8" name="Tabell 7">
            <a:extLst>
              <a:ext uri="{FF2B5EF4-FFF2-40B4-BE49-F238E27FC236}">
                <a16:creationId xmlns:a16="http://schemas.microsoft.com/office/drawing/2014/main" id="{D99A50A3-FE21-D312-AA77-066B7B6ABDBC}"/>
              </a:ext>
            </a:extLst>
          </p:cNvPr>
          <p:cNvGraphicFramePr>
            <a:graphicFrameLocks noGrp="1"/>
          </p:cNvGraphicFramePr>
          <p:nvPr>
            <p:extLst>
              <p:ext uri="{D42A27DB-BD31-4B8C-83A1-F6EECF244321}">
                <p14:modId xmlns:p14="http://schemas.microsoft.com/office/powerpoint/2010/main" val="2417831645"/>
              </p:ext>
            </p:extLst>
          </p:nvPr>
        </p:nvGraphicFramePr>
        <p:xfrm>
          <a:off x="454240" y="855345"/>
          <a:ext cx="11283519" cy="5450840"/>
        </p:xfrm>
        <a:graphic>
          <a:graphicData uri="http://schemas.openxmlformats.org/drawingml/2006/table">
            <a:tbl>
              <a:tblPr firstRow="1" bandRow="1">
                <a:tableStyleId>{5C22544A-7EE6-4342-B048-85BDC9FD1C3A}</a:tableStyleId>
              </a:tblPr>
              <a:tblGrid>
                <a:gridCol w="1722268">
                  <a:extLst>
                    <a:ext uri="{9D8B030D-6E8A-4147-A177-3AD203B41FA5}">
                      <a16:colId xmlns:a16="http://schemas.microsoft.com/office/drawing/2014/main" val="2769836335"/>
                    </a:ext>
                  </a:extLst>
                </a:gridCol>
                <a:gridCol w="7192305">
                  <a:extLst>
                    <a:ext uri="{9D8B030D-6E8A-4147-A177-3AD203B41FA5}">
                      <a16:colId xmlns:a16="http://schemas.microsoft.com/office/drawing/2014/main" val="378096654"/>
                    </a:ext>
                  </a:extLst>
                </a:gridCol>
                <a:gridCol w="2368946">
                  <a:extLst>
                    <a:ext uri="{9D8B030D-6E8A-4147-A177-3AD203B41FA5}">
                      <a16:colId xmlns:a16="http://schemas.microsoft.com/office/drawing/2014/main" val="89822333"/>
                    </a:ext>
                  </a:extLst>
                </a:gridCol>
              </a:tblGrid>
              <a:tr h="370840">
                <a:tc>
                  <a:txBody>
                    <a:bodyPr/>
                    <a:lstStyle/>
                    <a:p>
                      <a:r>
                        <a:rPr lang="nn-NO"/>
                        <a:t>Månad</a:t>
                      </a:r>
                    </a:p>
                  </a:txBody>
                  <a:tcPr/>
                </a:tc>
                <a:tc>
                  <a:txBody>
                    <a:bodyPr/>
                    <a:lstStyle/>
                    <a:p>
                      <a:r>
                        <a:rPr lang="nn-NO"/>
                        <a:t>Kva</a:t>
                      </a:r>
                    </a:p>
                  </a:txBody>
                  <a:tcPr/>
                </a:tc>
                <a:tc>
                  <a:txBody>
                    <a:bodyPr/>
                    <a:lstStyle/>
                    <a:p>
                      <a:r>
                        <a:rPr lang="nn-NO" err="1"/>
                        <a:t>Evnt</a:t>
                      </a:r>
                      <a:endParaRPr lang="nn-NO"/>
                    </a:p>
                  </a:txBody>
                  <a:tcPr/>
                </a:tc>
                <a:extLst>
                  <a:ext uri="{0D108BD9-81ED-4DB2-BD59-A6C34878D82A}">
                    <a16:rowId xmlns:a16="http://schemas.microsoft.com/office/drawing/2014/main" val="3217906739"/>
                  </a:ext>
                </a:extLst>
              </a:tr>
              <a:tr h="370840">
                <a:tc>
                  <a:txBody>
                    <a:bodyPr/>
                    <a:lstStyle/>
                    <a:p>
                      <a:r>
                        <a:rPr lang="nn-NO"/>
                        <a:t>August</a:t>
                      </a:r>
                    </a:p>
                  </a:txBody>
                  <a:tcPr/>
                </a:tc>
                <a:tc>
                  <a:txBody>
                    <a:bodyPr/>
                    <a:lstStyle/>
                    <a:p>
                      <a:pPr marL="0" indent="0">
                        <a:buNone/>
                      </a:pPr>
                      <a:r>
                        <a:rPr lang="nn-NO" sz="800" dirty="0"/>
                        <a:t>1. August – Nytt barnehageår</a:t>
                      </a:r>
                    </a:p>
                    <a:p>
                      <a:pPr marL="0" indent="0">
                        <a:buNone/>
                      </a:pPr>
                      <a:r>
                        <a:rPr lang="nn-NO" sz="800" dirty="0"/>
                        <a:t>15. August – Planleggingsdag – barnehagen er stengt.</a:t>
                      </a:r>
                    </a:p>
                    <a:p>
                      <a:pPr marL="0" indent="0">
                        <a:buNone/>
                      </a:pPr>
                      <a:r>
                        <a:rPr lang="nn-NO" sz="800" dirty="0"/>
                        <a:t>Startsamtalar for foreldre til nye barn</a:t>
                      </a:r>
                    </a:p>
                  </a:txBody>
                  <a:tcPr/>
                </a:tc>
                <a:tc>
                  <a:txBody>
                    <a:bodyPr/>
                    <a:lstStyle/>
                    <a:p>
                      <a:endParaRPr lang="nn-NO" sz="800"/>
                    </a:p>
                  </a:txBody>
                  <a:tcPr/>
                </a:tc>
                <a:extLst>
                  <a:ext uri="{0D108BD9-81ED-4DB2-BD59-A6C34878D82A}">
                    <a16:rowId xmlns:a16="http://schemas.microsoft.com/office/drawing/2014/main" val="1597852842"/>
                  </a:ext>
                </a:extLst>
              </a:tr>
              <a:tr h="370840">
                <a:tc>
                  <a:txBody>
                    <a:bodyPr/>
                    <a:lstStyle/>
                    <a:p>
                      <a:r>
                        <a:rPr lang="nn-NO"/>
                        <a:t>September</a:t>
                      </a:r>
                    </a:p>
                  </a:txBody>
                  <a:tcPr/>
                </a:tc>
                <a:tc>
                  <a:txBody>
                    <a:bodyPr/>
                    <a:lstStyle/>
                    <a:p>
                      <a:r>
                        <a:rPr lang="nn-NO" sz="800"/>
                        <a:t>2. September – foreldremøte for alle foreldre</a:t>
                      </a:r>
                    </a:p>
                  </a:txBody>
                  <a:tcPr/>
                </a:tc>
                <a:tc>
                  <a:txBody>
                    <a:bodyPr/>
                    <a:lstStyle/>
                    <a:p>
                      <a:endParaRPr lang="nn-NO" sz="800"/>
                    </a:p>
                  </a:txBody>
                  <a:tcPr/>
                </a:tc>
                <a:extLst>
                  <a:ext uri="{0D108BD9-81ED-4DB2-BD59-A6C34878D82A}">
                    <a16:rowId xmlns:a16="http://schemas.microsoft.com/office/drawing/2014/main" val="1309529640"/>
                  </a:ext>
                </a:extLst>
              </a:tr>
              <a:tr h="370840">
                <a:tc>
                  <a:txBody>
                    <a:bodyPr/>
                    <a:lstStyle/>
                    <a:p>
                      <a:r>
                        <a:rPr lang="nn-NO"/>
                        <a:t>Oktober</a:t>
                      </a:r>
                    </a:p>
                  </a:txBody>
                  <a:tcPr/>
                </a:tc>
                <a:tc>
                  <a:txBody>
                    <a:bodyPr/>
                    <a:lstStyle/>
                    <a:p>
                      <a:r>
                        <a:rPr lang="nn-NO" sz="800" dirty="0"/>
                        <a:t>Kommunal kursdag. Barnehagen er stengt. </a:t>
                      </a:r>
                      <a:r>
                        <a:rPr lang="nn-NO" sz="800" b="1" dirty="0"/>
                        <a:t>Dato kjem etter kvart.</a:t>
                      </a:r>
                      <a:endParaRPr lang="nb-NO" b="1" dirty="0"/>
                    </a:p>
                  </a:txBody>
                  <a:tcPr/>
                </a:tc>
                <a:tc>
                  <a:txBody>
                    <a:bodyPr/>
                    <a:lstStyle/>
                    <a:p>
                      <a:endParaRPr lang="nn-NO" sz="800"/>
                    </a:p>
                  </a:txBody>
                  <a:tcPr/>
                </a:tc>
                <a:extLst>
                  <a:ext uri="{0D108BD9-81ED-4DB2-BD59-A6C34878D82A}">
                    <a16:rowId xmlns:a16="http://schemas.microsoft.com/office/drawing/2014/main" val="4080204416"/>
                  </a:ext>
                </a:extLst>
              </a:tr>
              <a:tr h="370840">
                <a:tc>
                  <a:txBody>
                    <a:bodyPr/>
                    <a:lstStyle/>
                    <a:p>
                      <a:r>
                        <a:rPr lang="nn-NO"/>
                        <a:t>November</a:t>
                      </a:r>
                    </a:p>
                  </a:txBody>
                  <a:tcPr/>
                </a:tc>
                <a:tc>
                  <a:txBody>
                    <a:bodyPr/>
                    <a:lstStyle/>
                    <a:p>
                      <a:endParaRPr lang="nn-NO" sz="800"/>
                    </a:p>
                  </a:txBody>
                  <a:tcPr/>
                </a:tc>
                <a:tc>
                  <a:txBody>
                    <a:bodyPr/>
                    <a:lstStyle/>
                    <a:p>
                      <a:endParaRPr lang="nn-NO" sz="800"/>
                    </a:p>
                  </a:txBody>
                  <a:tcPr/>
                </a:tc>
                <a:extLst>
                  <a:ext uri="{0D108BD9-81ED-4DB2-BD59-A6C34878D82A}">
                    <a16:rowId xmlns:a16="http://schemas.microsoft.com/office/drawing/2014/main" val="709284768"/>
                  </a:ext>
                </a:extLst>
              </a:tr>
              <a:tr h="370840">
                <a:tc>
                  <a:txBody>
                    <a:bodyPr/>
                    <a:lstStyle/>
                    <a:p>
                      <a:r>
                        <a:rPr lang="nn-NO"/>
                        <a:t>Desember</a:t>
                      </a:r>
                    </a:p>
                  </a:txBody>
                  <a:tcPr/>
                </a:tc>
                <a:tc>
                  <a:txBody>
                    <a:bodyPr/>
                    <a:lstStyle/>
                    <a:p>
                      <a:r>
                        <a:rPr lang="nn-NO" sz="800"/>
                        <a:t>23. Desember – siste dagen før julehøgtid.</a:t>
                      </a:r>
                    </a:p>
                    <a:p>
                      <a:r>
                        <a:rPr lang="nn-NO" sz="800"/>
                        <a:t>Juleferie – barnehagen er stengd – 24.-til og med 1. januar 2025</a:t>
                      </a:r>
                    </a:p>
                  </a:txBody>
                  <a:tcPr/>
                </a:tc>
                <a:tc>
                  <a:txBody>
                    <a:bodyPr/>
                    <a:lstStyle/>
                    <a:p>
                      <a:endParaRPr lang="nn-NO" sz="800"/>
                    </a:p>
                  </a:txBody>
                  <a:tcPr/>
                </a:tc>
                <a:extLst>
                  <a:ext uri="{0D108BD9-81ED-4DB2-BD59-A6C34878D82A}">
                    <a16:rowId xmlns:a16="http://schemas.microsoft.com/office/drawing/2014/main" val="2229723949"/>
                  </a:ext>
                </a:extLst>
              </a:tr>
              <a:tr h="370840">
                <a:tc>
                  <a:txBody>
                    <a:bodyPr/>
                    <a:lstStyle/>
                    <a:p>
                      <a:r>
                        <a:rPr lang="nn-NO"/>
                        <a:t>Januar</a:t>
                      </a:r>
                    </a:p>
                  </a:txBody>
                  <a:tcPr/>
                </a:tc>
                <a:tc>
                  <a:txBody>
                    <a:bodyPr/>
                    <a:lstStyle/>
                    <a:p>
                      <a:r>
                        <a:rPr lang="nn-NO" sz="800"/>
                        <a:t>Fredag 2. januar – første dag etter jul og nyttår</a:t>
                      </a:r>
                    </a:p>
                    <a:p>
                      <a:endParaRPr lang="nn-NO" sz="800"/>
                    </a:p>
                  </a:txBody>
                  <a:tcPr/>
                </a:tc>
                <a:tc>
                  <a:txBody>
                    <a:bodyPr/>
                    <a:lstStyle/>
                    <a:p>
                      <a:endParaRPr lang="nn-NO" sz="800"/>
                    </a:p>
                  </a:txBody>
                  <a:tcPr/>
                </a:tc>
                <a:extLst>
                  <a:ext uri="{0D108BD9-81ED-4DB2-BD59-A6C34878D82A}">
                    <a16:rowId xmlns:a16="http://schemas.microsoft.com/office/drawing/2014/main" val="3013841686"/>
                  </a:ext>
                </a:extLst>
              </a:tr>
              <a:tr h="370840">
                <a:tc>
                  <a:txBody>
                    <a:bodyPr/>
                    <a:lstStyle/>
                    <a:p>
                      <a:r>
                        <a:rPr lang="nn-NO"/>
                        <a:t>Februar</a:t>
                      </a:r>
                    </a:p>
                  </a:txBody>
                  <a:tcPr/>
                </a:tc>
                <a:tc>
                  <a:txBody>
                    <a:bodyPr/>
                    <a:lstStyle/>
                    <a:p>
                      <a:r>
                        <a:rPr lang="nn-NO" sz="800" dirty="0">
                          <a:solidFill>
                            <a:schemeClr val="tx1"/>
                          </a:solidFill>
                        </a:rPr>
                        <a:t>6.februar -  planleggingsdag  - barnehagen stengd</a:t>
                      </a:r>
                    </a:p>
                    <a:p>
                      <a:r>
                        <a:rPr lang="nn-NO" sz="800" dirty="0">
                          <a:solidFill>
                            <a:schemeClr val="tx1"/>
                          </a:solidFill>
                        </a:rPr>
                        <a:t>6.Februar: Samenes nasjonaldag</a:t>
                      </a:r>
                    </a:p>
                  </a:txBody>
                  <a:tcPr/>
                </a:tc>
                <a:tc>
                  <a:txBody>
                    <a:bodyPr/>
                    <a:lstStyle/>
                    <a:p>
                      <a:endParaRPr lang="nn-NO" sz="800"/>
                    </a:p>
                  </a:txBody>
                  <a:tcPr/>
                </a:tc>
                <a:extLst>
                  <a:ext uri="{0D108BD9-81ED-4DB2-BD59-A6C34878D82A}">
                    <a16:rowId xmlns:a16="http://schemas.microsoft.com/office/drawing/2014/main" val="1254925948"/>
                  </a:ext>
                </a:extLst>
              </a:tr>
              <a:tr h="370840">
                <a:tc>
                  <a:txBody>
                    <a:bodyPr/>
                    <a:lstStyle/>
                    <a:p>
                      <a:r>
                        <a:rPr lang="nn-NO"/>
                        <a:t>Mars</a:t>
                      </a:r>
                    </a:p>
                  </a:txBody>
                  <a:tcPr/>
                </a:tc>
                <a:tc>
                  <a:txBody>
                    <a:bodyPr/>
                    <a:lstStyle/>
                    <a:p>
                      <a:pPr lvl="0">
                        <a:buNone/>
                      </a:pPr>
                      <a:r>
                        <a:rPr lang="nn-NO" sz="800" b="0" i="0" u="none" strike="noStrike" noProof="0" dirty="0">
                          <a:solidFill>
                            <a:srgbClr val="000000"/>
                          </a:solidFill>
                          <a:latin typeface="Aptos"/>
                        </a:rPr>
                        <a:t>16.Mars – </a:t>
                      </a:r>
                      <a:r>
                        <a:rPr lang="nn-NO" sz="800" b="0" i="0" u="none" strike="noStrike" noProof="0" dirty="0" err="1">
                          <a:solidFill>
                            <a:srgbClr val="000000"/>
                          </a:solidFill>
                          <a:latin typeface="Aptos"/>
                        </a:rPr>
                        <a:t>Kvenfolkets</a:t>
                      </a:r>
                      <a:r>
                        <a:rPr lang="nn-NO" sz="800" b="0" i="0" u="none" strike="noStrike" noProof="0" dirty="0">
                          <a:solidFill>
                            <a:srgbClr val="000000"/>
                          </a:solidFill>
                          <a:latin typeface="Aptos"/>
                        </a:rPr>
                        <a:t> dag</a:t>
                      </a:r>
                    </a:p>
                    <a:p>
                      <a:pPr lvl="0">
                        <a:buNone/>
                      </a:pPr>
                      <a:r>
                        <a:rPr lang="nn-NO" sz="800" b="0" i="0" u="none" strike="noStrike" noProof="0" dirty="0">
                          <a:solidFill>
                            <a:srgbClr val="000000"/>
                          </a:solidFill>
                          <a:latin typeface="Aptos"/>
                        </a:rPr>
                        <a:t>20.Mars – Id al-</a:t>
                      </a:r>
                      <a:r>
                        <a:rPr lang="nn-NO" sz="800" b="0" i="0" u="none" strike="noStrike" noProof="0" dirty="0" err="1">
                          <a:solidFill>
                            <a:srgbClr val="000000"/>
                          </a:solidFill>
                          <a:latin typeface="Aptos"/>
                        </a:rPr>
                        <a:t>fitr</a:t>
                      </a:r>
                      <a:endParaRPr lang="nn-NO" sz="800" b="0" i="0" u="none" strike="noStrike" noProof="0" dirty="0">
                        <a:solidFill>
                          <a:srgbClr val="000000"/>
                        </a:solidFill>
                        <a:latin typeface="Aptos"/>
                      </a:endParaRPr>
                    </a:p>
                    <a:p>
                      <a:pPr lvl="0">
                        <a:buNone/>
                      </a:pPr>
                      <a:r>
                        <a:rPr lang="nn-NO" sz="800" b="0" i="0" u="none" strike="noStrike" noProof="0" dirty="0">
                          <a:solidFill>
                            <a:srgbClr val="000000"/>
                          </a:solidFill>
                          <a:latin typeface="Aptos"/>
                        </a:rPr>
                        <a:t>30.mars - 6.april -  påskehøgtid – Barnehagen er stengt.</a:t>
                      </a:r>
                      <a:endParaRPr lang="nb-NO" dirty="0"/>
                    </a:p>
                  </a:txBody>
                  <a:tcPr/>
                </a:tc>
                <a:tc>
                  <a:txBody>
                    <a:bodyPr/>
                    <a:lstStyle/>
                    <a:p>
                      <a:endParaRPr lang="nn-NO" sz="800"/>
                    </a:p>
                  </a:txBody>
                  <a:tcPr/>
                </a:tc>
                <a:extLst>
                  <a:ext uri="{0D108BD9-81ED-4DB2-BD59-A6C34878D82A}">
                    <a16:rowId xmlns:a16="http://schemas.microsoft.com/office/drawing/2014/main" val="1734729307"/>
                  </a:ext>
                </a:extLst>
              </a:tr>
              <a:tr h="370840">
                <a:tc>
                  <a:txBody>
                    <a:bodyPr/>
                    <a:lstStyle/>
                    <a:p>
                      <a:r>
                        <a:rPr lang="nn-NO"/>
                        <a:t>April</a:t>
                      </a:r>
                    </a:p>
                  </a:txBody>
                  <a:tcPr/>
                </a:tc>
                <a:tc>
                  <a:txBody>
                    <a:bodyPr/>
                    <a:lstStyle/>
                    <a:p>
                      <a:pPr lvl="0">
                        <a:buNone/>
                      </a:pPr>
                      <a:r>
                        <a:rPr lang="nn-NO" sz="800" b="0" i="0" u="none" strike="noStrike" noProof="0" dirty="0">
                          <a:solidFill>
                            <a:srgbClr val="000000"/>
                          </a:solidFill>
                          <a:latin typeface="Aptos"/>
                        </a:rPr>
                        <a:t>30.mars - 6.april - påskehøgtid – Barnehagen er stengt</a:t>
                      </a:r>
                      <a:endParaRPr lang="nn-NO" sz="800" dirty="0"/>
                    </a:p>
                    <a:p>
                      <a:pPr lvl="0">
                        <a:buNone/>
                      </a:pPr>
                      <a:r>
                        <a:rPr lang="nn-NO" sz="800" b="0" i="0" u="none" strike="noStrike" noProof="0" dirty="0">
                          <a:solidFill>
                            <a:srgbClr val="000000"/>
                          </a:solidFill>
                          <a:latin typeface="Aptos"/>
                        </a:rPr>
                        <a:t>13.april – Medarbeidarsamling Preg barnehager Møre og Romsdal – Barnehagen er stengt</a:t>
                      </a:r>
                      <a:endParaRPr lang="nn-NO" sz="800" dirty="0"/>
                    </a:p>
                  </a:txBody>
                  <a:tcPr/>
                </a:tc>
                <a:tc>
                  <a:txBody>
                    <a:bodyPr/>
                    <a:lstStyle/>
                    <a:p>
                      <a:endParaRPr lang="nn-NO" sz="800"/>
                    </a:p>
                  </a:txBody>
                  <a:tcPr/>
                </a:tc>
                <a:extLst>
                  <a:ext uri="{0D108BD9-81ED-4DB2-BD59-A6C34878D82A}">
                    <a16:rowId xmlns:a16="http://schemas.microsoft.com/office/drawing/2014/main" val="3433037665"/>
                  </a:ext>
                </a:extLst>
              </a:tr>
              <a:tr h="370840">
                <a:tc>
                  <a:txBody>
                    <a:bodyPr/>
                    <a:lstStyle/>
                    <a:p>
                      <a:r>
                        <a:rPr lang="nn-NO"/>
                        <a:t>Mai</a:t>
                      </a:r>
                    </a:p>
                  </a:txBody>
                  <a:tcPr/>
                </a:tc>
                <a:tc>
                  <a:txBody>
                    <a:bodyPr/>
                    <a:lstStyle/>
                    <a:p>
                      <a:r>
                        <a:rPr lang="nn-NO" sz="800" dirty="0"/>
                        <a:t>14. Mai – Kristi Himmelfartsdag – barnehagen er stengt</a:t>
                      </a:r>
                    </a:p>
                    <a:p>
                      <a:pPr lvl="0">
                        <a:buNone/>
                      </a:pPr>
                      <a:r>
                        <a:rPr lang="nn-NO" sz="800" dirty="0"/>
                        <a:t>15.mai - Planleggingsdag – barnehagen er stengt</a:t>
                      </a:r>
                    </a:p>
                    <a:p>
                      <a:r>
                        <a:rPr lang="nn-NO" sz="800" dirty="0"/>
                        <a:t>25.mai - 2 pinsedag – barnehagen er stengt</a:t>
                      </a:r>
                    </a:p>
                  </a:txBody>
                  <a:tcPr/>
                </a:tc>
                <a:tc>
                  <a:txBody>
                    <a:bodyPr/>
                    <a:lstStyle/>
                    <a:p>
                      <a:endParaRPr lang="nn-NO" sz="800"/>
                    </a:p>
                  </a:txBody>
                  <a:tcPr/>
                </a:tc>
                <a:extLst>
                  <a:ext uri="{0D108BD9-81ED-4DB2-BD59-A6C34878D82A}">
                    <a16:rowId xmlns:a16="http://schemas.microsoft.com/office/drawing/2014/main" val="3600658208"/>
                  </a:ext>
                </a:extLst>
              </a:tr>
              <a:tr h="370840">
                <a:tc>
                  <a:txBody>
                    <a:bodyPr/>
                    <a:lstStyle/>
                    <a:p>
                      <a:r>
                        <a:rPr lang="nn-NO"/>
                        <a:t>Juni</a:t>
                      </a:r>
                    </a:p>
                  </a:txBody>
                  <a:tcPr/>
                </a:tc>
                <a:tc>
                  <a:txBody>
                    <a:bodyPr/>
                    <a:lstStyle/>
                    <a:p>
                      <a:endParaRPr lang="nn-NO" sz="800"/>
                    </a:p>
                  </a:txBody>
                  <a:tcPr/>
                </a:tc>
                <a:tc>
                  <a:txBody>
                    <a:bodyPr/>
                    <a:lstStyle/>
                    <a:p>
                      <a:endParaRPr lang="nn-NO" sz="800"/>
                    </a:p>
                  </a:txBody>
                  <a:tcPr/>
                </a:tc>
                <a:extLst>
                  <a:ext uri="{0D108BD9-81ED-4DB2-BD59-A6C34878D82A}">
                    <a16:rowId xmlns:a16="http://schemas.microsoft.com/office/drawing/2014/main" val="1251858804"/>
                  </a:ext>
                </a:extLst>
              </a:tr>
              <a:tr h="370840">
                <a:tc>
                  <a:txBody>
                    <a:bodyPr/>
                    <a:lstStyle/>
                    <a:p>
                      <a:r>
                        <a:rPr lang="nn-NO"/>
                        <a:t>Juli</a:t>
                      </a:r>
                    </a:p>
                  </a:txBody>
                  <a:tcPr/>
                </a:tc>
                <a:tc>
                  <a:txBody>
                    <a:bodyPr/>
                    <a:lstStyle/>
                    <a:p>
                      <a:r>
                        <a:rPr lang="nn-NO" sz="800" err="1"/>
                        <a:t>Sommerstengt</a:t>
                      </a:r>
                      <a:r>
                        <a:rPr lang="nn-NO" sz="800"/>
                        <a:t> barnehage veke 29 og 30. </a:t>
                      </a:r>
                    </a:p>
                    <a:p>
                      <a:r>
                        <a:rPr lang="nn-NO" sz="800"/>
                        <a:t>Juli har </a:t>
                      </a:r>
                      <a:r>
                        <a:rPr lang="nn-NO" sz="800" err="1"/>
                        <a:t>åpningstid</a:t>
                      </a:r>
                      <a:r>
                        <a:rPr lang="nn-NO" sz="800"/>
                        <a:t> </a:t>
                      </a:r>
                      <a:r>
                        <a:rPr lang="nn-NO" sz="800" err="1"/>
                        <a:t>kl</a:t>
                      </a:r>
                      <a:r>
                        <a:rPr lang="nn-NO" sz="800"/>
                        <a:t> 8-16.</a:t>
                      </a:r>
                    </a:p>
                  </a:txBody>
                  <a:tcPr/>
                </a:tc>
                <a:tc>
                  <a:txBody>
                    <a:bodyPr/>
                    <a:lstStyle/>
                    <a:p>
                      <a:endParaRPr lang="nn-NO" sz="800"/>
                    </a:p>
                  </a:txBody>
                  <a:tcPr/>
                </a:tc>
                <a:extLst>
                  <a:ext uri="{0D108BD9-81ED-4DB2-BD59-A6C34878D82A}">
                    <a16:rowId xmlns:a16="http://schemas.microsoft.com/office/drawing/2014/main" val="2123228515"/>
                  </a:ext>
                </a:extLst>
              </a:tr>
              <a:tr h="370840">
                <a:tc>
                  <a:txBody>
                    <a:bodyPr/>
                    <a:lstStyle/>
                    <a:p>
                      <a:r>
                        <a:rPr lang="nn-NO" dirty="0"/>
                        <a:t>August 2026</a:t>
                      </a:r>
                    </a:p>
                  </a:txBody>
                  <a:tcPr/>
                </a:tc>
                <a:tc>
                  <a:txBody>
                    <a:bodyPr/>
                    <a:lstStyle/>
                    <a:p>
                      <a:r>
                        <a:rPr lang="nn-NO" sz="800"/>
                        <a:t>1. August – nytt barnehageår</a:t>
                      </a:r>
                    </a:p>
                  </a:txBody>
                  <a:tcPr/>
                </a:tc>
                <a:tc>
                  <a:txBody>
                    <a:bodyPr/>
                    <a:lstStyle/>
                    <a:p>
                      <a:endParaRPr lang="nn-NO" sz="800" dirty="0"/>
                    </a:p>
                  </a:txBody>
                  <a:tcPr/>
                </a:tc>
                <a:extLst>
                  <a:ext uri="{0D108BD9-81ED-4DB2-BD59-A6C34878D82A}">
                    <a16:rowId xmlns:a16="http://schemas.microsoft.com/office/drawing/2014/main" val="4108001768"/>
                  </a:ext>
                </a:extLst>
              </a:tr>
            </a:tbl>
          </a:graphicData>
        </a:graphic>
      </p:graphicFrame>
      <p:sp>
        <p:nvSpPr>
          <p:cNvPr id="9" name="TekstSylinder 8">
            <a:extLst>
              <a:ext uri="{FF2B5EF4-FFF2-40B4-BE49-F238E27FC236}">
                <a16:creationId xmlns:a16="http://schemas.microsoft.com/office/drawing/2014/main" id="{24D57047-AE6D-86BE-8319-2B9B3584CF13}"/>
              </a:ext>
            </a:extLst>
          </p:cNvPr>
          <p:cNvSpPr txBox="1"/>
          <p:nvPr/>
        </p:nvSpPr>
        <p:spPr>
          <a:xfrm>
            <a:off x="2608839" y="353502"/>
            <a:ext cx="5616025" cy="584775"/>
          </a:xfrm>
          <a:prstGeom prst="rect">
            <a:avLst/>
          </a:prstGeom>
          <a:noFill/>
        </p:spPr>
        <p:txBody>
          <a:bodyPr wrap="none" lIns="91440" tIns="45720" rIns="91440" bIns="45720" rtlCol="0" anchor="t">
            <a:spAutoFit/>
          </a:bodyPr>
          <a:lstStyle/>
          <a:p>
            <a:r>
              <a:rPr lang="nn-NO" sz="3200"/>
              <a:t>Barnehagekalender 2025-2026</a:t>
            </a:r>
          </a:p>
        </p:txBody>
      </p:sp>
      <p:pic>
        <p:nvPicPr>
          <p:cNvPr id="6" name="Bilde 5">
            <a:extLst>
              <a:ext uri="{FF2B5EF4-FFF2-40B4-BE49-F238E27FC236}">
                <a16:creationId xmlns:a16="http://schemas.microsoft.com/office/drawing/2014/main" id="{7E601E41-3499-262B-1EEB-1B5A345C8A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5901" y="6398020"/>
            <a:ext cx="3803336" cy="323455"/>
          </a:xfrm>
          <a:prstGeom prst="rect">
            <a:avLst/>
          </a:prstGeom>
        </p:spPr>
      </p:pic>
    </p:spTree>
    <p:extLst>
      <p:ext uri="{BB962C8B-B14F-4D97-AF65-F5344CB8AC3E}">
        <p14:creationId xmlns:p14="http://schemas.microsoft.com/office/powerpoint/2010/main" val="4123257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D8072E17-4B42-CFB1-B702-D1DDC548DB80}"/>
              </a:ext>
            </a:extLst>
          </p:cNvPr>
          <p:cNvPicPr>
            <a:picLocks noChangeAspect="1"/>
          </p:cNvPicPr>
          <p:nvPr/>
        </p:nvPicPr>
        <p:blipFill>
          <a:blip r:embed="rId2"/>
          <a:stretch>
            <a:fillRect/>
          </a:stretch>
        </p:blipFill>
        <p:spPr>
          <a:xfrm>
            <a:off x="0" y="6182721"/>
            <a:ext cx="1616364" cy="712381"/>
          </a:xfrm>
          <a:prstGeom prst="rect">
            <a:avLst/>
          </a:prstGeom>
        </p:spPr>
      </p:pic>
      <p:sp>
        <p:nvSpPr>
          <p:cNvPr id="3" name="Plassholder for lysbildenummer 2">
            <a:extLst>
              <a:ext uri="{FF2B5EF4-FFF2-40B4-BE49-F238E27FC236}">
                <a16:creationId xmlns:a16="http://schemas.microsoft.com/office/drawing/2014/main" id="{7CC40B61-D672-C53F-D50D-CF9A548E9530}"/>
              </a:ext>
            </a:extLst>
          </p:cNvPr>
          <p:cNvSpPr>
            <a:spLocks noGrp="1"/>
          </p:cNvSpPr>
          <p:nvPr>
            <p:ph type="sldNum" sz="quarter" idx="12"/>
          </p:nvPr>
        </p:nvSpPr>
        <p:spPr/>
        <p:txBody>
          <a:bodyPr/>
          <a:lstStyle/>
          <a:p>
            <a:fld id="{8D16F653-2C9F-4FFA-BA48-E5639A822650}" type="slidenum">
              <a:rPr lang="nn-NO" smtClean="0"/>
              <a:t>20</a:t>
            </a:fld>
            <a:endParaRPr lang="nn-NO"/>
          </a:p>
        </p:txBody>
      </p:sp>
      <p:sp>
        <p:nvSpPr>
          <p:cNvPr id="6" name="TekstSylinder 5">
            <a:extLst>
              <a:ext uri="{FF2B5EF4-FFF2-40B4-BE49-F238E27FC236}">
                <a16:creationId xmlns:a16="http://schemas.microsoft.com/office/drawing/2014/main" id="{9307E10B-5028-8739-BF01-963B2EFFB3AD}"/>
              </a:ext>
            </a:extLst>
          </p:cNvPr>
          <p:cNvSpPr txBox="1"/>
          <p:nvPr/>
        </p:nvSpPr>
        <p:spPr>
          <a:xfrm>
            <a:off x="411155" y="247903"/>
            <a:ext cx="4695461" cy="338554"/>
          </a:xfrm>
          <a:prstGeom prst="rect">
            <a:avLst/>
          </a:prstGeom>
          <a:noFill/>
        </p:spPr>
        <p:txBody>
          <a:bodyPr wrap="square">
            <a:spAutoFit/>
          </a:bodyPr>
          <a:lstStyle/>
          <a:p>
            <a:r>
              <a:rPr lang="nn-NO" sz="1600" b="1">
                <a:solidFill>
                  <a:schemeClr val="accent4">
                    <a:lumMod val="75000"/>
                  </a:schemeClr>
                </a:solidFill>
              </a:rPr>
              <a:t>11. Samarbeid</a:t>
            </a:r>
            <a:endParaRPr lang="nn-NO"/>
          </a:p>
        </p:txBody>
      </p:sp>
      <p:sp>
        <p:nvSpPr>
          <p:cNvPr id="8" name="TekstSylinder 7">
            <a:extLst>
              <a:ext uri="{FF2B5EF4-FFF2-40B4-BE49-F238E27FC236}">
                <a16:creationId xmlns:a16="http://schemas.microsoft.com/office/drawing/2014/main" id="{2DF650C9-0C06-A0E6-5F7D-1D03EAB1993E}"/>
              </a:ext>
            </a:extLst>
          </p:cNvPr>
          <p:cNvSpPr txBox="1"/>
          <p:nvPr/>
        </p:nvSpPr>
        <p:spPr>
          <a:xfrm>
            <a:off x="411157" y="696938"/>
            <a:ext cx="2260326" cy="3108543"/>
          </a:xfrm>
          <a:prstGeom prst="rect">
            <a:avLst/>
          </a:prstGeom>
          <a:noFill/>
          <a:ln>
            <a:solidFill>
              <a:srgbClr val="FFFF99"/>
            </a:solidFill>
          </a:ln>
        </p:spPr>
        <p:txBody>
          <a:bodyPr wrap="square">
            <a:spAutoFit/>
          </a:bodyPr>
          <a:lstStyle/>
          <a:p>
            <a:r>
              <a:rPr lang="nn-NO" sz="1400" b="1">
                <a:solidFill>
                  <a:schemeClr val="accent4">
                    <a:lumMod val="75000"/>
                  </a:schemeClr>
                </a:solidFill>
              </a:rPr>
              <a:t>11.1 Eigar Preg barnehager</a:t>
            </a:r>
          </a:p>
          <a:p>
            <a:r>
              <a:rPr lang="nn-NO" sz="1200"/>
              <a:t>Barnehageeigar har det overordna ansvaret for at barnehagen blir driven i samsvar med gjeldande lover og regelverk, jf. </a:t>
            </a:r>
            <a:r>
              <a:rPr lang="nn-NO" sz="1200" err="1"/>
              <a:t>barnehageloven</a:t>
            </a:r>
            <a:r>
              <a:rPr lang="nn-NO" sz="1200"/>
              <a:t> § 7 første ledd.</a:t>
            </a:r>
          </a:p>
          <a:p>
            <a:endParaRPr lang="nn-NO" sz="1200"/>
          </a:p>
          <a:p>
            <a:r>
              <a:rPr lang="nn-NO" sz="1200"/>
              <a:t>Preg barnehager og den einskilde barnehage samarbeider systematisk om å gi barna eit barnehagetilbod av god kvalitet. Dette er nedfelt i Preg barnehager sine Fokusområde.</a:t>
            </a:r>
          </a:p>
        </p:txBody>
      </p:sp>
      <p:sp>
        <p:nvSpPr>
          <p:cNvPr id="10" name="TekstSylinder 9">
            <a:extLst>
              <a:ext uri="{FF2B5EF4-FFF2-40B4-BE49-F238E27FC236}">
                <a16:creationId xmlns:a16="http://schemas.microsoft.com/office/drawing/2014/main" id="{CCDE101B-A9E9-91A7-9BD3-BC57C9226CEC}"/>
              </a:ext>
            </a:extLst>
          </p:cNvPr>
          <p:cNvSpPr txBox="1"/>
          <p:nvPr/>
        </p:nvSpPr>
        <p:spPr>
          <a:xfrm>
            <a:off x="2758885" y="245488"/>
            <a:ext cx="9245872" cy="1938992"/>
          </a:xfrm>
          <a:prstGeom prst="rect">
            <a:avLst/>
          </a:prstGeom>
          <a:noFill/>
          <a:ln>
            <a:solidFill>
              <a:srgbClr val="FFFF99"/>
            </a:solidFill>
          </a:ln>
        </p:spPr>
        <p:txBody>
          <a:bodyPr wrap="square">
            <a:spAutoFit/>
          </a:bodyPr>
          <a:lstStyle/>
          <a:p>
            <a:r>
              <a:rPr lang="nn-NO" sz="1200" b="1" dirty="0">
                <a:solidFill>
                  <a:schemeClr val="accent4">
                    <a:lumMod val="75000"/>
                  </a:schemeClr>
                </a:solidFill>
              </a:rPr>
              <a:t>11.2 Foreldresamarbeid</a:t>
            </a:r>
          </a:p>
          <a:p>
            <a:r>
              <a:rPr lang="nn-NO" sz="1200" dirty="0"/>
              <a:t>Personalet i barnehagen har ansvar for å vere opne, og skape tillit og tryggleik i høve til foreldra. Foreldra i barnehagane våre skal oppleve at dei blir sett og at dei blir tatt på alvor. Gode relasjonar til foreldra, med kommunikasjon som er prega av respekt og varme, er av avgjerande for eit godt foreldresamarbeid.</a:t>
            </a:r>
          </a:p>
          <a:p>
            <a:r>
              <a:rPr lang="nn-NO" sz="1200" dirty="0"/>
              <a:t>Både foreldra og personalet må </a:t>
            </a:r>
            <a:r>
              <a:rPr lang="nn-NO" sz="1200" dirty="0" err="1"/>
              <a:t>forhalde</a:t>
            </a:r>
            <a:r>
              <a:rPr lang="nn-NO" sz="1200" dirty="0"/>
              <a:t> seg til at barnehagen har eit samfunnsmandat og verdigrunnlag som det er barnehagen sitt ansvar å forvalte. (Rammeplanen)</a:t>
            </a:r>
          </a:p>
          <a:p>
            <a:r>
              <a:rPr lang="nn-NO" sz="1200" i="1" dirty="0"/>
              <a:t>Vi ønsker å ha eit nært og godt samarbeid med foreldra. Det er viktig at det er ein god tone mellom barnehage og heim. Det daglege samarbeidet  med henting og </a:t>
            </a:r>
            <a:r>
              <a:rPr lang="nn-NO" sz="1200" i="1" dirty="0" err="1"/>
              <a:t>bringing</a:t>
            </a:r>
            <a:r>
              <a:rPr lang="nn-NO" sz="1200" i="1" dirty="0"/>
              <a:t> er veldig viktig. </a:t>
            </a:r>
          </a:p>
          <a:p>
            <a:r>
              <a:rPr lang="nn-NO" sz="1200" i="1" dirty="0"/>
              <a:t>Foreldra får årsplan, og kvar månad vert skrive månadsbrev med meir detaljert informasjon. Informasjonen blir liggande på Kidplan  der foreldra skal halde seg oppdatert både i forhold til planar, bilete, løyver mm.</a:t>
            </a:r>
          </a:p>
        </p:txBody>
      </p:sp>
      <p:sp>
        <p:nvSpPr>
          <p:cNvPr id="16" name="TekstSylinder 15">
            <a:extLst>
              <a:ext uri="{FF2B5EF4-FFF2-40B4-BE49-F238E27FC236}">
                <a16:creationId xmlns:a16="http://schemas.microsoft.com/office/drawing/2014/main" id="{1182355C-17F2-37AA-0969-F1C5297E7DBA}"/>
              </a:ext>
            </a:extLst>
          </p:cNvPr>
          <p:cNvSpPr txBox="1"/>
          <p:nvPr/>
        </p:nvSpPr>
        <p:spPr>
          <a:xfrm>
            <a:off x="2765614" y="2258954"/>
            <a:ext cx="9245873" cy="4154984"/>
          </a:xfrm>
          <a:prstGeom prst="rect">
            <a:avLst/>
          </a:prstGeom>
          <a:noFill/>
          <a:ln>
            <a:solidFill>
              <a:srgbClr val="FFFF99"/>
            </a:solidFill>
          </a:ln>
        </p:spPr>
        <p:txBody>
          <a:bodyPr wrap="square" lIns="91440" tIns="45720" rIns="91440" bIns="45720" anchor="t">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sz="1100" b="1" i="0" u="none" strike="noStrike" kern="1200" cap="none" spc="0" normalizeH="0" baseline="0" noProof="0" dirty="0">
                <a:ln>
                  <a:noFill/>
                </a:ln>
                <a:solidFill>
                  <a:srgbClr val="1A669A"/>
                </a:solidFill>
                <a:effectLst/>
                <a:uLnTx/>
                <a:uFillTx/>
                <a:ea typeface="+mn-ea"/>
                <a:cs typeface="+mn-cs"/>
              </a:rPr>
              <a:t>I Preg Brattvåg har vi </a:t>
            </a:r>
            <a:r>
              <a:rPr kumimoji="0" lang="nb-NO" sz="1100" b="1" i="0" u="none" strike="noStrike" kern="1200" cap="none" spc="0" normalizeH="0" baseline="0" noProof="0" dirty="0" err="1">
                <a:ln>
                  <a:noFill/>
                </a:ln>
                <a:solidFill>
                  <a:srgbClr val="1A669A"/>
                </a:solidFill>
                <a:effectLst/>
                <a:uLnTx/>
                <a:uFillTx/>
                <a:ea typeface="+mn-ea"/>
                <a:cs typeface="+mn-cs"/>
              </a:rPr>
              <a:t>følgande</a:t>
            </a:r>
            <a:r>
              <a:rPr kumimoji="0" lang="nb-NO" sz="1100" b="1" i="0" u="none" strike="noStrike" kern="1200" cap="none" spc="0" normalizeH="0" baseline="0" noProof="0" dirty="0">
                <a:ln>
                  <a:noFill/>
                </a:ln>
                <a:solidFill>
                  <a:srgbClr val="1A669A"/>
                </a:solidFill>
                <a:effectLst/>
                <a:uLnTx/>
                <a:uFillTx/>
                <a:ea typeface="+mn-ea"/>
                <a:cs typeface="+mn-cs"/>
              </a:rPr>
              <a:t> arenaer for foreldresamarbeid/</a:t>
            </a:r>
            <a:r>
              <a:rPr kumimoji="0" lang="nb-NO" sz="1100" b="1" i="0" u="none" strike="noStrike" kern="1200" cap="none" spc="0" normalizeH="0" baseline="0" noProof="0" dirty="0" err="1">
                <a:ln>
                  <a:noFill/>
                </a:ln>
                <a:solidFill>
                  <a:srgbClr val="1A669A"/>
                </a:solidFill>
                <a:effectLst/>
                <a:uLnTx/>
                <a:uFillTx/>
                <a:ea typeface="+mn-ea"/>
                <a:cs typeface="+mn-cs"/>
              </a:rPr>
              <a:t>foreldremedverknad</a:t>
            </a:r>
            <a:endParaRPr kumimoji="0" lang="nb-NO" sz="1100" b="0" i="0" u="none" strike="noStrike" kern="1200" cap="none" spc="0" normalizeH="0" baseline="0" noProof="0" dirty="0">
              <a:ln>
                <a:noFill/>
              </a:ln>
              <a:solidFill>
                <a:srgbClr val="1A669A"/>
              </a:solidFill>
              <a:effectLst/>
              <a:uLnTx/>
              <a:uFillTx/>
              <a:ea typeface="+mn-ea"/>
              <a:cs typeface="+mn-cs"/>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nn-NO" sz="1100" b="0" i="0" u="none" strike="noStrike" kern="1200" cap="none" spc="0" normalizeH="0" baseline="0" noProof="0" dirty="0">
                <a:ln>
                  <a:noFill/>
                </a:ln>
                <a:solidFill>
                  <a:prstClr val="black"/>
                </a:solidFill>
                <a:effectLst/>
                <a:uLnTx/>
                <a:uFillTx/>
                <a:ea typeface="+mn-ea"/>
                <a:cs typeface="+mn-cs"/>
              </a:rPr>
              <a:t>Bringe- og hentesituasjonar</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nn-NO" sz="1100" b="0" i="0" u="none" strike="noStrike" kern="1200" cap="none" spc="0" normalizeH="0" baseline="0" noProof="0" dirty="0">
                <a:ln>
                  <a:noFill/>
                </a:ln>
                <a:solidFill>
                  <a:prstClr val="black"/>
                </a:solidFill>
                <a:effectLst/>
                <a:uLnTx/>
                <a:uFillTx/>
                <a:ea typeface="+mn-ea"/>
                <a:cs typeface="+mn-cs"/>
              </a:rPr>
              <a:t>Foreldresamtalar 2 gongar pr år</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nn-NO" sz="1100" b="0" i="0" u="none" strike="noStrike" kern="1200" cap="none" spc="0" normalizeH="0" baseline="0" noProof="0" dirty="0">
                <a:ln>
                  <a:noFill/>
                </a:ln>
                <a:solidFill>
                  <a:prstClr val="black"/>
                </a:solidFill>
                <a:effectLst/>
                <a:uLnTx/>
                <a:uFillTx/>
                <a:ea typeface="+mn-ea"/>
                <a:cs typeface="+mn-cs"/>
              </a:rPr>
              <a:t>Startsamtale –  innan 1 månad etter oppstart</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nn-NO" sz="1100" b="0" i="0" u="none" strike="noStrike" kern="1200" cap="none" spc="0" normalizeH="0" baseline="0" noProof="0" dirty="0">
                <a:ln>
                  <a:noFill/>
                </a:ln>
                <a:solidFill>
                  <a:prstClr val="black"/>
                </a:solidFill>
                <a:effectLst/>
                <a:uLnTx/>
                <a:uFillTx/>
                <a:ea typeface="+mn-ea"/>
                <a:cs typeface="+mn-cs"/>
              </a:rPr>
              <a:t>Foreldremøte 2 gongar pr år</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nn-NO" sz="1100" b="0" i="0" u="none" strike="noStrike" kern="1200" cap="none" spc="0" normalizeH="0" baseline="0" noProof="0" dirty="0">
                <a:ln>
                  <a:noFill/>
                </a:ln>
                <a:solidFill>
                  <a:prstClr val="black"/>
                </a:solidFill>
                <a:effectLst/>
                <a:uLnTx/>
                <a:uFillTx/>
                <a:ea typeface="+mn-ea"/>
                <a:cs typeface="+mn-cs"/>
              </a:rPr>
              <a:t>KIDPLAN, Telefon, mail</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nn-NO" sz="1100" b="0" i="0" u="none" strike="noStrike" kern="1200" cap="none" spc="0" normalizeH="0" baseline="0" noProof="0" dirty="0">
                <a:ln>
                  <a:noFill/>
                </a:ln>
                <a:solidFill>
                  <a:prstClr val="black"/>
                </a:solidFill>
                <a:effectLst/>
                <a:uLnTx/>
                <a:uFillTx/>
                <a:ea typeface="+mn-ea"/>
                <a:cs typeface="+mn-cs"/>
              </a:rPr>
              <a:t>Sosiale samankomstar (foreldrekafè, dugnad, tombola, mm)</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nn-NO" sz="1100" b="0" i="0" u="none" strike="noStrike" kern="1200" cap="none" spc="0" normalizeH="0" baseline="0" noProof="0" dirty="0">
                <a:ln>
                  <a:noFill/>
                </a:ln>
                <a:solidFill>
                  <a:prstClr val="black"/>
                </a:solidFill>
                <a:effectLst/>
                <a:uLnTx/>
                <a:uFillTx/>
                <a:ea typeface="+mn-ea"/>
                <a:cs typeface="+mn-cs"/>
              </a:rPr>
              <a:t>Foreldreråd (alle foreldre)</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nn-NO" sz="1100" b="0" i="0" u="none" strike="noStrike" kern="1200" cap="none" spc="0" normalizeH="0" baseline="0" noProof="0" dirty="0">
                <a:ln>
                  <a:noFill/>
                </a:ln>
                <a:solidFill>
                  <a:prstClr val="black"/>
                </a:solidFill>
                <a:effectLst/>
                <a:uLnTx/>
                <a:uFillTx/>
                <a:ea typeface="+mn-ea"/>
                <a:cs typeface="+mn-cs"/>
              </a:rPr>
              <a:t>Samarbeidsutvalet beståande av 2 valde foreldre-, tilsette- og eigarrepresentantar</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nn-NO" sz="1100" b="0" i="0" u="none" strike="noStrike" kern="1200" cap="none" spc="0" normalizeH="0" baseline="0" noProof="0" dirty="0">
                <a:ln>
                  <a:noFill/>
                </a:ln>
                <a:solidFill>
                  <a:prstClr val="black"/>
                </a:solidFill>
                <a:effectLst/>
                <a:uLnTx/>
                <a:uFillTx/>
                <a:ea typeface="+mn-ea"/>
                <a:cs typeface="+mn-cs"/>
              </a:rPr>
              <a:t>Brukarundersøking årleg</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nn-NO" sz="1100" b="0" i="0" u="none" strike="noStrike" kern="1200" cap="none" spc="0" normalizeH="0" baseline="0" noProof="0" dirty="0">
                <a:ln>
                  <a:noFill/>
                </a:ln>
                <a:solidFill>
                  <a:prstClr val="black"/>
                </a:solidFill>
                <a:effectLst/>
                <a:uLnTx/>
                <a:uFillTx/>
                <a:ea typeface="+mn-ea"/>
                <a:cs typeface="+mn-cs"/>
              </a:rPr>
              <a:t>Temakveldar for foreldre</a:t>
            </a:r>
            <a:endParaRPr kumimoji="0" lang="nn-NO" sz="1100" b="1"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n-NO" sz="1100" b="1" i="0" u="none" strike="noStrike" kern="1200" cap="none" spc="0" normalizeH="0" baseline="0" noProof="0" dirty="0">
                <a:ln>
                  <a:noFill/>
                </a:ln>
                <a:solidFill>
                  <a:srgbClr val="1A669A"/>
                </a:solidFill>
                <a:effectLst/>
                <a:uLnTx/>
                <a:uFillTx/>
                <a:ea typeface="+mn-ea"/>
                <a:cs typeface="+mn-cs"/>
              </a:rPr>
              <a:t>Forventningar til personalet ved levering og henting i barnehagen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nn-NO" sz="1100" b="0" i="0" u="none" strike="noStrike" kern="1200" cap="none" spc="0" normalizeH="0" baseline="0" noProof="0" dirty="0">
                <a:ln>
                  <a:noFill/>
                </a:ln>
                <a:solidFill>
                  <a:prstClr val="black"/>
                </a:solidFill>
                <a:effectLst/>
                <a:uLnTx/>
                <a:uFillTx/>
                <a:ea typeface="+mn-ea"/>
                <a:cs typeface="+mn-cs"/>
              </a:rPr>
              <a:t>Bli møtt av positive og kjende vaksne både ved levering og henting</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nn-NO" sz="1100" b="0" i="0" u="none" strike="noStrike" kern="1200" cap="none" spc="0" normalizeH="0" baseline="0" noProof="0" dirty="0">
                <a:ln>
                  <a:noFill/>
                </a:ln>
                <a:solidFill>
                  <a:prstClr val="black"/>
                </a:solidFill>
                <a:effectLst/>
                <a:uLnTx/>
                <a:uFillTx/>
                <a:ea typeface="+mn-ea"/>
                <a:cs typeface="+mn-cs"/>
              </a:rPr>
              <a:t>Informasjon via KIDPLAN, både fellesmeldingar og individuelle meldingar</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nn-NO" sz="1100" b="0" i="0" u="none" strike="noStrike" kern="1200" cap="none" spc="0" normalizeH="0" baseline="0" noProof="0" dirty="0">
                <a:ln>
                  <a:noFill/>
                </a:ln>
                <a:solidFill>
                  <a:prstClr val="black"/>
                </a:solidFill>
                <a:effectLst/>
                <a:uLnTx/>
                <a:uFillTx/>
                <a:ea typeface="+mn-ea"/>
                <a:cs typeface="+mn-cs"/>
              </a:rPr>
              <a:t>Dele informasjon om viktige ting som påverkar kvardagen til barnet, men informasjon som ikkje barnet skal høyre BØR ein ta på melding eller i 1-til-1 samtale. Personvern er viktig.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n-NO" sz="1100" b="1" i="0" u="none" strike="noStrike" kern="1200" cap="none" spc="0" normalizeH="0" baseline="0" noProof="0" dirty="0">
                <a:ln>
                  <a:noFill/>
                </a:ln>
                <a:solidFill>
                  <a:srgbClr val="1A669A"/>
                </a:solidFill>
                <a:effectLst/>
                <a:uLnTx/>
                <a:uFillTx/>
                <a:ea typeface="+mn-ea"/>
                <a:cs typeface="+mn-cs"/>
              </a:rPr>
              <a:t>Forventningar til foreldre ved levering og henting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nn-NO" sz="1100" b="0" i="0" u="none" strike="noStrike" kern="1200" cap="none" spc="0" normalizeH="0" baseline="0" noProof="0" dirty="0">
                <a:ln>
                  <a:noFill/>
                </a:ln>
                <a:solidFill>
                  <a:prstClr val="black"/>
                </a:solidFill>
                <a:effectLst/>
                <a:uLnTx/>
                <a:uFillTx/>
                <a:ea typeface="+mn-ea"/>
                <a:cs typeface="+mn-cs"/>
              </a:rPr>
              <a:t>Gje beskjed dersom noko spesielt har skjedd i nære relasjonar</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nn-NO" sz="1100" b="0" i="0" u="none" strike="noStrike" kern="1200" cap="none" spc="0" normalizeH="0" baseline="0" noProof="0" dirty="0">
                <a:ln>
                  <a:noFill/>
                </a:ln>
                <a:solidFill>
                  <a:prstClr val="black"/>
                </a:solidFill>
                <a:effectLst/>
                <a:uLnTx/>
                <a:uFillTx/>
                <a:ea typeface="+mn-ea"/>
                <a:cs typeface="+mn-cs"/>
              </a:rPr>
              <a:t>Merke klede (ikkje ta med klede/utstyr de er redde for)</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nn-NO" sz="1100" b="0" i="0" u="none" strike="noStrike" kern="1200" cap="none" spc="0" normalizeH="0" baseline="0" noProof="0" dirty="0">
                <a:ln>
                  <a:noFill/>
                </a:ln>
                <a:solidFill>
                  <a:prstClr val="black"/>
                </a:solidFill>
                <a:effectLst/>
                <a:uLnTx/>
                <a:uFillTx/>
                <a:ea typeface="+mn-ea"/>
                <a:cs typeface="+mn-cs"/>
              </a:rPr>
              <a:t>K</a:t>
            </a:r>
            <a:r>
              <a:rPr kumimoji="0" lang="nn-NO" sz="1100" b="1" i="0" u="none" strike="noStrike" kern="1200" cap="none" spc="0" normalizeH="0" baseline="0" noProof="0" dirty="0">
                <a:ln>
                  <a:noFill/>
                </a:ln>
                <a:solidFill>
                  <a:prstClr val="black"/>
                </a:solidFill>
                <a:effectLst/>
                <a:uLnTx/>
                <a:uFillTx/>
                <a:ea typeface="+mn-ea"/>
                <a:cs typeface="+mn-cs"/>
              </a:rPr>
              <a:t>omme i barnehagen innan kjernetida, og gi beskjed ved fråvær eller om ein blir sein</a:t>
            </a:r>
            <a:endParaRPr lang="nn-NO" sz="1100" b="1" i="0" u="none" strike="noStrike" kern="1200" cap="none" spc="0" normalizeH="0" baseline="0" noProof="0" dirty="0">
              <a:ln>
                <a:noFill/>
              </a:ln>
              <a:solidFill>
                <a:prstClr val="black"/>
              </a:solidFill>
              <a:effectLst/>
              <a:uLnTx/>
              <a:uFillTx/>
            </a:endParaRPr>
          </a:p>
          <a:p>
            <a:pPr marL="171450" indent="-171450" eaLnBrk="0" fontAlgn="base" hangingPunct="0">
              <a:spcBef>
                <a:spcPct val="0"/>
              </a:spcBef>
              <a:spcAft>
                <a:spcPct val="0"/>
              </a:spcAft>
              <a:buFont typeface="Arial" panose="020B0604020202020204" pitchFamily="34" charset="0"/>
              <a:buChar char="•"/>
              <a:defRPr/>
            </a:pPr>
            <a:r>
              <a:rPr kumimoji="0" lang="nn-NO" sz="1100" b="0" i="0" u="none" strike="noStrike" kern="1200" cap="none" spc="0" normalizeH="0" baseline="0" noProof="0" dirty="0">
                <a:ln>
                  <a:noFill/>
                </a:ln>
                <a:solidFill>
                  <a:prstClr val="black"/>
                </a:solidFill>
                <a:effectLst/>
                <a:uLnTx/>
                <a:uFillTx/>
                <a:ea typeface="+mn-ea"/>
                <a:cs typeface="+mn-cs"/>
              </a:rPr>
              <a:t>Ha riktig utstyr </a:t>
            </a:r>
            <a:r>
              <a:rPr lang="nn-NO" sz="1100" dirty="0">
                <a:solidFill>
                  <a:prstClr val="black"/>
                </a:solidFill>
              </a:rPr>
              <a:t>og følgje opp at barnet har nok klede i skiftekorga si </a:t>
            </a:r>
            <a:r>
              <a:rPr kumimoji="0" lang="nn-NO" sz="1100" b="0" i="0" u="none" strike="noStrike" kern="1200" cap="none" spc="0" normalizeH="0" baseline="0" noProof="0" dirty="0">
                <a:ln>
                  <a:noFill/>
                </a:ln>
                <a:solidFill>
                  <a:prstClr val="black"/>
                </a:solidFill>
                <a:effectLst/>
                <a:uLnTx/>
                <a:uFillTx/>
                <a:ea typeface="+mn-ea"/>
                <a:cs typeface="+mn-cs"/>
              </a:rPr>
              <a:t>(uteklede, bytteklede)</a:t>
            </a:r>
            <a:endParaRPr lang="nn-NO" sz="1100" b="0" i="0" u="none" strike="noStrike" kern="1200" cap="none" spc="0" normalizeH="0" baseline="0" noProof="0" dirty="0">
              <a:ln>
                <a:noFill/>
              </a:ln>
              <a:solidFill>
                <a:prstClr val="black"/>
              </a:solidFill>
              <a:effectLst/>
              <a:uLnTx/>
              <a:uFillTx/>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nn-NO" sz="1100" b="1" i="0" u="none" strike="noStrike" kern="1200" cap="none" spc="0" normalizeH="0" baseline="0" noProof="0" dirty="0">
                <a:ln>
                  <a:noFill/>
                </a:ln>
                <a:solidFill>
                  <a:prstClr val="black"/>
                </a:solidFill>
                <a:effectLst/>
                <a:uLnTx/>
                <a:uFillTx/>
                <a:ea typeface="+mn-ea"/>
                <a:cs typeface="+mn-cs"/>
              </a:rPr>
              <a:t>Bruke KIDPLAN aktivt</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nn-NO" sz="1100" b="0" i="0" u="none" strike="noStrike" kern="1200" cap="none" spc="0" normalizeH="0" baseline="0" noProof="0" dirty="0">
                <a:ln>
                  <a:noFill/>
                </a:ln>
                <a:solidFill>
                  <a:prstClr val="black"/>
                </a:solidFill>
                <a:effectLst/>
                <a:uLnTx/>
                <a:uFillTx/>
                <a:ea typeface="+mn-ea"/>
                <a:cs typeface="+mn-cs"/>
              </a:rPr>
              <a:t>Ta kontakt med personalet på avdelinga dersom det er noko</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nn-NO" sz="1100" b="0" i="0" u="none" strike="noStrike" kern="1200" cap="none" spc="0" normalizeH="0" baseline="0" noProof="0" dirty="0">
                <a:ln>
                  <a:noFill/>
                </a:ln>
                <a:solidFill>
                  <a:prstClr val="black"/>
                </a:solidFill>
                <a:effectLst/>
                <a:uLnTx/>
                <a:uFillTx/>
                <a:ea typeface="+mn-ea"/>
                <a:cs typeface="+mn-cs"/>
              </a:rPr>
              <a:t>Ikkje kommunisere via sosiale media</a:t>
            </a:r>
          </a:p>
        </p:txBody>
      </p:sp>
      <p:sp>
        <p:nvSpPr>
          <p:cNvPr id="9" name="Rektangel 8">
            <a:extLst>
              <a:ext uri="{FF2B5EF4-FFF2-40B4-BE49-F238E27FC236}">
                <a16:creationId xmlns:a16="http://schemas.microsoft.com/office/drawing/2014/main" id="{030D4D0F-1C3C-E218-F3E3-93DE9768098A}"/>
              </a:ext>
            </a:extLst>
          </p:cNvPr>
          <p:cNvSpPr/>
          <p:nvPr/>
        </p:nvSpPr>
        <p:spPr>
          <a:xfrm>
            <a:off x="411155" y="3915962"/>
            <a:ext cx="2119609" cy="22451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kumimoji="0" lang="nn-NO" sz="1800" b="1" i="0" u="none" strike="noStrike" kern="1200" cap="none" spc="0" normalizeH="0" baseline="0" noProof="0">
                <a:ln>
                  <a:noFill/>
                </a:ln>
                <a:solidFill>
                  <a:srgbClr val="1A669A"/>
                </a:solidFill>
                <a:effectLst/>
                <a:uLnTx/>
                <a:uFillTx/>
                <a:ea typeface="+mn-ea"/>
                <a:cs typeface="+mn-cs"/>
              </a:rPr>
              <a:t>Overordna mål</a:t>
            </a:r>
            <a:r>
              <a:rPr kumimoji="0" lang="nn-NO" sz="1800" b="0" i="0" u="none" strike="noStrike" kern="1200" cap="none" spc="0" normalizeH="0" baseline="0" noProof="0">
                <a:ln>
                  <a:noFill/>
                </a:ln>
                <a:solidFill>
                  <a:srgbClr val="1A669A"/>
                </a:solidFill>
                <a:effectLst/>
                <a:uLnTx/>
                <a:uFillTx/>
                <a:ea typeface="+mn-ea"/>
                <a:cs typeface="+mn-cs"/>
              </a:rPr>
              <a:t>:  </a:t>
            </a:r>
          </a:p>
          <a:p>
            <a:r>
              <a:rPr kumimoji="0" lang="nn-NO" sz="1200" b="1" i="0" u="none" strike="noStrike" kern="1200" cap="none" spc="0" normalizeH="0" baseline="0" noProof="0">
                <a:ln>
                  <a:noFill/>
                </a:ln>
                <a:solidFill>
                  <a:prstClr val="black"/>
                </a:solidFill>
                <a:effectLst/>
                <a:uLnTx/>
                <a:uFillTx/>
                <a:ea typeface="+mn-ea"/>
                <a:cs typeface="+mn-cs"/>
              </a:rPr>
              <a:t>å skape eit gjensidig samarbeid mellom heim og barnehage til det beste for barnet dykkar og andre barn. Felles ansvar for barna sin trivsel og utvikling. Samarbeidet må bygge på gjensidigheit, openheit og tillit.</a:t>
            </a:r>
          </a:p>
        </p:txBody>
      </p:sp>
      <p:pic>
        <p:nvPicPr>
          <p:cNvPr id="7" name="Bilde 6">
            <a:extLst>
              <a:ext uri="{FF2B5EF4-FFF2-40B4-BE49-F238E27FC236}">
                <a16:creationId xmlns:a16="http://schemas.microsoft.com/office/drawing/2014/main" id="{EA27287C-55EE-217B-115B-A9C3D90CDE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1873" y="6446799"/>
            <a:ext cx="3803336" cy="323455"/>
          </a:xfrm>
          <a:prstGeom prst="rect">
            <a:avLst/>
          </a:prstGeom>
        </p:spPr>
      </p:pic>
    </p:spTree>
    <p:extLst>
      <p:ext uri="{BB962C8B-B14F-4D97-AF65-F5344CB8AC3E}">
        <p14:creationId xmlns:p14="http://schemas.microsoft.com/office/powerpoint/2010/main" val="28820940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D8072E17-4B42-CFB1-B702-D1DDC548DB80}"/>
              </a:ext>
            </a:extLst>
          </p:cNvPr>
          <p:cNvPicPr>
            <a:picLocks noChangeAspect="1"/>
          </p:cNvPicPr>
          <p:nvPr/>
        </p:nvPicPr>
        <p:blipFill>
          <a:blip r:embed="rId2"/>
          <a:stretch>
            <a:fillRect/>
          </a:stretch>
        </p:blipFill>
        <p:spPr>
          <a:xfrm>
            <a:off x="0" y="6182721"/>
            <a:ext cx="1616364" cy="712381"/>
          </a:xfrm>
          <a:prstGeom prst="rect">
            <a:avLst/>
          </a:prstGeom>
        </p:spPr>
      </p:pic>
      <p:sp>
        <p:nvSpPr>
          <p:cNvPr id="3" name="Plassholder for lysbildenummer 2">
            <a:extLst>
              <a:ext uri="{FF2B5EF4-FFF2-40B4-BE49-F238E27FC236}">
                <a16:creationId xmlns:a16="http://schemas.microsoft.com/office/drawing/2014/main" id="{7CC40B61-D672-C53F-D50D-CF9A548E9530}"/>
              </a:ext>
            </a:extLst>
          </p:cNvPr>
          <p:cNvSpPr>
            <a:spLocks noGrp="1"/>
          </p:cNvSpPr>
          <p:nvPr>
            <p:ph type="sldNum" sz="quarter" idx="12"/>
          </p:nvPr>
        </p:nvSpPr>
        <p:spPr/>
        <p:txBody>
          <a:bodyPr/>
          <a:lstStyle/>
          <a:p>
            <a:fld id="{8D16F653-2C9F-4FFA-BA48-E5639A822650}" type="slidenum">
              <a:rPr lang="nn-NO" smtClean="0"/>
              <a:t>21</a:t>
            </a:fld>
            <a:endParaRPr lang="nn-NO"/>
          </a:p>
        </p:txBody>
      </p:sp>
      <p:pic>
        <p:nvPicPr>
          <p:cNvPr id="16" name="Bilde 15">
            <a:extLst>
              <a:ext uri="{FF2B5EF4-FFF2-40B4-BE49-F238E27FC236}">
                <a16:creationId xmlns:a16="http://schemas.microsoft.com/office/drawing/2014/main" id="{C6B83547-2C87-A3BA-00D9-D527C98B01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8303" y="6367053"/>
            <a:ext cx="3306434" cy="323455"/>
          </a:xfrm>
          <a:prstGeom prst="rect">
            <a:avLst/>
          </a:prstGeom>
        </p:spPr>
      </p:pic>
      <p:sp>
        <p:nvSpPr>
          <p:cNvPr id="7" name="TekstSylinder 6">
            <a:extLst>
              <a:ext uri="{FF2B5EF4-FFF2-40B4-BE49-F238E27FC236}">
                <a16:creationId xmlns:a16="http://schemas.microsoft.com/office/drawing/2014/main" id="{2768823C-E1FE-D1F6-2873-409950D38A33}"/>
              </a:ext>
            </a:extLst>
          </p:cNvPr>
          <p:cNvSpPr txBox="1"/>
          <p:nvPr/>
        </p:nvSpPr>
        <p:spPr>
          <a:xfrm>
            <a:off x="187942" y="315974"/>
            <a:ext cx="3218558" cy="369332"/>
          </a:xfrm>
          <a:prstGeom prst="rect">
            <a:avLst/>
          </a:prstGeom>
          <a:noFill/>
          <a:ln>
            <a:noFill/>
          </a:ln>
        </p:spPr>
        <p:txBody>
          <a:bodyPr wrap="square" rtlCol="0">
            <a:spAutoFit/>
          </a:bodyPr>
          <a:lstStyle/>
          <a:p>
            <a:pPr algn="ctr"/>
            <a:r>
              <a:rPr lang="nb-NO" b="1">
                <a:solidFill>
                  <a:srgbClr val="1A669A"/>
                </a:solidFill>
                <a:cs typeface="Dreaming Outloud Pro" panose="03050502040302030504" pitchFamily="66" charset="0"/>
              </a:rPr>
              <a:t>11. Samarbeid videre</a:t>
            </a:r>
          </a:p>
        </p:txBody>
      </p:sp>
      <p:sp>
        <p:nvSpPr>
          <p:cNvPr id="8" name="Rektangel 7">
            <a:extLst>
              <a:ext uri="{FF2B5EF4-FFF2-40B4-BE49-F238E27FC236}">
                <a16:creationId xmlns:a16="http://schemas.microsoft.com/office/drawing/2014/main" id="{02946492-DDB0-89F4-532B-9D2F9C69F21B}"/>
              </a:ext>
            </a:extLst>
          </p:cNvPr>
          <p:cNvSpPr/>
          <p:nvPr/>
        </p:nvSpPr>
        <p:spPr>
          <a:xfrm>
            <a:off x="599769" y="794987"/>
            <a:ext cx="5137644" cy="3003899"/>
          </a:xfrm>
          <a:prstGeom prst="rect">
            <a:avLst/>
          </a:prstGeom>
          <a:solidFill>
            <a:sysClr val="window" lastClr="FFFFFF"/>
          </a:solidFill>
          <a:ln w="38100">
            <a:solidFill>
              <a:srgbClr val="1A669A"/>
            </a:solidFill>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sz="1400" b="1" i="0" u="none" strike="noStrike" kern="0" cap="none" spc="0" normalizeH="0" baseline="0" noProof="0">
                <a:ln>
                  <a:noFill/>
                </a:ln>
                <a:solidFill>
                  <a:srgbClr val="1A669A"/>
                </a:solidFill>
                <a:effectLst/>
                <a:uLnTx/>
                <a:uFillTx/>
                <a:latin typeface="Dreaming Outloud Pro" panose="03050502040302030504" pitchFamily="66" charset="0"/>
                <a:cs typeface="Dreaming Outloud Pro" panose="03050502040302030504" pitchFamily="66" charset="0"/>
              </a:rPr>
              <a:t>11.3 Samarbeid med </a:t>
            </a:r>
            <a:r>
              <a:rPr lang="nb-NO" sz="1400" b="1" kern="0">
                <a:solidFill>
                  <a:srgbClr val="1A669A"/>
                </a:solidFill>
                <a:latin typeface="Dreaming Outloud Pro" panose="03050502040302030504" pitchFamily="66" charset="0"/>
                <a:cs typeface="Dreaming Outloud Pro" panose="03050502040302030504" pitchFamily="66" charset="0"/>
              </a:rPr>
              <a:t>Haram</a:t>
            </a:r>
            <a:r>
              <a:rPr kumimoji="0" lang="nb-NO" sz="1400" b="1" i="0" u="none" strike="noStrike" kern="0" cap="none" spc="0" normalizeH="0" baseline="0" noProof="0">
                <a:ln>
                  <a:noFill/>
                </a:ln>
                <a:solidFill>
                  <a:srgbClr val="1A669A"/>
                </a:solidFill>
                <a:effectLst/>
                <a:uLnTx/>
                <a:uFillTx/>
                <a:latin typeface="Dreaming Outloud Pro" panose="03050502040302030504" pitchFamily="66" charset="0"/>
                <a:cs typeface="Dreaming Outloud Pro" panose="03050502040302030504" pitchFamily="66" charset="0"/>
              </a:rPr>
              <a:t> kommune </a:t>
            </a:r>
          </a:p>
          <a:p>
            <a:pPr marL="0" marR="0" lvl="0" indent="0" algn="l" defTabSz="914400" rtl="0" eaLnBrk="0" fontAlgn="base" latinLnBrk="0" hangingPunct="0">
              <a:lnSpc>
                <a:spcPct val="100000"/>
              </a:lnSpc>
              <a:spcBef>
                <a:spcPct val="0"/>
              </a:spcBef>
              <a:spcAft>
                <a:spcPct val="0"/>
              </a:spcAft>
              <a:buClrTx/>
              <a:buSzTx/>
              <a:buFontTx/>
              <a:buNone/>
              <a:tabLst/>
              <a:defRPr/>
            </a:pPr>
            <a:r>
              <a:rPr lang="nn-NO" sz="1200">
                <a:hlinkClick r:id="rId4"/>
              </a:rPr>
              <a:t>Barnehage og skule - Haram kommune</a:t>
            </a:r>
            <a:endParaRPr lang="nn-NO" sz="1200"/>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sz="1200" b="0" i="0" u="none" strike="noStrike" kern="0" cap="none" spc="0" normalizeH="0" baseline="0" noProof="0">
                <a:ln>
                  <a:noFill/>
                </a:ln>
                <a:solidFill>
                  <a:prstClr val="black"/>
                </a:solidFill>
                <a:effectLst/>
                <a:uLnTx/>
                <a:uFillTx/>
                <a:latin typeface="+mj-lt"/>
                <a:cs typeface="Arial" panose="020B0604020202020204" pitchFamily="34" charset="0"/>
              </a:rPr>
              <a:t>– samordna opptak, </a:t>
            </a:r>
            <a:r>
              <a:rPr kumimoji="0" lang="nb-NO" sz="1200" b="0" i="0" u="none" strike="noStrike" kern="0" cap="none" spc="0" normalizeH="0" baseline="0" noProof="0" err="1">
                <a:ln>
                  <a:noFill/>
                </a:ln>
                <a:solidFill>
                  <a:prstClr val="black"/>
                </a:solidFill>
                <a:effectLst/>
                <a:uLnTx/>
                <a:uFillTx/>
                <a:latin typeface="+mj-lt"/>
                <a:cs typeface="Arial" panose="020B0604020202020204" pitchFamily="34" charset="0"/>
              </a:rPr>
              <a:t>styrarmøte</a:t>
            </a:r>
            <a:r>
              <a:rPr kumimoji="0" lang="nb-NO" sz="1200" b="0" i="0" u="none" strike="noStrike" kern="0" cap="none" spc="0" normalizeH="0" baseline="0" noProof="0">
                <a:ln>
                  <a:noFill/>
                </a:ln>
                <a:solidFill>
                  <a:prstClr val="black"/>
                </a:solidFill>
                <a:effectLst/>
                <a:uLnTx/>
                <a:uFillTx/>
                <a:latin typeface="+mj-lt"/>
                <a:cs typeface="Arial" panose="020B0604020202020204" pitchFamily="34" charset="0"/>
              </a:rPr>
              <a:t> 3 </a:t>
            </a:r>
            <a:r>
              <a:rPr kumimoji="0" lang="nb-NO" sz="1200" b="0" i="0" u="none" strike="noStrike" kern="0" cap="none" spc="0" normalizeH="0" baseline="0" noProof="0" err="1">
                <a:ln>
                  <a:noFill/>
                </a:ln>
                <a:solidFill>
                  <a:prstClr val="black"/>
                </a:solidFill>
                <a:effectLst/>
                <a:uLnTx/>
                <a:uFillTx/>
                <a:latin typeface="+mj-lt"/>
                <a:cs typeface="Arial" panose="020B0604020202020204" pitchFamily="34" charset="0"/>
              </a:rPr>
              <a:t>gongar</a:t>
            </a:r>
            <a:r>
              <a:rPr kumimoji="0" lang="nb-NO" sz="1200" b="0" i="0" u="none" strike="noStrike" kern="0" cap="none" spc="0" normalizeH="0" baseline="0" noProof="0">
                <a:ln>
                  <a:noFill/>
                </a:ln>
                <a:solidFill>
                  <a:prstClr val="black"/>
                </a:solidFill>
                <a:effectLst/>
                <a:uLnTx/>
                <a:uFillTx/>
                <a:latin typeface="+mj-lt"/>
                <a:cs typeface="Arial" panose="020B0604020202020204" pitchFamily="34" charset="0"/>
              </a:rPr>
              <a:t> pr halvår, Økonomi (</a:t>
            </a:r>
            <a:r>
              <a:rPr kumimoji="0" lang="nb-NO" sz="1200" b="0" i="0" u="none" strike="noStrike" kern="0" cap="none" spc="0" normalizeH="0" baseline="0" noProof="0" err="1">
                <a:ln>
                  <a:noFill/>
                </a:ln>
                <a:solidFill>
                  <a:prstClr val="black"/>
                </a:solidFill>
                <a:effectLst/>
                <a:uLnTx/>
                <a:uFillTx/>
                <a:latin typeface="+mj-lt"/>
                <a:cs typeface="Arial" panose="020B0604020202020204" pitchFamily="34" charset="0"/>
              </a:rPr>
              <a:t>tilskot</a:t>
            </a:r>
            <a:r>
              <a:rPr kumimoji="0" lang="nb-NO" sz="1200" b="0" i="0" u="none" strike="noStrike" kern="0" cap="none" spc="0" normalizeH="0" baseline="0" noProof="0">
                <a:ln>
                  <a:noFill/>
                </a:ln>
                <a:solidFill>
                  <a:prstClr val="black"/>
                </a:solidFill>
                <a:effectLst/>
                <a:uLnTx/>
                <a:uFillTx/>
                <a:latin typeface="+mj-lt"/>
                <a:cs typeface="Arial" panose="020B0604020202020204" pitchFamily="34" charset="0"/>
              </a:rPr>
              <a:t> til alle barnehagar), </a:t>
            </a:r>
            <a:r>
              <a:rPr kumimoji="0" lang="nb-NO" sz="1200" b="0" i="0" u="none" strike="noStrike" kern="0" cap="none" spc="0" normalizeH="0" baseline="0" noProof="0" err="1">
                <a:ln>
                  <a:noFill/>
                </a:ln>
                <a:solidFill>
                  <a:prstClr val="black"/>
                </a:solidFill>
                <a:effectLst/>
                <a:uLnTx/>
                <a:uFillTx/>
                <a:latin typeface="+mj-lt"/>
                <a:cs typeface="Arial" panose="020B0604020202020204" pitchFamily="34" charset="0"/>
              </a:rPr>
              <a:t>kompetansemidlar</a:t>
            </a:r>
            <a:r>
              <a:rPr kumimoji="0" lang="nb-NO" sz="1200" b="0" i="0" u="none" strike="noStrike" kern="0" cap="none" spc="0" normalizeH="0" baseline="0" noProof="0">
                <a:ln>
                  <a:noFill/>
                </a:ln>
                <a:solidFill>
                  <a:prstClr val="black"/>
                </a:solidFill>
                <a:effectLst/>
                <a:uLnTx/>
                <a:uFillTx/>
                <a:latin typeface="+mj-lt"/>
                <a:cs typeface="Arial" panose="020B0604020202020204" pitchFamily="34" charset="0"/>
              </a:rPr>
              <a:t>, tilsyn med </a:t>
            </a:r>
            <a:r>
              <a:rPr kumimoji="0" lang="nb-NO" sz="1200" b="0" i="0" u="none" strike="noStrike" kern="0" cap="none" spc="0" normalizeH="0" baseline="0" noProof="0" err="1">
                <a:ln>
                  <a:noFill/>
                </a:ln>
                <a:solidFill>
                  <a:prstClr val="black"/>
                </a:solidFill>
                <a:effectLst/>
                <a:uLnTx/>
                <a:uFillTx/>
                <a:latin typeface="+mj-lt"/>
                <a:cs typeface="Arial" panose="020B0604020202020204" pitchFamily="34" charset="0"/>
              </a:rPr>
              <a:t>barnehagane</a:t>
            </a:r>
            <a:endParaRPr kumimoji="0" lang="nb-NO" sz="1200" b="0" i="0" u="none" strike="noStrike" kern="0" cap="none" spc="0" normalizeH="0" baseline="0" noProof="0">
              <a:ln>
                <a:noFill/>
              </a:ln>
              <a:solidFill>
                <a:prstClr val="black"/>
              </a:solidFill>
              <a:effectLst/>
              <a:uLnTx/>
              <a:uFillTx/>
              <a:latin typeface="+mj-lt"/>
              <a:cs typeface="Arial" panose="020B0604020202020204" pitchFamily="34" charset="0"/>
            </a:endParaRPr>
          </a:p>
          <a:p>
            <a:pPr marL="0" marR="0" lvl="0" indent="0" defTabSz="685800" eaLnBrk="1" fontAlgn="auto" latinLnBrk="0" hangingPunct="1">
              <a:lnSpc>
                <a:spcPct val="100000"/>
              </a:lnSpc>
              <a:spcBef>
                <a:spcPct val="20000"/>
              </a:spcBef>
              <a:spcAft>
                <a:spcPts val="0"/>
              </a:spcAft>
              <a:buClrTx/>
              <a:buSzTx/>
              <a:buFontTx/>
              <a:buNone/>
              <a:tabLst/>
              <a:defRPr/>
            </a:pPr>
            <a:r>
              <a:rPr kumimoji="0" lang="nb-NO" sz="1200" b="1" i="0" u="none" strike="noStrike" kern="0" cap="none" spc="0" normalizeH="0" baseline="0" noProof="0">
                <a:ln>
                  <a:noFill/>
                </a:ln>
                <a:solidFill>
                  <a:prstClr val="black"/>
                </a:solidFill>
                <a:effectLst/>
                <a:uLnTx/>
                <a:uFillTx/>
                <a:latin typeface="+mj-lt"/>
                <a:cs typeface="Arial" panose="020B0604020202020204" pitchFamily="34" charset="0"/>
              </a:rPr>
              <a:t>PPT</a:t>
            </a:r>
            <a:r>
              <a:rPr kumimoji="0" lang="nb-NO" sz="1200" b="1" i="0" u="none" strike="noStrike" kern="0" cap="none" spc="0" normalizeH="0" baseline="0" noProof="0">
                <a:ln>
                  <a:noFill/>
                </a:ln>
                <a:solidFill>
                  <a:srgbClr val="E7E6E6">
                    <a:lumMod val="50000"/>
                  </a:srgbClr>
                </a:solidFill>
                <a:effectLst/>
                <a:uLnTx/>
                <a:uFillTx/>
                <a:latin typeface="+mj-lt"/>
                <a:cs typeface="Arial" panose="020B0604020202020204" pitchFamily="34" charset="0"/>
              </a:rPr>
              <a:t> </a:t>
            </a:r>
            <a:r>
              <a:rPr kumimoji="0" lang="nb-NO" sz="1200" b="0" i="0" u="none" strike="noStrike" kern="0" cap="none" spc="0" normalizeH="0" baseline="0" noProof="0">
                <a:ln>
                  <a:noFill/>
                </a:ln>
                <a:solidFill>
                  <a:srgbClr val="E7E6E6">
                    <a:lumMod val="50000"/>
                  </a:srgbClr>
                </a:solidFill>
                <a:effectLst/>
                <a:uLnTx/>
                <a:uFillTx/>
                <a:latin typeface="+mj-lt"/>
                <a:cs typeface="Arial" panose="020B0604020202020204" pitchFamily="34" charset="0"/>
              </a:rPr>
              <a:t>– </a:t>
            </a:r>
            <a:r>
              <a:rPr kumimoji="0" lang="nb-NO" sz="1200" b="0" i="0" u="none" strike="noStrike" kern="0" cap="none" spc="0" normalizeH="0" baseline="0" noProof="0" err="1">
                <a:ln>
                  <a:noFill/>
                </a:ln>
                <a:solidFill>
                  <a:prstClr val="black"/>
                </a:solidFill>
                <a:effectLst/>
                <a:uLnTx/>
                <a:uFillTx/>
                <a:latin typeface="+mj-lt"/>
                <a:cs typeface="Arial" panose="020B0604020202020204" pitchFamily="34" charset="0"/>
              </a:rPr>
              <a:t>samarbeidspartnar</a:t>
            </a:r>
            <a:r>
              <a:rPr kumimoji="0" lang="nb-NO" sz="1200" b="0" i="0" u="none" strike="noStrike" kern="0" cap="none" spc="0" normalizeH="0" baseline="0" noProof="0">
                <a:ln>
                  <a:noFill/>
                </a:ln>
                <a:solidFill>
                  <a:prstClr val="black"/>
                </a:solidFill>
                <a:effectLst/>
                <a:uLnTx/>
                <a:uFillTx/>
                <a:latin typeface="+mj-lt"/>
                <a:cs typeface="Arial" panose="020B0604020202020204" pitchFamily="34" charset="0"/>
              </a:rPr>
              <a:t> der barn har </a:t>
            </a:r>
            <a:r>
              <a:rPr kumimoji="0" lang="nb-NO" sz="1200" b="0" i="0" u="none" strike="noStrike" kern="0" cap="none" spc="0" normalizeH="0" baseline="0" noProof="0" err="1">
                <a:ln>
                  <a:noFill/>
                </a:ln>
                <a:solidFill>
                  <a:prstClr val="black"/>
                </a:solidFill>
                <a:effectLst/>
                <a:uLnTx/>
                <a:uFillTx/>
                <a:latin typeface="+mj-lt"/>
                <a:cs typeface="Arial" panose="020B0604020202020204" pitchFamily="34" charset="0"/>
              </a:rPr>
              <a:t>særskilde</a:t>
            </a:r>
            <a:r>
              <a:rPr kumimoji="0" lang="nb-NO" sz="1200" b="0" i="0" u="none" strike="noStrike" kern="0" cap="none" spc="0" normalizeH="0" baseline="0" noProof="0">
                <a:ln>
                  <a:noFill/>
                </a:ln>
                <a:solidFill>
                  <a:prstClr val="black"/>
                </a:solidFill>
                <a:effectLst/>
                <a:uLnTx/>
                <a:uFillTx/>
                <a:latin typeface="+mj-lt"/>
                <a:cs typeface="Arial" panose="020B0604020202020204" pitchFamily="34" charset="0"/>
              </a:rPr>
              <a:t> behov og krav på spesialpedagogisk hjelp og logoped.</a:t>
            </a:r>
          </a:p>
          <a:p>
            <a:pPr marL="0" marR="0" lvl="0" indent="0" defTabSz="685800" eaLnBrk="1" fontAlgn="auto" latinLnBrk="0" hangingPunct="1">
              <a:lnSpc>
                <a:spcPct val="100000"/>
              </a:lnSpc>
              <a:spcBef>
                <a:spcPct val="20000"/>
              </a:spcBef>
              <a:spcAft>
                <a:spcPts val="0"/>
              </a:spcAft>
              <a:buClrTx/>
              <a:buSzTx/>
              <a:buFontTx/>
              <a:buNone/>
              <a:tabLst/>
              <a:defRPr/>
            </a:pPr>
            <a:r>
              <a:rPr kumimoji="0" lang="nb-NO" sz="1200" b="1" i="0" u="none" strike="noStrike" kern="0" cap="none" spc="0" normalizeH="0" baseline="0" noProof="0">
                <a:ln>
                  <a:noFill/>
                </a:ln>
                <a:solidFill>
                  <a:prstClr val="black"/>
                </a:solidFill>
                <a:effectLst/>
                <a:uLnTx/>
                <a:uFillTx/>
                <a:latin typeface="+mj-lt"/>
                <a:cs typeface="Arial" panose="020B0604020202020204" pitchFamily="34" charset="0"/>
              </a:rPr>
              <a:t>Barnevern</a:t>
            </a:r>
            <a:r>
              <a:rPr kumimoji="0" lang="nb-NO" sz="1200" b="0" i="0" u="none" strike="noStrike" kern="0" cap="none" spc="0" normalizeH="0" baseline="0" noProof="0">
                <a:ln>
                  <a:noFill/>
                </a:ln>
                <a:solidFill>
                  <a:prstClr val="black"/>
                </a:solidFill>
                <a:effectLst/>
                <a:uLnTx/>
                <a:uFillTx/>
                <a:latin typeface="+mj-lt"/>
                <a:cs typeface="Arial" panose="020B0604020202020204" pitchFamily="34" charset="0"/>
              </a:rPr>
              <a:t> </a:t>
            </a:r>
            <a:r>
              <a:rPr kumimoji="0" lang="nb-NO" sz="1200" b="0" i="0" u="none" strike="noStrike" kern="0" cap="none" spc="0" normalizeH="0" baseline="0" noProof="0">
                <a:ln>
                  <a:noFill/>
                </a:ln>
                <a:solidFill>
                  <a:srgbClr val="5B9BD5">
                    <a:lumMod val="60000"/>
                    <a:lumOff val="40000"/>
                  </a:srgbClr>
                </a:solidFill>
                <a:effectLst/>
                <a:uLnTx/>
                <a:uFillTx/>
                <a:latin typeface="+mj-lt"/>
                <a:cs typeface="Arial" panose="020B0604020202020204" pitchFamily="34" charset="0"/>
              </a:rPr>
              <a:t> </a:t>
            </a:r>
            <a:r>
              <a:rPr kumimoji="0" lang="nb-NO" sz="1200" b="0" i="0" u="none" strike="noStrike" kern="0" cap="none" spc="0" normalizeH="0" baseline="0" noProof="0">
                <a:ln>
                  <a:noFill/>
                </a:ln>
                <a:solidFill>
                  <a:prstClr val="black"/>
                </a:solidFill>
                <a:effectLst/>
                <a:uLnTx/>
                <a:uFillTx/>
                <a:latin typeface="+mj-lt"/>
                <a:cs typeface="Arial" panose="020B0604020202020204" pitchFamily="34" charset="0"/>
              </a:rPr>
              <a:t>- vi samarbeider med barnevernet dersom det er behov for det . Barnehagen har opplysningsplikt  ved behov.</a:t>
            </a:r>
            <a:endParaRPr kumimoji="0" lang="nb-NO" sz="1200" b="0" i="0" u="none" strike="noStrike" kern="0" cap="none" spc="0" normalizeH="0" baseline="0" noProof="0">
              <a:ln>
                <a:noFill/>
              </a:ln>
              <a:solidFill>
                <a:srgbClr val="5B9BD5">
                  <a:lumMod val="60000"/>
                  <a:lumOff val="40000"/>
                </a:srgbClr>
              </a:solidFill>
              <a:effectLst/>
              <a:uLnTx/>
              <a:uFillTx/>
              <a:latin typeface="+mj-lt"/>
              <a:cs typeface="Arial" panose="020B0604020202020204" pitchFamily="34" charset="0"/>
            </a:endParaRPr>
          </a:p>
          <a:p>
            <a:pPr marL="0" marR="0" lvl="0" indent="0" defTabSz="685800" eaLnBrk="1" fontAlgn="auto" latinLnBrk="0" hangingPunct="1">
              <a:lnSpc>
                <a:spcPct val="100000"/>
              </a:lnSpc>
              <a:spcBef>
                <a:spcPct val="20000"/>
              </a:spcBef>
              <a:spcAft>
                <a:spcPts val="0"/>
              </a:spcAft>
              <a:buClrTx/>
              <a:buSzTx/>
              <a:buFontTx/>
              <a:buNone/>
              <a:tabLst/>
              <a:defRPr/>
            </a:pPr>
            <a:r>
              <a:rPr kumimoji="0" lang="nb-NO" sz="1200" b="1" i="0" u="none" strike="noStrike" kern="0" cap="none" spc="0" normalizeH="0" baseline="0" noProof="0">
                <a:ln>
                  <a:noFill/>
                </a:ln>
                <a:solidFill>
                  <a:prstClr val="black"/>
                </a:solidFill>
                <a:effectLst/>
                <a:uLnTx/>
                <a:uFillTx/>
                <a:latin typeface="+mj-lt"/>
                <a:cs typeface="Arial" panose="020B0604020202020204" pitchFamily="34" charset="0"/>
              </a:rPr>
              <a:t>Helsestasjon</a:t>
            </a:r>
            <a:r>
              <a:rPr kumimoji="0" lang="nb-NO" sz="1200" b="0" i="0" u="none" strike="noStrike" kern="0" cap="none" spc="0" normalizeH="0" baseline="0" noProof="0">
                <a:ln>
                  <a:noFill/>
                </a:ln>
                <a:solidFill>
                  <a:srgbClr val="5B9BD5">
                    <a:lumMod val="60000"/>
                    <a:lumOff val="40000"/>
                  </a:srgbClr>
                </a:solidFill>
                <a:effectLst/>
                <a:uLnTx/>
                <a:uFillTx/>
                <a:latin typeface="+mj-lt"/>
                <a:cs typeface="Arial" panose="020B0604020202020204" pitchFamily="34" charset="0"/>
              </a:rPr>
              <a:t>  </a:t>
            </a:r>
            <a:r>
              <a:rPr kumimoji="0" lang="nb-NO" sz="1200" b="0" i="0" u="none" strike="noStrike" kern="0" cap="none" spc="0" normalizeH="0" baseline="0" noProof="0">
                <a:ln>
                  <a:noFill/>
                </a:ln>
                <a:solidFill>
                  <a:prstClr val="black"/>
                </a:solidFill>
                <a:effectLst/>
                <a:uLnTx/>
                <a:uFillTx/>
                <a:latin typeface="+mj-lt"/>
                <a:cs typeface="Arial" panose="020B0604020202020204" pitchFamily="34" charset="0"/>
              </a:rPr>
              <a:t>- vi samarbeider med helsestasjon, og har 4-års </a:t>
            </a:r>
            <a:r>
              <a:rPr kumimoji="0" lang="nb-NO" sz="1200" b="0" i="0" u="none" strike="noStrike" kern="0" cap="none" spc="0" normalizeH="0" baseline="0" noProof="0" err="1">
                <a:ln>
                  <a:noFill/>
                </a:ln>
                <a:solidFill>
                  <a:prstClr val="black"/>
                </a:solidFill>
                <a:effectLst/>
                <a:uLnTx/>
                <a:uFillTx/>
                <a:latin typeface="+mj-lt"/>
                <a:cs typeface="Arial" panose="020B0604020202020204" pitchFamily="34" charset="0"/>
              </a:rPr>
              <a:t>kontrollane</a:t>
            </a:r>
            <a:r>
              <a:rPr kumimoji="0" lang="nb-NO" sz="1200" b="0" i="0" u="none" strike="noStrike" kern="0" cap="none" spc="0" normalizeH="0" baseline="0" noProof="0">
                <a:ln>
                  <a:noFill/>
                </a:ln>
                <a:solidFill>
                  <a:prstClr val="black"/>
                </a:solidFill>
                <a:effectLst/>
                <a:uLnTx/>
                <a:uFillTx/>
                <a:latin typeface="+mj-lt"/>
                <a:cs typeface="Arial" panose="020B0604020202020204" pitchFamily="34" charset="0"/>
              </a:rPr>
              <a:t> i barnehagen.</a:t>
            </a:r>
          </a:p>
          <a:p>
            <a:pPr marL="0" marR="0" lvl="0" indent="0" defTabSz="685800" eaLnBrk="1" fontAlgn="auto" latinLnBrk="0" hangingPunct="1">
              <a:lnSpc>
                <a:spcPct val="100000"/>
              </a:lnSpc>
              <a:spcBef>
                <a:spcPts val="0"/>
              </a:spcBef>
              <a:spcAft>
                <a:spcPts val="0"/>
              </a:spcAft>
              <a:buClrTx/>
              <a:buSzTx/>
              <a:buFontTx/>
              <a:buNone/>
              <a:tabLst/>
              <a:defRPr/>
            </a:pPr>
            <a:r>
              <a:rPr kumimoji="0" lang="nn-NO" sz="1200" b="1" i="0" u="none" strike="noStrike" kern="0" cap="none" spc="0" normalizeH="0" baseline="0" noProof="0">
                <a:ln>
                  <a:noFill/>
                </a:ln>
                <a:solidFill>
                  <a:prstClr val="black"/>
                </a:solidFill>
                <a:effectLst/>
                <a:uLnTx/>
                <a:uFillTx/>
                <a:latin typeface="+mj-lt"/>
                <a:cs typeface="Arial" panose="020B0604020202020204" pitchFamily="34" charset="0"/>
              </a:rPr>
              <a:t>4-års kontrollen </a:t>
            </a:r>
            <a:r>
              <a:rPr kumimoji="0" lang="nn-NO" sz="1200" b="0" i="0" u="none" strike="noStrike" kern="0" cap="none" spc="0" normalizeH="0" baseline="0" noProof="0">
                <a:ln>
                  <a:noFill/>
                </a:ln>
                <a:solidFill>
                  <a:prstClr val="black"/>
                </a:solidFill>
                <a:effectLst/>
                <a:uLnTx/>
                <a:uFillTx/>
                <a:latin typeface="+mj-lt"/>
                <a:cs typeface="Arial" panose="020B0604020202020204" pitchFamily="34" charset="0"/>
              </a:rPr>
              <a:t>som tidlegare var på helsestasjonen kan no bli lagt i barnehagen. Då vil helsesjukepleiar gjennomføre 4-årskontrollen på vanleg måte, og så vil pedagogisk leiar vere med på siste del av kontrollen.</a:t>
            </a:r>
          </a:p>
          <a:p>
            <a:pPr marL="0" marR="0" lvl="0" indent="0" defTabSz="685800" eaLnBrk="1" fontAlgn="auto" latinLnBrk="0" hangingPunct="1">
              <a:lnSpc>
                <a:spcPct val="100000"/>
              </a:lnSpc>
              <a:spcBef>
                <a:spcPts val="0"/>
              </a:spcBef>
              <a:spcAft>
                <a:spcPts val="0"/>
              </a:spcAft>
              <a:buClrTx/>
              <a:buSzTx/>
              <a:buFontTx/>
              <a:buNone/>
              <a:tabLst/>
              <a:defRPr/>
            </a:pPr>
            <a:r>
              <a:rPr lang="nn-NO" sz="1200" b="1" kern="0">
                <a:solidFill>
                  <a:prstClr val="black"/>
                </a:solidFill>
                <a:latin typeface="+mj-lt"/>
                <a:cs typeface="Arial" panose="020B0604020202020204" pitchFamily="34" charset="0"/>
              </a:rPr>
              <a:t>Overgang barnehage og skule </a:t>
            </a:r>
            <a:r>
              <a:rPr lang="nn-NO" sz="1200" kern="0">
                <a:solidFill>
                  <a:prstClr val="black"/>
                </a:solidFill>
                <a:latin typeface="+mj-lt"/>
                <a:cs typeface="Arial" panose="020B0604020202020204" pitchFamily="34" charset="0"/>
              </a:rPr>
              <a:t>– samarbeid med Brattvåg barneskule</a:t>
            </a:r>
            <a:r>
              <a:rPr kumimoji="0" lang="nn-NO" sz="1200" b="0" i="0" u="none" strike="noStrike" kern="0" cap="none" spc="0" normalizeH="0" baseline="0" noProof="0">
                <a:ln>
                  <a:noFill/>
                </a:ln>
                <a:solidFill>
                  <a:prstClr val="black"/>
                </a:solidFill>
                <a:effectLst/>
                <a:uLnTx/>
                <a:uFillTx/>
                <a:latin typeface="+mj-lt"/>
                <a:cs typeface="Arial" panose="020B0604020202020204" pitchFamily="34" charset="0"/>
              </a:rPr>
              <a:t> og Friskus-avdelinga</a:t>
            </a:r>
          </a:p>
        </p:txBody>
      </p:sp>
      <p:sp>
        <p:nvSpPr>
          <p:cNvPr id="9" name="TekstSylinder 8">
            <a:extLst>
              <a:ext uri="{FF2B5EF4-FFF2-40B4-BE49-F238E27FC236}">
                <a16:creationId xmlns:a16="http://schemas.microsoft.com/office/drawing/2014/main" id="{99DFEC95-4E31-B984-B459-D55E34E9B0D6}"/>
              </a:ext>
            </a:extLst>
          </p:cNvPr>
          <p:cNvSpPr txBox="1"/>
          <p:nvPr/>
        </p:nvSpPr>
        <p:spPr>
          <a:xfrm>
            <a:off x="6174455" y="793769"/>
            <a:ext cx="5623097" cy="2862322"/>
          </a:xfrm>
          <a:prstGeom prst="rect">
            <a:avLst/>
          </a:prstGeom>
          <a:noFill/>
          <a:ln>
            <a:noFill/>
          </a:ln>
        </p:spPr>
        <p:txBody>
          <a:bodyPr wrap="square" rtlCol="0">
            <a:spAutoFit/>
          </a:bodyPr>
          <a:lstStyle/>
          <a:p>
            <a:pPr eaLnBrk="0" fontAlgn="base" hangingPunct="0">
              <a:spcBef>
                <a:spcPct val="0"/>
              </a:spcBef>
              <a:spcAft>
                <a:spcPct val="0"/>
              </a:spcAft>
            </a:pPr>
            <a:r>
              <a:rPr lang="nb-NO" sz="1200" b="1" dirty="0">
                <a:solidFill>
                  <a:srgbClr val="1A669A"/>
                </a:solidFill>
                <a:latin typeface="Dreaming Outloud Pro" panose="03050502040302030504" pitchFamily="66" charset="0"/>
                <a:cs typeface="Dreaming Outloud Pro" panose="03050502040302030504" pitchFamily="66" charset="0"/>
              </a:rPr>
              <a:t>11.4 Andre </a:t>
            </a:r>
            <a:r>
              <a:rPr lang="nb-NO" sz="1200" b="1" dirty="0" err="1">
                <a:solidFill>
                  <a:srgbClr val="1A669A"/>
                </a:solidFill>
                <a:latin typeface="Dreaming Outloud Pro" panose="03050502040302030504" pitchFamily="66" charset="0"/>
                <a:cs typeface="Dreaming Outloud Pro" panose="03050502040302030504" pitchFamily="66" charset="0"/>
              </a:rPr>
              <a:t>samarbeidspartnarar</a:t>
            </a:r>
            <a:endParaRPr lang="nb-NO" sz="1200" b="1" dirty="0">
              <a:solidFill>
                <a:srgbClr val="1A669A"/>
              </a:solidFill>
              <a:latin typeface="Dreaming Outloud Pro" panose="03050502040302030504" pitchFamily="66" charset="0"/>
              <a:cs typeface="Dreaming Outloud Pro" panose="03050502040302030504" pitchFamily="66" charset="0"/>
            </a:endParaRPr>
          </a:p>
          <a:p>
            <a:pPr marL="171450" indent="-171450" eaLnBrk="0" fontAlgn="base" hangingPunct="0">
              <a:spcBef>
                <a:spcPct val="0"/>
              </a:spcBef>
              <a:spcAft>
                <a:spcPct val="0"/>
              </a:spcAft>
              <a:buFont typeface="Arial" panose="020B0604020202020204" pitchFamily="34" charset="0"/>
              <a:buChar char="•"/>
            </a:pPr>
            <a:r>
              <a:rPr lang="nb-NO" sz="1200" dirty="0">
                <a:solidFill>
                  <a:prstClr val="black"/>
                </a:solidFill>
                <a:latin typeface="Calibri" panose="020F0502020204030204" pitchFamily="34" charset="0"/>
              </a:rPr>
              <a:t>Barnevernstenesta</a:t>
            </a:r>
          </a:p>
          <a:p>
            <a:pPr marL="171450" indent="-171450" eaLnBrk="0" fontAlgn="base" hangingPunct="0">
              <a:spcBef>
                <a:spcPct val="0"/>
              </a:spcBef>
              <a:spcAft>
                <a:spcPct val="0"/>
              </a:spcAft>
              <a:buFont typeface="Arial" panose="020B0604020202020204" pitchFamily="34" charset="0"/>
              <a:buChar char="•"/>
            </a:pPr>
            <a:r>
              <a:rPr lang="nb-NO" sz="1200" dirty="0">
                <a:solidFill>
                  <a:prstClr val="black"/>
                </a:solidFill>
                <a:latin typeface="Calibri" panose="020F0502020204030204" pitchFamily="34" charset="0"/>
              </a:rPr>
              <a:t>Helsestasjonen</a:t>
            </a:r>
          </a:p>
          <a:p>
            <a:pPr marL="171450" indent="-171450" eaLnBrk="0" fontAlgn="base" hangingPunct="0">
              <a:spcBef>
                <a:spcPct val="0"/>
              </a:spcBef>
              <a:spcAft>
                <a:spcPct val="0"/>
              </a:spcAft>
              <a:buFont typeface="Arial" panose="020B0604020202020204" pitchFamily="34" charset="0"/>
              <a:buChar char="•"/>
            </a:pPr>
            <a:r>
              <a:rPr lang="nb-NO" sz="1200" dirty="0">
                <a:solidFill>
                  <a:prstClr val="black"/>
                </a:solidFill>
                <a:latin typeface="Calibri" panose="020F0502020204030204" pitchFamily="34" charset="0"/>
              </a:rPr>
              <a:t>Brattvåg </a:t>
            </a:r>
            <a:r>
              <a:rPr lang="nb-NO" sz="1200" dirty="0" err="1">
                <a:solidFill>
                  <a:prstClr val="black"/>
                </a:solidFill>
                <a:latin typeface="Calibri" panose="020F0502020204030204" pitchFamily="34" charset="0"/>
              </a:rPr>
              <a:t>barneskule</a:t>
            </a:r>
            <a:r>
              <a:rPr lang="nb-NO" sz="1200" dirty="0">
                <a:solidFill>
                  <a:prstClr val="black"/>
                </a:solidFill>
                <a:latin typeface="Calibri" panose="020F0502020204030204" pitchFamily="34" charset="0"/>
              </a:rPr>
              <a:t> (Hildre Montessori skule)</a:t>
            </a:r>
          </a:p>
          <a:p>
            <a:pPr marL="171450" indent="-171450" eaLnBrk="0" fontAlgn="base" hangingPunct="0">
              <a:spcBef>
                <a:spcPct val="0"/>
              </a:spcBef>
              <a:spcAft>
                <a:spcPct val="0"/>
              </a:spcAft>
              <a:buFont typeface="Arial" panose="020B0604020202020204" pitchFamily="34" charset="0"/>
              <a:buChar char="•"/>
            </a:pPr>
            <a:r>
              <a:rPr lang="nb-NO" sz="1200" dirty="0">
                <a:solidFill>
                  <a:prstClr val="black"/>
                </a:solidFill>
                <a:latin typeface="Calibri" panose="020F0502020204030204" pitchFamily="34" charset="0"/>
              </a:rPr>
              <a:t>Politi</a:t>
            </a:r>
          </a:p>
          <a:p>
            <a:pPr marL="171450" indent="-171450" eaLnBrk="0" fontAlgn="base" hangingPunct="0">
              <a:spcBef>
                <a:spcPct val="0"/>
              </a:spcBef>
              <a:spcAft>
                <a:spcPct val="0"/>
              </a:spcAft>
              <a:buFont typeface="Arial" panose="020B0604020202020204" pitchFamily="34" charset="0"/>
              <a:buChar char="•"/>
            </a:pPr>
            <a:r>
              <a:rPr lang="nb-NO" sz="1200" dirty="0">
                <a:solidFill>
                  <a:prstClr val="black"/>
                </a:solidFill>
                <a:latin typeface="Calibri" panose="020F0502020204030204" pitchFamily="34" charset="0"/>
              </a:rPr>
              <a:t>Leikeplasskontrollen</a:t>
            </a:r>
          </a:p>
          <a:p>
            <a:pPr marL="171450" indent="-171450" eaLnBrk="0" fontAlgn="base" hangingPunct="0">
              <a:spcBef>
                <a:spcPct val="0"/>
              </a:spcBef>
              <a:spcAft>
                <a:spcPct val="0"/>
              </a:spcAft>
              <a:buFont typeface="Arial" panose="020B0604020202020204" pitchFamily="34" charset="0"/>
              <a:buChar char="•"/>
            </a:pPr>
            <a:r>
              <a:rPr lang="nb-NO" sz="1200" dirty="0">
                <a:solidFill>
                  <a:prstClr val="black"/>
                </a:solidFill>
                <a:latin typeface="Calibri" panose="020F0502020204030204" pitchFamily="34" charset="0"/>
              </a:rPr>
              <a:t>Bra Elektro – internkontroll, vernerunde elektrisk</a:t>
            </a:r>
          </a:p>
          <a:p>
            <a:pPr marL="171450" indent="-171450" eaLnBrk="0" fontAlgn="base" hangingPunct="0">
              <a:spcBef>
                <a:spcPct val="0"/>
              </a:spcBef>
              <a:spcAft>
                <a:spcPct val="0"/>
              </a:spcAft>
              <a:buFont typeface="Arial" panose="020B0604020202020204" pitchFamily="34" charset="0"/>
              <a:buChar char="•"/>
            </a:pPr>
            <a:r>
              <a:rPr lang="nb-NO" sz="1200" dirty="0" err="1">
                <a:solidFill>
                  <a:prstClr val="black"/>
                </a:solidFill>
                <a:latin typeface="Calibri" panose="020F0502020204030204" pitchFamily="34" charset="0"/>
              </a:rPr>
              <a:t>Rentokil</a:t>
            </a:r>
            <a:r>
              <a:rPr lang="nb-NO" sz="1200" dirty="0">
                <a:solidFill>
                  <a:prstClr val="black"/>
                </a:solidFill>
                <a:latin typeface="Calibri" panose="020F0502020204030204" pitchFamily="34" charset="0"/>
              </a:rPr>
              <a:t> - renhold</a:t>
            </a:r>
          </a:p>
          <a:p>
            <a:pPr marL="171450" indent="-171450" eaLnBrk="0" fontAlgn="base" hangingPunct="0">
              <a:spcBef>
                <a:spcPct val="0"/>
              </a:spcBef>
              <a:spcAft>
                <a:spcPct val="0"/>
              </a:spcAft>
              <a:buFont typeface="Arial" panose="020B0604020202020204" pitchFamily="34" charset="0"/>
              <a:buChar char="•"/>
            </a:pPr>
            <a:r>
              <a:rPr lang="nb-NO" sz="1200" dirty="0">
                <a:solidFill>
                  <a:prstClr val="black"/>
                </a:solidFill>
                <a:latin typeface="Calibri" panose="020F0502020204030204" pitchFamily="34" charset="0"/>
              </a:rPr>
              <a:t>Holmeset bygg (</a:t>
            </a:r>
            <a:r>
              <a:rPr lang="nb-NO" sz="1200" dirty="0" err="1">
                <a:solidFill>
                  <a:prstClr val="black"/>
                </a:solidFill>
                <a:latin typeface="Calibri" panose="020F0502020204030204" pitchFamily="34" charset="0"/>
              </a:rPr>
              <a:t>vaktmestertenester</a:t>
            </a:r>
            <a:r>
              <a:rPr lang="nb-NO" sz="1200" dirty="0">
                <a:solidFill>
                  <a:prstClr val="black"/>
                </a:solidFill>
                <a:latin typeface="Calibri" panose="020F0502020204030204" pitchFamily="34" charset="0"/>
              </a:rPr>
              <a:t>)</a:t>
            </a:r>
          </a:p>
          <a:p>
            <a:pPr marL="171450" indent="-171450" eaLnBrk="0" fontAlgn="base" hangingPunct="0">
              <a:spcBef>
                <a:spcPct val="0"/>
              </a:spcBef>
              <a:spcAft>
                <a:spcPct val="0"/>
              </a:spcAft>
              <a:buFont typeface="Arial" panose="020B0604020202020204" pitchFamily="34" charset="0"/>
              <a:buChar char="•"/>
            </a:pPr>
            <a:r>
              <a:rPr lang="nb-NO" sz="1200" dirty="0">
                <a:solidFill>
                  <a:prstClr val="black"/>
                </a:solidFill>
                <a:latin typeface="Calibri" panose="020F0502020204030204" pitchFamily="34" charset="0"/>
              </a:rPr>
              <a:t>PBL - Private barnehagers landsforbund</a:t>
            </a:r>
          </a:p>
          <a:p>
            <a:pPr marL="171450" indent="-171450" eaLnBrk="0" fontAlgn="base" hangingPunct="0">
              <a:spcBef>
                <a:spcPct val="0"/>
              </a:spcBef>
              <a:spcAft>
                <a:spcPct val="0"/>
              </a:spcAft>
              <a:buFont typeface="Arial" panose="020B0604020202020204" pitchFamily="34" charset="0"/>
              <a:buChar char="•"/>
            </a:pPr>
            <a:r>
              <a:rPr lang="nb-NO" sz="1200" dirty="0">
                <a:solidFill>
                  <a:prstClr val="black"/>
                </a:solidFill>
                <a:latin typeface="Calibri" panose="020F0502020204030204" pitchFamily="34" charset="0"/>
              </a:rPr>
              <a:t>Biblioteket -</a:t>
            </a:r>
            <a:r>
              <a:rPr lang="nn-NO" sz="1200" kern="0" dirty="0">
                <a:solidFill>
                  <a:prstClr val="black"/>
                </a:solidFill>
                <a:latin typeface="Calibri"/>
                <a:cs typeface="Arial" panose="020B0604020202020204" pitchFamily="34" charset="0"/>
              </a:rPr>
              <a:t> barna på Friskus reiser på biblioteket innimellom for å låne bøker.</a:t>
            </a:r>
            <a:endParaRPr lang="nb-NO" sz="1200" dirty="0">
              <a:solidFill>
                <a:prstClr val="black"/>
              </a:solidFill>
              <a:latin typeface="Calibri" panose="020F0502020204030204" pitchFamily="34" charset="0"/>
            </a:endParaRPr>
          </a:p>
          <a:p>
            <a:pPr marL="171450" indent="-171450" eaLnBrk="0" fontAlgn="base" hangingPunct="0">
              <a:spcBef>
                <a:spcPct val="0"/>
              </a:spcBef>
              <a:spcAft>
                <a:spcPct val="0"/>
              </a:spcAft>
              <a:buFont typeface="Arial" panose="020B0604020202020204" pitchFamily="34" charset="0"/>
              <a:buChar char="•"/>
            </a:pPr>
            <a:r>
              <a:rPr lang="nb-NO" sz="1200" dirty="0">
                <a:solidFill>
                  <a:prstClr val="black"/>
                </a:solidFill>
                <a:latin typeface="Calibri" panose="020F0502020204030204" pitchFamily="34" charset="0"/>
              </a:rPr>
              <a:t>Brattvåg </a:t>
            </a:r>
            <a:r>
              <a:rPr lang="nb-NO" sz="1200" dirty="0" err="1">
                <a:solidFill>
                  <a:prstClr val="black"/>
                </a:solidFill>
                <a:latin typeface="Calibri" panose="020F0502020204030204" pitchFamily="34" charset="0"/>
              </a:rPr>
              <a:t>kyrkje</a:t>
            </a:r>
            <a:r>
              <a:rPr lang="nb-NO" sz="1200" dirty="0">
                <a:solidFill>
                  <a:prstClr val="black"/>
                </a:solidFill>
                <a:latin typeface="Calibri" panose="020F0502020204030204" pitchFamily="34" charset="0"/>
              </a:rPr>
              <a:t>, der er vi på julevandring og påskevandring kvart år </a:t>
            </a:r>
            <a:r>
              <a:rPr lang="nb-NO" sz="1200" dirty="0" err="1">
                <a:solidFill>
                  <a:prstClr val="black"/>
                </a:solidFill>
                <a:latin typeface="Calibri" panose="020F0502020204030204" pitchFamily="34" charset="0"/>
              </a:rPr>
              <a:t>ilag</a:t>
            </a:r>
            <a:r>
              <a:rPr lang="nb-NO" sz="1200" dirty="0">
                <a:solidFill>
                  <a:prstClr val="black"/>
                </a:solidFill>
                <a:latin typeface="Calibri" panose="020F0502020204030204" pitchFamily="34" charset="0"/>
              </a:rPr>
              <a:t> med barna </a:t>
            </a:r>
            <a:r>
              <a:rPr lang="nb-NO" sz="1200">
                <a:solidFill>
                  <a:prstClr val="black"/>
                </a:solidFill>
                <a:latin typeface="Calibri" panose="020F0502020204030204" pitchFamily="34" charset="0"/>
              </a:rPr>
              <a:t>på Blåklokka og Friskus. </a:t>
            </a:r>
            <a:r>
              <a:rPr lang="nb-NO" sz="1200" dirty="0">
                <a:solidFill>
                  <a:prstClr val="black"/>
                </a:solidFill>
                <a:latin typeface="Calibri" panose="020F0502020204030204" pitchFamily="34" charset="0"/>
              </a:rPr>
              <a:t>Og innimellom er </a:t>
            </a:r>
            <a:r>
              <a:rPr lang="nb-NO" sz="1200" dirty="0" err="1">
                <a:solidFill>
                  <a:prstClr val="black"/>
                </a:solidFill>
                <a:latin typeface="Calibri" panose="020F0502020204030204" pitchFamily="34" charset="0"/>
              </a:rPr>
              <a:t>dei</a:t>
            </a:r>
            <a:r>
              <a:rPr lang="nb-NO" sz="1200" dirty="0">
                <a:solidFill>
                  <a:prstClr val="black"/>
                </a:solidFill>
                <a:latin typeface="Calibri" panose="020F0502020204030204" pitchFamily="34" charset="0"/>
              </a:rPr>
              <a:t> i barnehagen på besøk i enkelte </a:t>
            </a:r>
            <a:r>
              <a:rPr lang="nb-NO" sz="1200" dirty="0" err="1">
                <a:solidFill>
                  <a:prstClr val="black"/>
                </a:solidFill>
                <a:latin typeface="Calibri" panose="020F0502020204030204" pitchFamily="34" charset="0"/>
              </a:rPr>
              <a:t>samlingar</a:t>
            </a:r>
            <a:r>
              <a:rPr lang="nb-NO" sz="1200" dirty="0">
                <a:solidFill>
                  <a:prstClr val="black"/>
                </a:solidFill>
                <a:latin typeface="Calibri" panose="020F0502020204030204" pitchFamily="34" charset="0"/>
              </a:rPr>
              <a:t>.</a:t>
            </a:r>
          </a:p>
          <a:p>
            <a:pPr marL="171450" indent="-171450" eaLnBrk="0" fontAlgn="base" hangingPunct="0">
              <a:spcBef>
                <a:spcPct val="0"/>
              </a:spcBef>
              <a:spcAft>
                <a:spcPct val="0"/>
              </a:spcAft>
              <a:buFont typeface="Arial" panose="020B0604020202020204" pitchFamily="34" charset="0"/>
              <a:buChar char="•"/>
            </a:pPr>
            <a:r>
              <a:rPr lang="nb-NO" sz="1200" dirty="0">
                <a:solidFill>
                  <a:prstClr val="black"/>
                </a:solidFill>
                <a:latin typeface="Calibri" panose="020F0502020204030204" pitchFamily="34" charset="0"/>
              </a:rPr>
              <a:t>Misjonssambandet og </a:t>
            </a:r>
            <a:r>
              <a:rPr lang="nb-NO" sz="1200" dirty="0" err="1">
                <a:solidFill>
                  <a:prstClr val="black"/>
                </a:solidFill>
                <a:latin typeface="Calibri" panose="020F0502020204030204" pitchFamily="34" charset="0"/>
              </a:rPr>
              <a:t>UngGlobal</a:t>
            </a:r>
            <a:r>
              <a:rPr lang="nb-NO" sz="1200" dirty="0">
                <a:solidFill>
                  <a:prstClr val="black"/>
                </a:solidFill>
                <a:latin typeface="Calibri" panose="020F0502020204030204" pitchFamily="34" charset="0"/>
              </a:rPr>
              <a:t> – gjennom materieller og informasjon som vi kan nytte gjennom året.</a:t>
            </a:r>
          </a:p>
        </p:txBody>
      </p:sp>
      <p:sp>
        <p:nvSpPr>
          <p:cNvPr id="12" name="TekstSylinder 11">
            <a:extLst>
              <a:ext uri="{FF2B5EF4-FFF2-40B4-BE49-F238E27FC236}">
                <a16:creationId xmlns:a16="http://schemas.microsoft.com/office/drawing/2014/main" id="{BBA66641-8257-B735-A40B-31F49F3D01C4}"/>
              </a:ext>
            </a:extLst>
          </p:cNvPr>
          <p:cNvSpPr txBox="1"/>
          <p:nvPr/>
        </p:nvSpPr>
        <p:spPr>
          <a:xfrm>
            <a:off x="599769" y="4189726"/>
            <a:ext cx="5137644" cy="1384995"/>
          </a:xfrm>
          <a:prstGeom prst="rect">
            <a:avLst/>
          </a:prstGeom>
          <a:noFill/>
        </p:spPr>
        <p:txBody>
          <a:bodyPr wrap="square">
            <a:spAutoFit/>
          </a:bodyPr>
          <a:lstStyle/>
          <a:p>
            <a:pPr eaLnBrk="0" fontAlgn="base" hangingPunct="0">
              <a:spcBef>
                <a:spcPct val="0"/>
              </a:spcBef>
              <a:spcAft>
                <a:spcPct val="0"/>
              </a:spcAft>
            </a:pPr>
            <a:r>
              <a:rPr lang="nn-NO" sz="1200" b="1">
                <a:solidFill>
                  <a:prstClr val="black"/>
                </a:solidFill>
                <a:latin typeface="Calibri" panose="020F0502020204030204" pitchFamily="34" charset="0"/>
              </a:rPr>
              <a:t>Personalet</a:t>
            </a:r>
            <a:r>
              <a:rPr lang="nn-NO" sz="1200">
                <a:solidFill>
                  <a:prstClr val="black"/>
                </a:solidFill>
                <a:latin typeface="Calibri" panose="020F0502020204030204" pitchFamily="34" charset="0"/>
              </a:rPr>
              <a:t> i barnehagen har ansvar for å vere opne, og skape tillit og tryggleik i høve til foreldra. Foreldra i barnehagane våre skal oppleve at dei blir sett og at dei blir tatt på alvor. Gode relasjonar til foreldra, med kommunikasjon som er prega av respekt og varme, er avgjerande for eit godt foreldresamarbeid.  </a:t>
            </a:r>
          </a:p>
          <a:p>
            <a:pPr eaLnBrk="0" fontAlgn="base" hangingPunct="0">
              <a:spcBef>
                <a:spcPct val="0"/>
              </a:spcBef>
              <a:spcAft>
                <a:spcPct val="0"/>
              </a:spcAft>
            </a:pPr>
            <a:r>
              <a:rPr lang="nn-NO" sz="1200">
                <a:solidFill>
                  <a:prstClr val="black"/>
                </a:solidFill>
                <a:latin typeface="Calibri" panose="020F0502020204030204" pitchFamily="34" charset="0"/>
              </a:rPr>
              <a:t>Både foreldra og personalet må </a:t>
            </a:r>
            <a:r>
              <a:rPr lang="nn-NO" sz="1200" err="1">
                <a:solidFill>
                  <a:prstClr val="black"/>
                </a:solidFill>
                <a:latin typeface="Calibri" panose="020F0502020204030204" pitchFamily="34" charset="0"/>
              </a:rPr>
              <a:t>forhalde</a:t>
            </a:r>
            <a:r>
              <a:rPr lang="nn-NO" sz="1200">
                <a:solidFill>
                  <a:prstClr val="black"/>
                </a:solidFill>
                <a:latin typeface="Calibri" panose="020F0502020204030204" pitchFamily="34" charset="0"/>
              </a:rPr>
              <a:t> seg til at barnehagen har eit samfunnsmandat og verdigrunnlag som det er barnehagen sitt ansvar å forvalte. (Rammeplanen) </a:t>
            </a:r>
          </a:p>
        </p:txBody>
      </p:sp>
    </p:spTree>
    <p:extLst>
      <p:ext uri="{BB962C8B-B14F-4D97-AF65-F5344CB8AC3E}">
        <p14:creationId xmlns:p14="http://schemas.microsoft.com/office/powerpoint/2010/main" val="35704569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lysbildenummer 2">
            <a:extLst>
              <a:ext uri="{FF2B5EF4-FFF2-40B4-BE49-F238E27FC236}">
                <a16:creationId xmlns:a16="http://schemas.microsoft.com/office/drawing/2014/main" id="{EA35DD43-15BC-AB9F-B62C-12524D3A70F2}"/>
              </a:ext>
            </a:extLst>
          </p:cNvPr>
          <p:cNvSpPr>
            <a:spLocks noGrp="1"/>
          </p:cNvSpPr>
          <p:nvPr>
            <p:ph type="sldNum" sz="quarter" idx="12"/>
          </p:nvPr>
        </p:nvSpPr>
        <p:spPr/>
        <p:txBody>
          <a:bodyPr/>
          <a:lstStyle/>
          <a:p>
            <a:fld id="{8D16F653-2C9F-4FFA-BA48-E5639A822650}" type="slidenum">
              <a:rPr lang="nn-NO" smtClean="0"/>
              <a:t>22</a:t>
            </a:fld>
            <a:endParaRPr lang="nn-NO"/>
          </a:p>
        </p:txBody>
      </p:sp>
      <p:pic>
        <p:nvPicPr>
          <p:cNvPr id="6" name="Bilde 5">
            <a:extLst>
              <a:ext uri="{FF2B5EF4-FFF2-40B4-BE49-F238E27FC236}">
                <a16:creationId xmlns:a16="http://schemas.microsoft.com/office/drawing/2014/main" id="{8DD25E40-B4FE-42B6-4011-B74880E20D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2690" y="6333789"/>
            <a:ext cx="3803336" cy="323455"/>
          </a:xfrm>
          <a:prstGeom prst="rect">
            <a:avLst/>
          </a:prstGeom>
        </p:spPr>
      </p:pic>
      <p:pic>
        <p:nvPicPr>
          <p:cNvPr id="7" name="Bilde 6">
            <a:extLst>
              <a:ext uri="{FF2B5EF4-FFF2-40B4-BE49-F238E27FC236}">
                <a16:creationId xmlns:a16="http://schemas.microsoft.com/office/drawing/2014/main" id="{5BE4449C-9548-E8BA-69BB-444934EB0EFC}"/>
              </a:ext>
            </a:extLst>
          </p:cNvPr>
          <p:cNvPicPr>
            <a:picLocks noChangeAspect="1"/>
          </p:cNvPicPr>
          <p:nvPr/>
        </p:nvPicPr>
        <p:blipFill>
          <a:blip r:embed="rId3"/>
          <a:stretch>
            <a:fillRect/>
          </a:stretch>
        </p:blipFill>
        <p:spPr>
          <a:xfrm>
            <a:off x="219919" y="6070155"/>
            <a:ext cx="1477818" cy="651320"/>
          </a:xfrm>
          <a:prstGeom prst="rect">
            <a:avLst/>
          </a:prstGeom>
        </p:spPr>
      </p:pic>
      <p:pic>
        <p:nvPicPr>
          <p:cNvPr id="8" name="Bilde 7">
            <a:extLst>
              <a:ext uri="{FF2B5EF4-FFF2-40B4-BE49-F238E27FC236}">
                <a16:creationId xmlns:a16="http://schemas.microsoft.com/office/drawing/2014/main" id="{18E70C42-BFD2-4F39-2A90-64DC9290FEDE}"/>
              </a:ext>
            </a:extLst>
          </p:cNvPr>
          <p:cNvPicPr>
            <a:picLocks noChangeAspect="1"/>
          </p:cNvPicPr>
          <p:nvPr/>
        </p:nvPicPr>
        <p:blipFill>
          <a:blip r:embed="rId3"/>
          <a:stretch>
            <a:fillRect/>
          </a:stretch>
        </p:blipFill>
        <p:spPr>
          <a:xfrm>
            <a:off x="0" y="6070155"/>
            <a:ext cx="1477818" cy="651320"/>
          </a:xfrm>
          <a:prstGeom prst="rect">
            <a:avLst/>
          </a:prstGeom>
        </p:spPr>
      </p:pic>
      <p:sp>
        <p:nvSpPr>
          <p:cNvPr id="12" name="TekstSylinder 11">
            <a:extLst>
              <a:ext uri="{FF2B5EF4-FFF2-40B4-BE49-F238E27FC236}">
                <a16:creationId xmlns:a16="http://schemas.microsoft.com/office/drawing/2014/main" id="{A1D870FC-CB88-14FC-F7B8-0D9C30AFE707}"/>
              </a:ext>
            </a:extLst>
          </p:cNvPr>
          <p:cNvSpPr txBox="1"/>
          <p:nvPr/>
        </p:nvSpPr>
        <p:spPr>
          <a:xfrm>
            <a:off x="219919" y="714752"/>
            <a:ext cx="3365339" cy="2062103"/>
          </a:xfrm>
          <a:prstGeom prst="rect">
            <a:avLst/>
          </a:prstGeom>
          <a:noFill/>
        </p:spPr>
        <p:txBody>
          <a:bodyPr wrap="square">
            <a:spAutoFit/>
          </a:bodyPr>
          <a:lstStyle/>
          <a:p>
            <a:r>
              <a:rPr lang="nb-NO" sz="1600" b="1" dirty="0">
                <a:solidFill>
                  <a:prstClr val="black"/>
                </a:solidFill>
                <a:latin typeface="Calibri" panose="020F0502020204030204"/>
              </a:rPr>
              <a:t>Barnehagesangen</a:t>
            </a:r>
          </a:p>
          <a:p>
            <a:pPr defTabSz="457200"/>
            <a:r>
              <a:rPr lang="nb-NO" sz="1600" dirty="0">
                <a:solidFill>
                  <a:prstClr val="black"/>
                </a:solidFill>
                <a:latin typeface="Calibri" panose="020F0502020204030204"/>
              </a:rPr>
              <a:t>Du har noe ingen andre har</a:t>
            </a:r>
          </a:p>
          <a:p>
            <a:pPr defTabSz="457200"/>
            <a:r>
              <a:rPr lang="nb-NO" sz="1600" dirty="0">
                <a:solidFill>
                  <a:prstClr val="black"/>
                </a:solidFill>
                <a:latin typeface="Calibri" panose="020F0502020204030204"/>
              </a:rPr>
              <a:t>Du har noe ingen andre har</a:t>
            </a:r>
          </a:p>
          <a:p>
            <a:pPr defTabSz="457200"/>
            <a:r>
              <a:rPr lang="nb-NO" sz="1600" dirty="0">
                <a:solidFill>
                  <a:prstClr val="black"/>
                </a:solidFill>
                <a:latin typeface="Calibri" panose="020F0502020204030204"/>
              </a:rPr>
              <a:t>Ingen er som deg</a:t>
            </a:r>
          </a:p>
          <a:p>
            <a:pPr defTabSz="457200"/>
            <a:r>
              <a:rPr lang="nb-NO" sz="1600" dirty="0">
                <a:solidFill>
                  <a:prstClr val="black"/>
                </a:solidFill>
                <a:latin typeface="Calibri" panose="020F0502020204030204"/>
              </a:rPr>
              <a:t>Du kan mye, har litt av hvert og lære meg</a:t>
            </a:r>
          </a:p>
          <a:p>
            <a:pPr defTabSz="457200"/>
            <a:r>
              <a:rPr lang="nb-NO" sz="1600" dirty="0">
                <a:solidFill>
                  <a:prstClr val="black"/>
                </a:solidFill>
                <a:latin typeface="Calibri" panose="020F0502020204030204"/>
              </a:rPr>
              <a:t>Glad for at jeg møtte deg</a:t>
            </a:r>
          </a:p>
          <a:p>
            <a:pPr defTabSz="457200"/>
            <a:r>
              <a:rPr lang="nb-NO" sz="1600" dirty="0">
                <a:solidFill>
                  <a:prstClr val="black"/>
                </a:solidFill>
                <a:latin typeface="Calibri" panose="020F0502020204030204"/>
              </a:rPr>
              <a:t>Jeg er glad for at du lever</a:t>
            </a:r>
            <a:endParaRPr lang="nn-NO" sz="1600" dirty="0">
              <a:solidFill>
                <a:prstClr val="black"/>
              </a:solidFill>
              <a:latin typeface="Calibri" panose="020F0502020204030204"/>
            </a:endParaRPr>
          </a:p>
        </p:txBody>
      </p:sp>
      <p:sp>
        <p:nvSpPr>
          <p:cNvPr id="13" name="TekstSylinder 12">
            <a:extLst>
              <a:ext uri="{FF2B5EF4-FFF2-40B4-BE49-F238E27FC236}">
                <a16:creationId xmlns:a16="http://schemas.microsoft.com/office/drawing/2014/main" id="{85027600-0AFC-57F8-6F12-8A6CA8E6759B}"/>
              </a:ext>
            </a:extLst>
          </p:cNvPr>
          <p:cNvSpPr txBox="1"/>
          <p:nvPr/>
        </p:nvSpPr>
        <p:spPr>
          <a:xfrm>
            <a:off x="2955141" y="200756"/>
            <a:ext cx="5476307" cy="461665"/>
          </a:xfrm>
          <a:prstGeom prst="rect">
            <a:avLst/>
          </a:prstGeom>
          <a:noFill/>
        </p:spPr>
        <p:txBody>
          <a:bodyPr wrap="none" rtlCol="0">
            <a:spAutoFit/>
          </a:bodyPr>
          <a:lstStyle/>
          <a:p>
            <a:r>
              <a:rPr lang="nb-NO" sz="2400" b="1" dirty="0"/>
              <a:t>SANGAR VI BRUKAR I PREG BRATTVÅG</a:t>
            </a:r>
          </a:p>
        </p:txBody>
      </p:sp>
      <p:sp>
        <p:nvSpPr>
          <p:cNvPr id="15" name="TekstSylinder 14">
            <a:extLst>
              <a:ext uri="{FF2B5EF4-FFF2-40B4-BE49-F238E27FC236}">
                <a16:creationId xmlns:a16="http://schemas.microsoft.com/office/drawing/2014/main" id="{21F9B594-5494-EF5E-0FA4-D0947DBFB7A4}"/>
              </a:ext>
            </a:extLst>
          </p:cNvPr>
          <p:cNvSpPr txBox="1"/>
          <p:nvPr/>
        </p:nvSpPr>
        <p:spPr>
          <a:xfrm>
            <a:off x="106160" y="3115500"/>
            <a:ext cx="3365339" cy="2554545"/>
          </a:xfrm>
          <a:prstGeom prst="rect">
            <a:avLst/>
          </a:prstGeom>
          <a:noFill/>
        </p:spPr>
        <p:txBody>
          <a:bodyPr wrap="square">
            <a:spAutoFit/>
          </a:bodyPr>
          <a:lstStyle/>
          <a:p>
            <a:pPr defTabSz="457200"/>
            <a:r>
              <a:rPr lang="nn-NO" sz="1600" b="1" dirty="0">
                <a:solidFill>
                  <a:prstClr val="black"/>
                </a:solidFill>
                <a:latin typeface="Calibri" panose="020F0502020204030204"/>
              </a:rPr>
              <a:t>Er du veldig glad</a:t>
            </a:r>
          </a:p>
          <a:p>
            <a:pPr defTabSz="457200"/>
            <a:r>
              <a:rPr lang="nb-NO" sz="1600" dirty="0">
                <a:solidFill>
                  <a:prstClr val="black"/>
                </a:solidFill>
                <a:latin typeface="Calibri" panose="020F0502020204030204"/>
              </a:rPr>
              <a:t>Er du veldig glad og veit det, ja så klapp (klapp, klapp)</a:t>
            </a:r>
          </a:p>
          <a:p>
            <a:pPr defTabSz="457200"/>
            <a:r>
              <a:rPr lang="nb-NO" sz="1600" dirty="0">
                <a:solidFill>
                  <a:prstClr val="black"/>
                </a:solidFill>
                <a:latin typeface="Calibri" panose="020F0502020204030204"/>
              </a:rPr>
              <a:t>Er du veldig glad og veit det, ja så klapp (klapp, klapp)</a:t>
            </a:r>
          </a:p>
          <a:p>
            <a:pPr defTabSz="457200"/>
            <a:r>
              <a:rPr lang="nb-NO" sz="1600" dirty="0">
                <a:solidFill>
                  <a:prstClr val="black"/>
                </a:solidFill>
                <a:latin typeface="Calibri" panose="020F0502020204030204"/>
              </a:rPr>
              <a:t>Er du veldig glad og veit det</a:t>
            </a:r>
          </a:p>
          <a:p>
            <a:pPr defTabSz="457200"/>
            <a:r>
              <a:rPr lang="nb-NO" sz="1600" dirty="0">
                <a:solidFill>
                  <a:prstClr val="black"/>
                </a:solidFill>
                <a:latin typeface="Calibri" panose="020F0502020204030204"/>
              </a:rPr>
              <a:t>Så la alle mennesker sjå det</a:t>
            </a:r>
          </a:p>
          <a:p>
            <a:pPr defTabSz="457200"/>
            <a:r>
              <a:rPr lang="nb-NO" sz="1600" dirty="0">
                <a:solidFill>
                  <a:prstClr val="black"/>
                </a:solidFill>
                <a:latin typeface="Calibri" panose="020F0502020204030204"/>
              </a:rPr>
              <a:t>Er du veldig glad og veit det, ja så klapp… </a:t>
            </a:r>
            <a:r>
              <a:rPr lang="nb-NO" sz="1600" dirty="0" err="1">
                <a:solidFill>
                  <a:prstClr val="black"/>
                </a:solidFill>
                <a:latin typeface="Calibri" panose="020F0502020204030204"/>
              </a:rPr>
              <a:t>Tramp..Vink..Knips..Hopp</a:t>
            </a:r>
            <a:r>
              <a:rPr lang="nb-NO" sz="1600" dirty="0">
                <a:solidFill>
                  <a:prstClr val="black"/>
                </a:solidFill>
                <a:latin typeface="Calibri" panose="020F0502020204030204"/>
              </a:rPr>
              <a:t>..</a:t>
            </a:r>
          </a:p>
          <a:p>
            <a:pPr defTabSz="457200"/>
            <a:r>
              <a:rPr lang="nb-NO" sz="1600" dirty="0">
                <a:solidFill>
                  <a:prstClr val="black"/>
                </a:solidFill>
                <a:latin typeface="Calibri" panose="020F0502020204030204"/>
              </a:rPr>
              <a:t>Sei Hei…</a:t>
            </a:r>
          </a:p>
        </p:txBody>
      </p:sp>
      <p:sp>
        <p:nvSpPr>
          <p:cNvPr id="17" name="TekstSylinder 16">
            <a:extLst>
              <a:ext uri="{FF2B5EF4-FFF2-40B4-BE49-F238E27FC236}">
                <a16:creationId xmlns:a16="http://schemas.microsoft.com/office/drawing/2014/main" id="{6251A719-3024-F5C9-1B6E-D49FBBD207BC}"/>
              </a:ext>
            </a:extLst>
          </p:cNvPr>
          <p:cNvSpPr txBox="1"/>
          <p:nvPr/>
        </p:nvSpPr>
        <p:spPr>
          <a:xfrm>
            <a:off x="3577659" y="566678"/>
            <a:ext cx="3365339" cy="2616101"/>
          </a:xfrm>
          <a:prstGeom prst="rect">
            <a:avLst/>
          </a:prstGeom>
          <a:noFill/>
        </p:spPr>
        <p:txBody>
          <a:bodyPr wrap="square">
            <a:spAutoFit/>
          </a:bodyPr>
          <a:lstStyle/>
          <a:p>
            <a:br>
              <a:rPr lang="nn-NO" sz="1800" dirty="0"/>
            </a:br>
            <a:r>
              <a:rPr lang="nn-NO" sz="1600" b="1" dirty="0"/>
              <a:t>Kven har skapt?</a:t>
            </a:r>
          </a:p>
          <a:p>
            <a:r>
              <a:rPr lang="nn-NO" sz="1600" dirty="0"/>
              <a:t>Kven har skapt alle blomstrane, </a:t>
            </a:r>
          </a:p>
          <a:p>
            <a:r>
              <a:rPr lang="nn-NO" sz="1600" dirty="0"/>
              <a:t>Blomstrane, blomstrane</a:t>
            </a:r>
          </a:p>
          <a:p>
            <a:r>
              <a:rPr lang="nn-NO" sz="1600" dirty="0"/>
              <a:t>Kven har skapt alle blomstrane?</a:t>
            </a:r>
          </a:p>
          <a:p>
            <a:r>
              <a:rPr lang="nn-NO" sz="1600" dirty="0"/>
              <a:t>Jo, Gud i himmelen</a:t>
            </a:r>
          </a:p>
          <a:p>
            <a:endParaRPr lang="nn-NO" sz="1600" dirty="0"/>
          </a:p>
          <a:p>
            <a:r>
              <a:rPr lang="nn-NO" sz="1600" dirty="0"/>
              <a:t>Kven har skapt alle fuglane?...</a:t>
            </a:r>
          </a:p>
          <a:p>
            <a:r>
              <a:rPr lang="nn-NO" sz="1600" dirty="0"/>
              <a:t>Kven har skapt alle stjernene?...</a:t>
            </a:r>
          </a:p>
          <a:p>
            <a:pPr defTabSz="457200"/>
            <a:r>
              <a:rPr lang="nn-NO" sz="1600" dirty="0"/>
              <a:t>Kven har skapt både deg og meg?..</a:t>
            </a:r>
            <a:endParaRPr lang="nn-NO" sz="1600" dirty="0">
              <a:solidFill>
                <a:prstClr val="black"/>
              </a:solidFill>
              <a:latin typeface="Calibri" panose="020F0502020204030204"/>
            </a:endParaRPr>
          </a:p>
        </p:txBody>
      </p:sp>
      <p:sp>
        <p:nvSpPr>
          <p:cNvPr id="19" name="TekstSylinder 18">
            <a:extLst>
              <a:ext uri="{FF2B5EF4-FFF2-40B4-BE49-F238E27FC236}">
                <a16:creationId xmlns:a16="http://schemas.microsoft.com/office/drawing/2014/main" id="{3F5802E1-D895-577B-0DA6-BD18F0ED2EC8}"/>
              </a:ext>
            </a:extLst>
          </p:cNvPr>
          <p:cNvSpPr txBox="1"/>
          <p:nvPr/>
        </p:nvSpPr>
        <p:spPr>
          <a:xfrm>
            <a:off x="8258350" y="711874"/>
            <a:ext cx="3447700" cy="5262979"/>
          </a:xfrm>
          <a:prstGeom prst="rect">
            <a:avLst/>
          </a:prstGeom>
          <a:noFill/>
        </p:spPr>
        <p:txBody>
          <a:bodyPr wrap="square">
            <a:spAutoFit/>
          </a:bodyPr>
          <a:lstStyle/>
          <a:p>
            <a:r>
              <a:rPr lang="nb-NO" sz="1600" b="1" i="0" dirty="0" err="1">
                <a:solidFill>
                  <a:srgbClr val="000000"/>
                </a:solidFill>
                <a:effectLst/>
                <a:latin typeface="Programme"/>
              </a:rPr>
              <a:t>Bjørnis</a:t>
            </a:r>
            <a:br>
              <a:rPr lang="nb-NO" sz="1600" dirty="0"/>
            </a:br>
            <a:r>
              <a:rPr lang="nb-NO" sz="1600" b="0" i="0" dirty="0" err="1">
                <a:solidFill>
                  <a:srgbClr val="000000"/>
                </a:solidFill>
                <a:effectLst/>
                <a:latin typeface="Programme"/>
              </a:rPr>
              <a:t>Bjørnis</a:t>
            </a:r>
            <a:r>
              <a:rPr lang="nb-NO" sz="1600" b="0" i="0" dirty="0">
                <a:solidFill>
                  <a:srgbClr val="000000"/>
                </a:solidFill>
                <a:effectLst/>
                <a:latin typeface="Programme"/>
              </a:rPr>
              <a:t> her kommer </a:t>
            </a:r>
            <a:r>
              <a:rPr lang="nb-NO" sz="1600" b="0" i="0" dirty="0" err="1">
                <a:solidFill>
                  <a:srgbClr val="000000"/>
                </a:solidFill>
                <a:effectLst/>
                <a:latin typeface="Programme"/>
              </a:rPr>
              <a:t>Bjørnis</a:t>
            </a:r>
            <a:r>
              <a:rPr lang="nb-NO" sz="1600" b="0" i="0" dirty="0">
                <a:solidFill>
                  <a:srgbClr val="000000"/>
                </a:solidFill>
                <a:effectLst/>
                <a:latin typeface="Programme"/>
              </a:rPr>
              <a:t>, </a:t>
            </a:r>
            <a:r>
              <a:rPr lang="nb-NO" sz="1600" b="0" i="0" dirty="0" err="1">
                <a:solidFill>
                  <a:srgbClr val="000000"/>
                </a:solidFill>
                <a:effectLst/>
                <a:latin typeface="Programme"/>
              </a:rPr>
              <a:t>Bjørnis</a:t>
            </a:r>
            <a:br>
              <a:rPr lang="nb-NO" sz="1600" dirty="0"/>
            </a:br>
            <a:br>
              <a:rPr lang="nb-NO" sz="1600" dirty="0"/>
            </a:br>
            <a:r>
              <a:rPr lang="nb-NO" sz="1600" b="0" i="0" dirty="0">
                <a:solidFill>
                  <a:srgbClr val="000000"/>
                </a:solidFill>
                <a:effectLst/>
                <a:latin typeface="Programme"/>
              </a:rPr>
              <a:t>Hei, hei vil du møte Brannbamsen </a:t>
            </a:r>
            <a:r>
              <a:rPr lang="nb-NO" sz="1600" b="0" i="0" dirty="0" err="1">
                <a:solidFill>
                  <a:srgbClr val="000000"/>
                </a:solidFill>
                <a:effectLst/>
                <a:latin typeface="Programme"/>
              </a:rPr>
              <a:t>Bjørnis</a:t>
            </a:r>
            <a:r>
              <a:rPr lang="nb-NO" sz="1600" b="0" i="0" dirty="0">
                <a:solidFill>
                  <a:srgbClr val="000000"/>
                </a:solidFill>
                <a:effectLst/>
                <a:latin typeface="Programme"/>
              </a:rPr>
              <a:t>? Rop på meg</a:t>
            </a:r>
            <a:br>
              <a:rPr lang="nb-NO" sz="1600" dirty="0"/>
            </a:br>
            <a:r>
              <a:rPr lang="nb-NO" sz="1600" b="0" i="0" dirty="0">
                <a:solidFill>
                  <a:srgbClr val="000000"/>
                </a:solidFill>
                <a:effectLst/>
                <a:latin typeface="Programme"/>
              </a:rPr>
              <a:t>Lille, søte, tøffe, røffe</a:t>
            </a:r>
            <a:br>
              <a:rPr lang="nb-NO" sz="1600" dirty="0"/>
            </a:br>
            <a:r>
              <a:rPr lang="nb-NO" sz="1600" b="0" i="0" dirty="0">
                <a:solidFill>
                  <a:srgbClr val="000000"/>
                </a:solidFill>
                <a:effectLst/>
                <a:latin typeface="Programme"/>
              </a:rPr>
              <a:t>Brannbamsen </a:t>
            </a:r>
            <a:r>
              <a:rPr lang="nb-NO" sz="1600" b="0" i="0" dirty="0" err="1">
                <a:solidFill>
                  <a:srgbClr val="000000"/>
                </a:solidFill>
                <a:effectLst/>
                <a:latin typeface="Programme"/>
              </a:rPr>
              <a:t>Bjørnis</a:t>
            </a:r>
            <a:r>
              <a:rPr lang="nb-NO" sz="1600" b="0" i="0" dirty="0">
                <a:solidFill>
                  <a:srgbClr val="000000"/>
                </a:solidFill>
                <a:effectLst/>
                <a:latin typeface="Programme"/>
              </a:rPr>
              <a:t>, det er meg</a:t>
            </a:r>
            <a:br>
              <a:rPr lang="nb-NO" sz="1600" dirty="0"/>
            </a:br>
            <a:r>
              <a:rPr lang="nb-NO" sz="1600" b="0" i="0" dirty="0">
                <a:solidFill>
                  <a:srgbClr val="000000"/>
                </a:solidFill>
                <a:effectLst/>
                <a:latin typeface="Programme"/>
              </a:rPr>
              <a:t>Er på vei, her kommer jeg</a:t>
            </a:r>
            <a:br>
              <a:rPr lang="nb-NO" sz="1600" b="0" i="0" dirty="0">
                <a:solidFill>
                  <a:srgbClr val="000000"/>
                </a:solidFill>
                <a:effectLst/>
                <a:latin typeface="Programme"/>
              </a:rPr>
            </a:br>
            <a:endParaRPr lang="nb-NO" sz="1600" b="0" i="0" dirty="0">
              <a:solidFill>
                <a:srgbClr val="000000"/>
              </a:solidFill>
              <a:effectLst/>
              <a:latin typeface="Programme"/>
            </a:endParaRPr>
          </a:p>
          <a:p>
            <a:r>
              <a:rPr lang="nb-NO" sz="1600" b="0" i="0" dirty="0" err="1">
                <a:solidFill>
                  <a:srgbClr val="000000"/>
                </a:solidFill>
                <a:effectLst/>
                <a:latin typeface="Programme"/>
              </a:rPr>
              <a:t>Bjørnis</a:t>
            </a:r>
            <a:br>
              <a:rPr lang="nb-NO" sz="1600" dirty="0"/>
            </a:br>
            <a:r>
              <a:rPr lang="nb-NO" sz="1600" b="0" i="0" dirty="0" err="1">
                <a:solidFill>
                  <a:srgbClr val="000000"/>
                </a:solidFill>
                <a:effectLst/>
                <a:latin typeface="Programme"/>
              </a:rPr>
              <a:t>Bjørnis</a:t>
            </a:r>
            <a:r>
              <a:rPr lang="nb-NO" sz="1600" b="0" i="0" dirty="0">
                <a:solidFill>
                  <a:srgbClr val="000000"/>
                </a:solidFill>
                <a:effectLst/>
                <a:latin typeface="Programme"/>
              </a:rPr>
              <a:t> her kommer </a:t>
            </a:r>
            <a:r>
              <a:rPr lang="nb-NO" sz="1600" b="0" i="0" dirty="0" err="1">
                <a:solidFill>
                  <a:srgbClr val="000000"/>
                </a:solidFill>
                <a:effectLst/>
                <a:latin typeface="Programme"/>
              </a:rPr>
              <a:t>Bjørnis</a:t>
            </a:r>
            <a:br>
              <a:rPr lang="nb-NO" sz="1600" dirty="0"/>
            </a:br>
            <a:r>
              <a:rPr lang="nb-NO" sz="1600" b="0" i="0" dirty="0" err="1">
                <a:solidFill>
                  <a:srgbClr val="000000"/>
                </a:solidFill>
                <a:effectLst/>
                <a:latin typeface="Programme"/>
              </a:rPr>
              <a:t>Bjørnis</a:t>
            </a:r>
            <a:br>
              <a:rPr lang="nb-NO" sz="1600" dirty="0"/>
            </a:br>
            <a:br>
              <a:rPr lang="nb-NO" sz="1600" dirty="0"/>
            </a:br>
            <a:r>
              <a:rPr lang="nb-NO" sz="1600" b="0" i="0" dirty="0">
                <a:solidFill>
                  <a:srgbClr val="000000"/>
                </a:solidFill>
                <a:effectLst/>
                <a:latin typeface="Programme"/>
              </a:rPr>
              <a:t>Brannhjelmen er på</a:t>
            </a:r>
            <a:br>
              <a:rPr lang="nb-NO" sz="1600" dirty="0"/>
            </a:br>
            <a:r>
              <a:rPr lang="nb-NO" sz="1600" b="0" i="0" dirty="0" err="1">
                <a:solidFill>
                  <a:srgbClr val="000000"/>
                </a:solidFill>
                <a:effectLst/>
                <a:latin typeface="Programme"/>
              </a:rPr>
              <a:t>Bjørnis</a:t>
            </a:r>
            <a:r>
              <a:rPr lang="nb-NO" sz="1600" b="0" i="0" dirty="0">
                <a:solidFill>
                  <a:srgbClr val="000000"/>
                </a:solidFill>
                <a:effectLst/>
                <a:latin typeface="Programme"/>
              </a:rPr>
              <a:t> skal på oppdrag nå</a:t>
            </a:r>
            <a:br>
              <a:rPr lang="nb-NO" sz="1600" dirty="0"/>
            </a:br>
            <a:r>
              <a:rPr lang="nb-NO" sz="1600" b="0" i="0" dirty="0">
                <a:solidFill>
                  <a:srgbClr val="000000"/>
                </a:solidFill>
                <a:effectLst/>
                <a:latin typeface="Programme"/>
              </a:rPr>
              <a:t>Han har fått beskjed</a:t>
            </a:r>
            <a:br>
              <a:rPr lang="nb-NO" sz="1600" dirty="0"/>
            </a:br>
            <a:r>
              <a:rPr lang="nb-NO" sz="1600" b="0" i="0" dirty="0">
                <a:solidFill>
                  <a:srgbClr val="000000"/>
                </a:solidFill>
                <a:effectLst/>
                <a:latin typeface="Programme"/>
              </a:rPr>
              <a:t>Klar på en, to, tre</a:t>
            </a:r>
            <a:br>
              <a:rPr lang="nb-NO" sz="1600" dirty="0"/>
            </a:br>
            <a:r>
              <a:rPr lang="nb-NO" sz="1600" b="0" i="0" dirty="0">
                <a:solidFill>
                  <a:srgbClr val="000000"/>
                </a:solidFill>
                <a:effectLst/>
                <a:latin typeface="Programme"/>
              </a:rPr>
              <a:t>Er du trist, er du redd</a:t>
            </a:r>
            <a:br>
              <a:rPr lang="nb-NO" sz="1600" dirty="0"/>
            </a:br>
            <a:r>
              <a:rPr lang="nb-NO" sz="1600" b="0" i="0" dirty="0" err="1">
                <a:solidFill>
                  <a:srgbClr val="000000"/>
                </a:solidFill>
                <a:effectLst/>
                <a:latin typeface="Programme"/>
              </a:rPr>
              <a:t>Bjørnis</a:t>
            </a:r>
            <a:r>
              <a:rPr lang="nb-NO" sz="1600" b="0" i="0" dirty="0">
                <a:solidFill>
                  <a:srgbClr val="000000"/>
                </a:solidFill>
                <a:effectLst/>
                <a:latin typeface="Programme"/>
              </a:rPr>
              <a:t> kommer brannmannkledd</a:t>
            </a:r>
            <a:br>
              <a:rPr lang="nb-NO" sz="1600" dirty="0"/>
            </a:br>
            <a:r>
              <a:rPr lang="nb-NO" sz="1600" b="0" i="0" dirty="0">
                <a:solidFill>
                  <a:srgbClr val="000000"/>
                </a:solidFill>
                <a:effectLst/>
                <a:latin typeface="Programme"/>
              </a:rPr>
              <a:t>Åpner bamsehjertet opp</a:t>
            </a:r>
            <a:br>
              <a:rPr lang="nb-NO" sz="1600" dirty="0"/>
            </a:br>
            <a:r>
              <a:rPr lang="nb-NO" sz="1600" b="0" i="0" dirty="0">
                <a:solidFill>
                  <a:srgbClr val="000000"/>
                </a:solidFill>
                <a:effectLst/>
                <a:latin typeface="Programme"/>
              </a:rPr>
              <a:t>For stor og liten kropp</a:t>
            </a:r>
            <a:endParaRPr lang="nb-NO" sz="1600" dirty="0"/>
          </a:p>
        </p:txBody>
      </p:sp>
      <p:sp>
        <p:nvSpPr>
          <p:cNvPr id="21" name="TekstSylinder 20">
            <a:extLst>
              <a:ext uri="{FF2B5EF4-FFF2-40B4-BE49-F238E27FC236}">
                <a16:creationId xmlns:a16="http://schemas.microsoft.com/office/drawing/2014/main" id="{4A3637FE-C42E-F147-1C0A-7766FA90C31C}"/>
              </a:ext>
            </a:extLst>
          </p:cNvPr>
          <p:cNvSpPr txBox="1"/>
          <p:nvPr/>
        </p:nvSpPr>
        <p:spPr>
          <a:xfrm>
            <a:off x="3694498" y="3862884"/>
            <a:ext cx="3631556" cy="1508105"/>
          </a:xfrm>
          <a:prstGeom prst="rect">
            <a:avLst/>
          </a:prstGeom>
          <a:noFill/>
        </p:spPr>
        <p:txBody>
          <a:bodyPr wrap="square">
            <a:spAutoFit/>
          </a:bodyPr>
          <a:lstStyle/>
          <a:p>
            <a:r>
              <a:rPr lang="nb-NO" sz="2000" b="1" u="sng" dirty="0" err="1"/>
              <a:t>Bordvers</a:t>
            </a:r>
            <a:endParaRPr lang="nb-NO" sz="2000" b="1" u="sng" dirty="0"/>
          </a:p>
          <a:p>
            <a:r>
              <a:rPr lang="nb-NO" sz="1800" dirty="0" err="1"/>
              <a:t>Thank</a:t>
            </a:r>
            <a:r>
              <a:rPr lang="nb-NO" sz="1800" dirty="0"/>
              <a:t> </a:t>
            </a:r>
            <a:r>
              <a:rPr lang="nb-NO" sz="1800" dirty="0" err="1"/>
              <a:t>you</a:t>
            </a:r>
            <a:r>
              <a:rPr lang="nb-NO" sz="1800" dirty="0"/>
              <a:t> Lord for giving </a:t>
            </a:r>
            <a:r>
              <a:rPr lang="nb-NO" sz="1800" dirty="0" err="1"/>
              <a:t>us</a:t>
            </a:r>
            <a:r>
              <a:rPr lang="nb-NO" sz="1800" dirty="0"/>
              <a:t> </a:t>
            </a:r>
            <a:r>
              <a:rPr lang="nb-NO" sz="1800" dirty="0" err="1"/>
              <a:t>food</a:t>
            </a:r>
            <a:r>
              <a:rPr lang="nb-NO" sz="1800" dirty="0"/>
              <a:t> (x3)</a:t>
            </a:r>
            <a:br>
              <a:rPr lang="nb-NO" sz="1800" dirty="0"/>
            </a:br>
            <a:r>
              <a:rPr lang="nb-NO" sz="1800" dirty="0"/>
              <a:t>Right </a:t>
            </a:r>
            <a:r>
              <a:rPr lang="nb-NO" sz="1800" dirty="0" err="1"/>
              <a:t>where</a:t>
            </a:r>
            <a:r>
              <a:rPr lang="nb-NO" sz="1800" dirty="0"/>
              <a:t> </a:t>
            </a:r>
            <a:r>
              <a:rPr lang="nb-NO" sz="1800" dirty="0" err="1"/>
              <a:t>we</a:t>
            </a:r>
            <a:r>
              <a:rPr lang="nb-NO" sz="1800" dirty="0"/>
              <a:t> </a:t>
            </a:r>
            <a:r>
              <a:rPr lang="nb-NO" sz="1800" dirty="0" err="1"/>
              <a:t>are</a:t>
            </a:r>
            <a:r>
              <a:rPr lang="nb-NO" sz="1800" dirty="0"/>
              <a:t>! </a:t>
            </a:r>
          </a:p>
          <a:p>
            <a:r>
              <a:rPr lang="nb-NO" sz="1800" dirty="0"/>
              <a:t>Amen!</a:t>
            </a:r>
          </a:p>
        </p:txBody>
      </p:sp>
    </p:spTree>
    <p:extLst>
      <p:ext uri="{BB962C8B-B14F-4D97-AF65-F5344CB8AC3E}">
        <p14:creationId xmlns:p14="http://schemas.microsoft.com/office/powerpoint/2010/main" val="9875852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lysbildenummer 2">
            <a:extLst>
              <a:ext uri="{FF2B5EF4-FFF2-40B4-BE49-F238E27FC236}">
                <a16:creationId xmlns:a16="http://schemas.microsoft.com/office/drawing/2014/main" id="{032B1143-9786-203F-B6D1-24FCC1BF8C3E}"/>
              </a:ext>
            </a:extLst>
          </p:cNvPr>
          <p:cNvSpPr>
            <a:spLocks noGrp="1"/>
          </p:cNvSpPr>
          <p:nvPr>
            <p:ph type="sldNum" sz="quarter" idx="12"/>
          </p:nvPr>
        </p:nvSpPr>
        <p:spPr/>
        <p:txBody>
          <a:bodyPr/>
          <a:lstStyle/>
          <a:p>
            <a:fld id="{8D16F653-2C9F-4FFA-BA48-E5639A822650}" type="slidenum">
              <a:rPr lang="nn-NO" smtClean="0"/>
              <a:t>23</a:t>
            </a:fld>
            <a:endParaRPr lang="nn-NO"/>
          </a:p>
        </p:txBody>
      </p:sp>
      <p:sp>
        <p:nvSpPr>
          <p:cNvPr id="5" name="TekstSylinder 4">
            <a:extLst>
              <a:ext uri="{FF2B5EF4-FFF2-40B4-BE49-F238E27FC236}">
                <a16:creationId xmlns:a16="http://schemas.microsoft.com/office/drawing/2014/main" id="{6B18CF48-2C29-0805-0F60-20BABE181874}"/>
              </a:ext>
            </a:extLst>
          </p:cNvPr>
          <p:cNvSpPr txBox="1"/>
          <p:nvPr/>
        </p:nvSpPr>
        <p:spPr>
          <a:xfrm>
            <a:off x="83917" y="0"/>
            <a:ext cx="4114800" cy="2308324"/>
          </a:xfrm>
          <a:prstGeom prst="rect">
            <a:avLst/>
          </a:prstGeom>
          <a:noFill/>
        </p:spPr>
        <p:txBody>
          <a:bodyPr wrap="square">
            <a:spAutoFit/>
          </a:bodyPr>
          <a:lstStyle/>
          <a:p>
            <a:r>
              <a:rPr lang="nn-NO" sz="1600" b="1" dirty="0"/>
              <a:t>Når det </a:t>
            </a:r>
            <a:r>
              <a:rPr lang="nn-NO" sz="1600" b="1" dirty="0" err="1"/>
              <a:t>stormer</a:t>
            </a:r>
            <a:endParaRPr lang="nn-NO" sz="1600" b="1" dirty="0"/>
          </a:p>
          <a:p>
            <a:r>
              <a:rPr lang="nn-NO" sz="1600" dirty="0"/>
              <a:t>:/:Når det </a:t>
            </a:r>
            <a:r>
              <a:rPr lang="nn-NO" sz="1600" dirty="0" err="1"/>
              <a:t>stormer</a:t>
            </a:r>
            <a:r>
              <a:rPr lang="nn-NO" sz="1600" dirty="0"/>
              <a:t>, når det </a:t>
            </a:r>
            <a:r>
              <a:rPr lang="nn-NO" sz="1600" dirty="0" err="1"/>
              <a:t>stormer</a:t>
            </a:r>
            <a:r>
              <a:rPr lang="nn-NO" sz="1600" dirty="0"/>
              <a:t>, når det </a:t>
            </a:r>
            <a:r>
              <a:rPr lang="nn-NO" sz="1600" dirty="0" err="1"/>
              <a:t>stormer</a:t>
            </a:r>
            <a:endParaRPr lang="nn-NO" sz="1600" dirty="0"/>
          </a:p>
          <a:p>
            <a:r>
              <a:rPr lang="nn-NO" sz="1600" dirty="0"/>
              <a:t>Rundt omkring. HEI! :/:</a:t>
            </a:r>
          </a:p>
          <a:p>
            <a:r>
              <a:rPr lang="nn-NO" sz="1600" dirty="0"/>
              <a:t>Gud er sterk, når eg er svak</a:t>
            </a:r>
          </a:p>
          <a:p>
            <a:r>
              <a:rPr lang="nn-NO" sz="1600" dirty="0"/>
              <a:t>Hjelper meg å ta nye tak</a:t>
            </a:r>
          </a:p>
          <a:p>
            <a:r>
              <a:rPr lang="nn-NO" sz="1600" dirty="0"/>
              <a:t>Når det </a:t>
            </a:r>
            <a:r>
              <a:rPr lang="nn-NO" sz="1600" dirty="0" err="1"/>
              <a:t>stormer</a:t>
            </a:r>
            <a:r>
              <a:rPr lang="nn-NO" sz="1600" dirty="0"/>
              <a:t>, når det </a:t>
            </a:r>
            <a:r>
              <a:rPr lang="nn-NO" sz="1600" dirty="0" err="1"/>
              <a:t>stormer</a:t>
            </a:r>
            <a:r>
              <a:rPr lang="nn-NO" sz="1600" dirty="0"/>
              <a:t>, når det </a:t>
            </a:r>
            <a:r>
              <a:rPr lang="nn-NO" sz="1600" dirty="0" err="1"/>
              <a:t>stormer</a:t>
            </a:r>
            <a:endParaRPr lang="nn-NO" sz="1600" dirty="0"/>
          </a:p>
          <a:p>
            <a:r>
              <a:rPr lang="nn-NO" sz="1600" dirty="0"/>
              <a:t>Rundt omkring. HEI! </a:t>
            </a:r>
          </a:p>
        </p:txBody>
      </p:sp>
      <p:sp>
        <p:nvSpPr>
          <p:cNvPr id="7" name="TekstSylinder 6">
            <a:extLst>
              <a:ext uri="{FF2B5EF4-FFF2-40B4-BE49-F238E27FC236}">
                <a16:creationId xmlns:a16="http://schemas.microsoft.com/office/drawing/2014/main" id="{1ED8B11C-1561-3E1C-E218-52FB9E8B97F6}"/>
              </a:ext>
            </a:extLst>
          </p:cNvPr>
          <p:cNvSpPr txBox="1"/>
          <p:nvPr/>
        </p:nvSpPr>
        <p:spPr>
          <a:xfrm>
            <a:off x="83916" y="2418547"/>
            <a:ext cx="3782027" cy="1569660"/>
          </a:xfrm>
          <a:prstGeom prst="rect">
            <a:avLst/>
          </a:prstGeom>
          <a:noFill/>
        </p:spPr>
        <p:txBody>
          <a:bodyPr wrap="square">
            <a:spAutoFit/>
          </a:bodyPr>
          <a:lstStyle/>
          <a:p>
            <a:pPr eaLnBrk="0" fontAlgn="base" hangingPunct="0">
              <a:spcBef>
                <a:spcPct val="0"/>
              </a:spcBef>
              <a:spcAft>
                <a:spcPct val="0"/>
              </a:spcAft>
            </a:pPr>
            <a:r>
              <a:rPr lang="nn-NO" sz="1600" b="1" dirty="0">
                <a:solidFill>
                  <a:prstClr val="black"/>
                </a:solidFill>
                <a:latin typeface="Calibri"/>
              </a:rPr>
              <a:t>Her kommer </a:t>
            </a:r>
            <a:r>
              <a:rPr lang="nn-NO" sz="1600" b="1" dirty="0" err="1">
                <a:solidFill>
                  <a:prstClr val="black"/>
                </a:solidFill>
                <a:latin typeface="Calibri"/>
              </a:rPr>
              <a:t>Tarkus</a:t>
            </a:r>
            <a:r>
              <a:rPr lang="nn-NO" sz="1600" b="1" dirty="0">
                <a:solidFill>
                  <a:prstClr val="black"/>
                </a:solidFill>
                <a:latin typeface="Calibri"/>
              </a:rPr>
              <a:t>.</a:t>
            </a:r>
          </a:p>
          <a:p>
            <a:pPr eaLnBrk="0" fontAlgn="base" hangingPunct="0">
              <a:spcBef>
                <a:spcPct val="0"/>
              </a:spcBef>
              <a:spcAft>
                <a:spcPct val="0"/>
              </a:spcAft>
            </a:pPr>
            <a:r>
              <a:rPr lang="nb-NO" sz="1600" dirty="0">
                <a:solidFill>
                  <a:prstClr val="black"/>
                </a:solidFill>
              </a:rPr>
              <a:t>Nå skal du møte en hyggelig fyr,</a:t>
            </a:r>
          </a:p>
          <a:p>
            <a:pPr eaLnBrk="0" fontAlgn="base" hangingPunct="0">
              <a:spcBef>
                <a:spcPct val="0"/>
              </a:spcBef>
              <a:spcAft>
                <a:spcPct val="0"/>
              </a:spcAft>
            </a:pPr>
            <a:r>
              <a:rPr lang="nb-NO" sz="1600" dirty="0">
                <a:solidFill>
                  <a:prstClr val="black"/>
                </a:solidFill>
              </a:rPr>
              <a:t>Her kommer </a:t>
            </a:r>
            <a:r>
              <a:rPr lang="nb-NO" sz="1600" dirty="0" err="1">
                <a:solidFill>
                  <a:prstClr val="black"/>
                </a:solidFill>
              </a:rPr>
              <a:t>Tarkus</a:t>
            </a:r>
            <a:r>
              <a:rPr lang="nb-NO" sz="1600" dirty="0">
                <a:solidFill>
                  <a:prstClr val="black"/>
                </a:solidFill>
              </a:rPr>
              <a:t>, et bilbelte-dyr.</a:t>
            </a:r>
          </a:p>
          <a:p>
            <a:pPr eaLnBrk="0" fontAlgn="base" hangingPunct="0">
              <a:spcBef>
                <a:spcPct val="0"/>
              </a:spcBef>
              <a:spcAft>
                <a:spcPct val="0"/>
              </a:spcAft>
            </a:pPr>
            <a:r>
              <a:rPr lang="nb-NO" sz="1600" dirty="0" err="1">
                <a:solidFill>
                  <a:prstClr val="black"/>
                </a:solidFill>
              </a:rPr>
              <a:t>Tarkus</a:t>
            </a:r>
            <a:r>
              <a:rPr lang="nb-NO" sz="1600" dirty="0">
                <a:solidFill>
                  <a:prstClr val="black"/>
                </a:solidFill>
              </a:rPr>
              <a:t> er tøff og har skjold på sin rygg.</a:t>
            </a:r>
          </a:p>
          <a:p>
            <a:pPr eaLnBrk="0" fontAlgn="base" hangingPunct="0">
              <a:spcBef>
                <a:spcPct val="0"/>
              </a:spcBef>
              <a:spcAft>
                <a:spcPct val="0"/>
              </a:spcAft>
            </a:pPr>
            <a:r>
              <a:rPr lang="nn-NO" sz="1600" dirty="0">
                <a:solidFill>
                  <a:prstClr val="black"/>
                </a:solidFill>
              </a:rPr>
              <a:t>I bil har han belte, for då er han trygg!</a:t>
            </a:r>
          </a:p>
          <a:p>
            <a:pPr eaLnBrk="0" fontAlgn="base" hangingPunct="0">
              <a:spcBef>
                <a:spcPct val="0"/>
              </a:spcBef>
              <a:spcAft>
                <a:spcPct val="0"/>
              </a:spcAft>
            </a:pPr>
            <a:r>
              <a:rPr lang="nn-NO" sz="1600" dirty="0">
                <a:solidFill>
                  <a:prstClr val="black"/>
                </a:solidFill>
                <a:hlinkClick r:id="rId2"/>
              </a:rPr>
              <a:t>https://vimeo.com/459167543</a:t>
            </a:r>
            <a:endParaRPr lang="nn-NO" sz="1600" dirty="0">
              <a:solidFill>
                <a:prstClr val="black"/>
              </a:solidFill>
            </a:endParaRPr>
          </a:p>
        </p:txBody>
      </p:sp>
      <p:sp>
        <p:nvSpPr>
          <p:cNvPr id="9" name="TekstSylinder 8">
            <a:extLst>
              <a:ext uri="{FF2B5EF4-FFF2-40B4-BE49-F238E27FC236}">
                <a16:creationId xmlns:a16="http://schemas.microsoft.com/office/drawing/2014/main" id="{2C093591-06CE-D679-B7EB-4863737A4754}"/>
              </a:ext>
            </a:extLst>
          </p:cNvPr>
          <p:cNvSpPr txBox="1"/>
          <p:nvPr/>
        </p:nvSpPr>
        <p:spPr>
          <a:xfrm>
            <a:off x="83915" y="4098430"/>
            <a:ext cx="3782027" cy="1815882"/>
          </a:xfrm>
          <a:prstGeom prst="rect">
            <a:avLst/>
          </a:prstGeom>
          <a:noFill/>
        </p:spPr>
        <p:txBody>
          <a:bodyPr wrap="square">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nn-NO" sz="1600" b="1" i="0" u="none" strike="noStrike" kern="0" cap="none" spc="0" normalizeH="0" baseline="0" noProof="0" dirty="0">
                <a:ln>
                  <a:noFill/>
                </a:ln>
                <a:solidFill>
                  <a:prstClr val="black"/>
                </a:solidFill>
                <a:effectLst/>
                <a:uLnTx/>
                <a:uFillTx/>
                <a:latin typeface="Calibri" panose="020F0502020204030204" pitchFamily="34" charset="0"/>
              </a:rPr>
              <a:t>Dele-song</a:t>
            </a:r>
          </a:p>
          <a:p>
            <a:pPr marL="0" marR="0" lvl="0" indent="0" defTabSz="914400" eaLnBrk="0" fontAlgn="base" latinLnBrk="0" hangingPunct="0">
              <a:lnSpc>
                <a:spcPct val="100000"/>
              </a:lnSpc>
              <a:spcBef>
                <a:spcPct val="0"/>
              </a:spcBef>
              <a:spcAft>
                <a:spcPct val="0"/>
              </a:spcAft>
              <a:buClrTx/>
              <a:buSzTx/>
              <a:buFontTx/>
              <a:buNone/>
              <a:tabLst/>
              <a:defRPr/>
            </a:pPr>
            <a:r>
              <a:rPr kumimoji="0" lang="nn-NO" sz="1600" b="0" i="0" u="none" strike="noStrike" kern="0" cap="none" spc="0" normalizeH="0" baseline="0" noProof="0" dirty="0">
                <a:ln>
                  <a:noFill/>
                </a:ln>
                <a:solidFill>
                  <a:prstClr val="black"/>
                </a:solidFill>
                <a:effectLst/>
                <a:uLnTx/>
                <a:uFillTx/>
                <a:latin typeface="Calibri"/>
              </a:rPr>
              <a:t>Vi kan dele, dele, dele du og </a:t>
            </a:r>
            <a:r>
              <a:rPr kumimoji="0" lang="nn-NO" sz="1600" b="0" i="0" u="none" strike="noStrike" kern="0" cap="none" spc="0" normalizeH="0" baseline="0" noProof="0" dirty="0" err="1">
                <a:ln>
                  <a:noFill/>
                </a:ln>
                <a:solidFill>
                  <a:prstClr val="black"/>
                </a:solidFill>
                <a:effectLst/>
                <a:uLnTx/>
                <a:uFillTx/>
                <a:latin typeface="Calibri"/>
              </a:rPr>
              <a:t>jeg</a:t>
            </a:r>
            <a:endParaRPr kumimoji="0" lang="nn-NO" sz="1600" b="0" i="0" u="none" strike="noStrike" kern="0" cap="none" spc="0" normalizeH="0" baseline="0" noProof="0" dirty="0">
              <a:ln>
                <a:noFill/>
              </a:ln>
              <a:solidFill>
                <a:prstClr val="black"/>
              </a:solidFill>
              <a:effectLst/>
              <a:uLnTx/>
              <a:uFillTx/>
              <a:latin typeface="Calibri"/>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nn-NO" sz="1600" b="0" i="0" u="none" strike="noStrike" kern="0" cap="none" spc="0" normalizeH="0" baseline="0" noProof="0" dirty="0">
                <a:ln>
                  <a:noFill/>
                </a:ln>
                <a:solidFill>
                  <a:prstClr val="black"/>
                </a:solidFill>
                <a:effectLst/>
                <a:uLnTx/>
                <a:uFillTx/>
                <a:latin typeface="Calibri"/>
              </a:rPr>
              <a:t>dele av vår overflod</a:t>
            </a:r>
          </a:p>
          <a:p>
            <a:pPr marL="0" marR="0" lvl="0" indent="0" defTabSz="914400" eaLnBrk="0" fontAlgn="base" latinLnBrk="0" hangingPunct="0">
              <a:lnSpc>
                <a:spcPct val="100000"/>
              </a:lnSpc>
              <a:spcBef>
                <a:spcPct val="0"/>
              </a:spcBef>
              <a:spcAft>
                <a:spcPct val="0"/>
              </a:spcAft>
              <a:buClrTx/>
              <a:buSzTx/>
              <a:buFontTx/>
              <a:buNone/>
              <a:tabLst/>
              <a:defRPr/>
            </a:pPr>
            <a:r>
              <a:rPr kumimoji="0" lang="nn-NO" sz="1600" b="0" i="0" u="none" strike="noStrike" kern="0" cap="none" spc="0" normalizeH="0" baseline="0" noProof="0" dirty="0">
                <a:ln>
                  <a:noFill/>
                </a:ln>
                <a:solidFill>
                  <a:prstClr val="black"/>
                </a:solidFill>
                <a:effectLst/>
                <a:uLnTx/>
                <a:uFillTx/>
                <a:latin typeface="Calibri"/>
              </a:rPr>
              <a:t>med dem som </a:t>
            </a:r>
            <a:r>
              <a:rPr kumimoji="0" lang="nn-NO" sz="1600" b="0" i="0" u="none" strike="noStrike" kern="0" cap="none" spc="0" normalizeH="0" baseline="0" noProof="0" dirty="0" err="1">
                <a:ln>
                  <a:noFill/>
                </a:ln>
                <a:solidFill>
                  <a:prstClr val="black"/>
                </a:solidFill>
                <a:effectLst/>
                <a:uLnTx/>
                <a:uFillTx/>
                <a:latin typeface="Calibri"/>
              </a:rPr>
              <a:t>mangler</a:t>
            </a:r>
            <a:r>
              <a:rPr kumimoji="0" lang="nn-NO" sz="1600" b="0" i="0" u="none" strike="noStrike" kern="0" cap="none" spc="0" normalizeH="0" baseline="0" noProof="0" dirty="0">
                <a:ln>
                  <a:noFill/>
                </a:ln>
                <a:solidFill>
                  <a:prstClr val="black"/>
                </a:solidFill>
                <a:effectLst/>
                <a:uLnTx/>
                <a:uFillTx/>
                <a:latin typeface="Calibri"/>
              </a:rPr>
              <a:t> hus og </a:t>
            </a:r>
            <a:r>
              <a:rPr kumimoji="0" lang="nn-NO" sz="1600" b="0" i="0" u="none" strike="noStrike" kern="0" cap="none" spc="0" normalizeH="0" baseline="0" noProof="0" dirty="0" err="1">
                <a:ln>
                  <a:noFill/>
                </a:ln>
                <a:solidFill>
                  <a:prstClr val="black"/>
                </a:solidFill>
                <a:effectLst/>
                <a:uLnTx/>
                <a:uFillTx/>
                <a:latin typeface="Calibri"/>
              </a:rPr>
              <a:t>hjem</a:t>
            </a:r>
            <a:endParaRPr kumimoji="0" lang="nn-NO" sz="1600" b="0" i="0" u="none" strike="noStrike" kern="0" cap="none" spc="0" normalizeH="0" baseline="0" noProof="0" dirty="0">
              <a:ln>
                <a:noFill/>
              </a:ln>
              <a:solidFill>
                <a:prstClr val="black"/>
              </a:solidFill>
              <a:effectLst/>
              <a:uLnTx/>
              <a:uFillTx/>
              <a:latin typeface="Calibri"/>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nn-NO" sz="1600" b="0" i="0" u="none" strike="noStrike" kern="0" cap="none" spc="0" normalizeH="0" baseline="0" noProof="0" dirty="0">
                <a:ln>
                  <a:noFill/>
                </a:ln>
                <a:solidFill>
                  <a:prstClr val="black"/>
                </a:solidFill>
                <a:effectLst/>
                <a:uLnTx/>
                <a:uFillTx/>
                <a:latin typeface="Calibri"/>
              </a:rPr>
              <a:t>og </a:t>
            </a:r>
            <a:r>
              <a:rPr kumimoji="0" lang="nn-NO" sz="1600" b="0" i="0" u="none" strike="noStrike" kern="0" cap="none" spc="0" normalizeH="0" baseline="0" noProof="0" dirty="0" err="1">
                <a:ln>
                  <a:noFill/>
                </a:ln>
                <a:solidFill>
                  <a:prstClr val="black"/>
                </a:solidFill>
                <a:effectLst/>
                <a:uLnTx/>
                <a:uFillTx/>
                <a:latin typeface="Calibri"/>
              </a:rPr>
              <a:t>ikke</a:t>
            </a:r>
            <a:r>
              <a:rPr kumimoji="0" lang="nn-NO" sz="1600" b="0" i="0" u="none" strike="noStrike" kern="0" cap="none" spc="0" normalizeH="0" baseline="0" noProof="0" dirty="0">
                <a:ln>
                  <a:noFill/>
                </a:ln>
                <a:solidFill>
                  <a:prstClr val="black"/>
                </a:solidFill>
                <a:effectLst/>
                <a:uLnTx/>
                <a:uFillTx/>
                <a:latin typeface="Calibri"/>
              </a:rPr>
              <a:t> har </a:t>
            </a:r>
            <a:r>
              <a:rPr kumimoji="0" lang="nn-NO" sz="1600" b="0" i="0" u="none" strike="noStrike" kern="0" cap="none" spc="0" normalizeH="0" baseline="0" noProof="0" dirty="0" err="1">
                <a:ln>
                  <a:noFill/>
                </a:ln>
                <a:solidFill>
                  <a:prstClr val="black"/>
                </a:solidFill>
                <a:effectLst/>
                <a:uLnTx/>
                <a:uFillTx/>
                <a:latin typeface="Calibri"/>
              </a:rPr>
              <a:t>no`daglig</a:t>
            </a:r>
            <a:r>
              <a:rPr kumimoji="0" lang="nn-NO" sz="1600" b="0" i="0" u="none" strike="noStrike" kern="0" cap="none" spc="0" normalizeH="0" baseline="0" noProof="0" dirty="0">
                <a:ln>
                  <a:noFill/>
                </a:ln>
                <a:solidFill>
                  <a:prstClr val="black"/>
                </a:solidFill>
                <a:effectLst/>
                <a:uLnTx/>
                <a:uFillTx/>
                <a:latin typeface="Calibri"/>
              </a:rPr>
              <a:t> brød</a:t>
            </a:r>
          </a:p>
          <a:p>
            <a:pPr marL="0" marR="0" lvl="0" indent="0" defTabSz="914400" eaLnBrk="0" fontAlgn="base" latinLnBrk="0" hangingPunct="0">
              <a:lnSpc>
                <a:spcPct val="100000"/>
              </a:lnSpc>
              <a:spcBef>
                <a:spcPct val="0"/>
              </a:spcBef>
              <a:spcAft>
                <a:spcPct val="0"/>
              </a:spcAft>
              <a:buClrTx/>
              <a:buSzTx/>
              <a:buFontTx/>
              <a:buNone/>
              <a:tabLst/>
              <a:defRPr/>
            </a:pPr>
            <a:r>
              <a:rPr kumimoji="0" lang="nn-NO" sz="1600" b="0" i="0" u="none" strike="noStrike" kern="0" cap="none" spc="0" normalizeH="0" baseline="0" noProof="0" dirty="0">
                <a:ln>
                  <a:noFill/>
                </a:ln>
                <a:solidFill>
                  <a:prstClr val="black"/>
                </a:solidFill>
                <a:effectLst/>
                <a:uLnTx/>
                <a:uFillTx/>
                <a:latin typeface="Calibri"/>
              </a:rPr>
              <a:t>Vi kan dele, dele, dele du og </a:t>
            </a:r>
            <a:r>
              <a:rPr kumimoji="0" lang="nn-NO" sz="1600" b="0" i="0" u="none" strike="noStrike" kern="0" cap="none" spc="0" normalizeH="0" baseline="0" noProof="0" dirty="0" err="1">
                <a:ln>
                  <a:noFill/>
                </a:ln>
                <a:solidFill>
                  <a:prstClr val="black"/>
                </a:solidFill>
                <a:effectLst/>
                <a:uLnTx/>
                <a:uFillTx/>
                <a:latin typeface="Calibri"/>
              </a:rPr>
              <a:t>jeg</a:t>
            </a:r>
            <a:endParaRPr kumimoji="0" lang="nn-NO" sz="1600" b="0" i="0" u="none" strike="noStrike" kern="0" cap="none" spc="0" normalizeH="0" baseline="0" noProof="0" dirty="0">
              <a:ln>
                <a:noFill/>
              </a:ln>
              <a:solidFill>
                <a:prstClr val="black"/>
              </a:solidFill>
              <a:effectLst/>
              <a:uLnTx/>
              <a:uFillTx/>
              <a:latin typeface="Calibri"/>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nn-NO" sz="1600" b="0" i="0" u="none" strike="noStrike" kern="0" cap="none" spc="0" normalizeH="0" baseline="0" noProof="0" dirty="0">
                <a:ln>
                  <a:noFill/>
                </a:ln>
                <a:solidFill>
                  <a:prstClr val="black"/>
                </a:solidFill>
                <a:effectLst/>
                <a:uLnTx/>
                <a:uFillTx/>
                <a:latin typeface="Calibri"/>
              </a:rPr>
              <a:t>med dem som er i nød</a:t>
            </a:r>
          </a:p>
        </p:txBody>
      </p:sp>
      <p:pic>
        <p:nvPicPr>
          <p:cNvPr id="10" name="Bilde 9">
            <a:extLst>
              <a:ext uri="{FF2B5EF4-FFF2-40B4-BE49-F238E27FC236}">
                <a16:creationId xmlns:a16="http://schemas.microsoft.com/office/drawing/2014/main" id="{FF6BA103-C260-EA04-ED55-D5A7049E91D8}"/>
              </a:ext>
            </a:extLst>
          </p:cNvPr>
          <p:cNvPicPr>
            <a:picLocks noChangeAspect="1"/>
          </p:cNvPicPr>
          <p:nvPr/>
        </p:nvPicPr>
        <p:blipFill>
          <a:blip r:embed="rId3"/>
          <a:stretch>
            <a:fillRect/>
          </a:stretch>
        </p:blipFill>
        <p:spPr>
          <a:xfrm>
            <a:off x="219919" y="6070155"/>
            <a:ext cx="1477818" cy="651320"/>
          </a:xfrm>
          <a:prstGeom prst="rect">
            <a:avLst/>
          </a:prstGeom>
        </p:spPr>
      </p:pic>
      <p:pic>
        <p:nvPicPr>
          <p:cNvPr id="11" name="Bilde 10">
            <a:extLst>
              <a:ext uri="{FF2B5EF4-FFF2-40B4-BE49-F238E27FC236}">
                <a16:creationId xmlns:a16="http://schemas.microsoft.com/office/drawing/2014/main" id="{F0065E2A-90F8-6EF7-4FA0-A6A81B5EAA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2690" y="6333789"/>
            <a:ext cx="3803336" cy="323455"/>
          </a:xfrm>
          <a:prstGeom prst="rect">
            <a:avLst/>
          </a:prstGeom>
        </p:spPr>
      </p:pic>
      <p:sp>
        <p:nvSpPr>
          <p:cNvPr id="13" name="TekstSylinder 12">
            <a:extLst>
              <a:ext uri="{FF2B5EF4-FFF2-40B4-BE49-F238E27FC236}">
                <a16:creationId xmlns:a16="http://schemas.microsoft.com/office/drawing/2014/main" id="{B1CC4506-FFDD-362F-39DC-22C36FCC82A5}"/>
              </a:ext>
            </a:extLst>
          </p:cNvPr>
          <p:cNvSpPr txBox="1"/>
          <p:nvPr/>
        </p:nvSpPr>
        <p:spPr>
          <a:xfrm>
            <a:off x="4099194" y="200756"/>
            <a:ext cx="3596832" cy="3539430"/>
          </a:xfrm>
          <a:prstGeom prst="rect">
            <a:avLst/>
          </a:prstGeom>
          <a:noFill/>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nn-NO" sz="1600" b="1" i="0" u="none" strike="noStrike" kern="0" cap="none" spc="0" normalizeH="0" baseline="0" noProof="0" dirty="0">
                <a:ln>
                  <a:noFill/>
                </a:ln>
                <a:solidFill>
                  <a:prstClr val="black"/>
                </a:solidFill>
                <a:effectLst/>
                <a:uLnTx/>
                <a:uFillTx/>
                <a:latin typeface="Calibri" panose="020F0502020204030204"/>
              </a:rPr>
              <a:t>Rim/regle/song/leik</a:t>
            </a:r>
            <a:endParaRPr kumimoji="0" lang="nn-NO" sz="1600" b="0" i="0" u="none" strike="noStrike" kern="0" cap="none" spc="0" normalizeH="0" baseline="0" noProof="0" dirty="0">
              <a:ln>
                <a:noFill/>
              </a:ln>
              <a:solidFill>
                <a:prstClr val="black"/>
              </a:solidFill>
              <a:effectLst/>
              <a:uLnTx/>
              <a:uFillTx/>
              <a:latin typeface="Calibri" panose="020F0502020204030204"/>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nn-NO" sz="1600" b="0" i="0" u="none" strike="noStrike" kern="0" cap="none" spc="0" normalizeH="0" baseline="0" noProof="0" dirty="0">
                <a:ln>
                  <a:noFill/>
                </a:ln>
                <a:solidFill>
                  <a:prstClr val="black"/>
                </a:solidFill>
                <a:effectLst/>
                <a:uLnTx/>
                <a:uFillTx/>
                <a:latin typeface="Calibri" panose="020F0502020204030204"/>
              </a:rPr>
              <a:t>A-ram-sam-sam, a-ram-sam-sam,</a:t>
            </a:r>
          </a:p>
          <a:p>
            <a:pPr marL="0" marR="0" lvl="0" indent="0" defTabSz="457200" eaLnBrk="1" fontAlgn="auto" latinLnBrk="0" hangingPunct="1">
              <a:lnSpc>
                <a:spcPct val="100000"/>
              </a:lnSpc>
              <a:spcBef>
                <a:spcPts val="0"/>
              </a:spcBef>
              <a:spcAft>
                <a:spcPts val="0"/>
              </a:spcAft>
              <a:buClrTx/>
              <a:buSzTx/>
              <a:buFontTx/>
              <a:buNone/>
              <a:tabLst/>
              <a:defRPr/>
            </a:pPr>
            <a:r>
              <a:rPr kumimoji="0" lang="nn-NO" sz="1600" b="0" i="0" u="none" strike="noStrike" kern="0" cap="none" spc="0" normalizeH="0" baseline="0" noProof="0" dirty="0" err="1">
                <a:ln>
                  <a:noFill/>
                </a:ln>
                <a:solidFill>
                  <a:prstClr val="black"/>
                </a:solidFill>
                <a:effectLst/>
                <a:uLnTx/>
                <a:uFillTx/>
                <a:latin typeface="Calibri" panose="020F0502020204030204"/>
              </a:rPr>
              <a:t>gulli</a:t>
            </a:r>
            <a:r>
              <a:rPr kumimoji="0" lang="nn-NO" sz="1600" b="0" i="0" u="none" strike="noStrike" kern="0" cap="none" spc="0" normalizeH="0" baseline="0" noProof="0" dirty="0">
                <a:ln>
                  <a:noFill/>
                </a:ln>
                <a:solidFill>
                  <a:prstClr val="black"/>
                </a:solidFill>
                <a:effectLst/>
                <a:uLnTx/>
                <a:uFillTx/>
                <a:latin typeface="Calibri" panose="020F0502020204030204"/>
              </a:rPr>
              <a:t> </a:t>
            </a:r>
            <a:r>
              <a:rPr kumimoji="0" lang="nn-NO" sz="1600" b="0" i="0" u="none" strike="noStrike" kern="0" cap="none" spc="0" normalizeH="0" baseline="0" noProof="0" dirty="0" err="1">
                <a:ln>
                  <a:noFill/>
                </a:ln>
                <a:solidFill>
                  <a:prstClr val="black"/>
                </a:solidFill>
                <a:effectLst/>
                <a:uLnTx/>
                <a:uFillTx/>
                <a:latin typeface="Calibri" panose="020F0502020204030204"/>
              </a:rPr>
              <a:t>gulli</a:t>
            </a:r>
            <a:r>
              <a:rPr kumimoji="0" lang="nn-NO" sz="1600" b="0" i="0" u="none" strike="noStrike" kern="0" cap="none" spc="0" normalizeH="0" baseline="0" noProof="0" dirty="0">
                <a:ln>
                  <a:noFill/>
                </a:ln>
                <a:solidFill>
                  <a:prstClr val="black"/>
                </a:solidFill>
                <a:effectLst/>
                <a:uLnTx/>
                <a:uFillTx/>
                <a:latin typeface="Calibri" panose="020F0502020204030204"/>
              </a:rPr>
              <a:t> </a:t>
            </a:r>
            <a:r>
              <a:rPr kumimoji="0" lang="nn-NO" sz="1600" b="0" i="0" u="none" strike="noStrike" kern="0" cap="none" spc="0" normalizeH="0" baseline="0" noProof="0" dirty="0" err="1">
                <a:ln>
                  <a:noFill/>
                </a:ln>
                <a:solidFill>
                  <a:prstClr val="black"/>
                </a:solidFill>
                <a:effectLst/>
                <a:uLnTx/>
                <a:uFillTx/>
                <a:latin typeface="Calibri" panose="020F0502020204030204"/>
              </a:rPr>
              <a:t>gulli</a:t>
            </a:r>
            <a:r>
              <a:rPr kumimoji="0" lang="nn-NO" sz="1600" b="0" i="0" u="none" strike="noStrike" kern="0" cap="none" spc="0" normalizeH="0" baseline="0" noProof="0" dirty="0">
                <a:ln>
                  <a:noFill/>
                </a:ln>
                <a:solidFill>
                  <a:prstClr val="black"/>
                </a:solidFill>
                <a:effectLst/>
                <a:uLnTx/>
                <a:uFillTx/>
                <a:latin typeface="Calibri" panose="020F0502020204030204"/>
              </a:rPr>
              <a:t> </a:t>
            </a:r>
            <a:r>
              <a:rPr kumimoji="0" lang="nn-NO" sz="1600" b="0" i="0" u="none" strike="noStrike" kern="0" cap="none" spc="0" normalizeH="0" baseline="0" noProof="0" dirty="0" err="1">
                <a:ln>
                  <a:noFill/>
                </a:ln>
                <a:solidFill>
                  <a:prstClr val="black"/>
                </a:solidFill>
                <a:effectLst/>
                <a:uLnTx/>
                <a:uFillTx/>
                <a:latin typeface="Calibri" panose="020F0502020204030204"/>
              </a:rPr>
              <a:t>gulli</a:t>
            </a:r>
            <a:r>
              <a:rPr kumimoji="0" lang="nn-NO" sz="1600" b="0" i="0" u="none" strike="noStrike" kern="0" cap="none" spc="0" normalizeH="0" baseline="0" noProof="0" dirty="0">
                <a:ln>
                  <a:noFill/>
                </a:ln>
                <a:solidFill>
                  <a:prstClr val="black"/>
                </a:solidFill>
                <a:effectLst/>
                <a:uLnTx/>
                <a:uFillTx/>
                <a:latin typeface="Calibri" panose="020F0502020204030204"/>
              </a:rPr>
              <a:t> </a:t>
            </a:r>
            <a:r>
              <a:rPr kumimoji="0" lang="nn-NO" sz="1600" b="0" i="0" u="none" strike="noStrike" kern="0" cap="none" spc="0" normalizeH="0" baseline="0" noProof="0" dirty="0" err="1">
                <a:ln>
                  <a:noFill/>
                </a:ln>
                <a:solidFill>
                  <a:prstClr val="black"/>
                </a:solidFill>
                <a:effectLst/>
                <a:uLnTx/>
                <a:uFillTx/>
                <a:latin typeface="Calibri" panose="020F0502020204030204"/>
              </a:rPr>
              <a:t>gulli</a:t>
            </a:r>
            <a:r>
              <a:rPr kumimoji="0" lang="nn-NO" sz="1600" b="0" i="0" u="none" strike="noStrike" kern="0" cap="none" spc="0" normalizeH="0" baseline="0" noProof="0" dirty="0">
                <a:ln>
                  <a:noFill/>
                </a:ln>
                <a:solidFill>
                  <a:prstClr val="black"/>
                </a:solidFill>
                <a:effectLst/>
                <a:uLnTx/>
                <a:uFillTx/>
                <a:latin typeface="Calibri" panose="020F0502020204030204"/>
              </a:rPr>
              <a:t>, ram-sam-sam</a:t>
            </a:r>
          </a:p>
          <a:p>
            <a:pPr marL="0" marR="0" lvl="0" indent="0" defTabSz="457200" eaLnBrk="1" fontAlgn="auto" latinLnBrk="0" hangingPunct="1">
              <a:lnSpc>
                <a:spcPct val="100000"/>
              </a:lnSpc>
              <a:spcBef>
                <a:spcPts val="0"/>
              </a:spcBef>
              <a:spcAft>
                <a:spcPts val="0"/>
              </a:spcAft>
              <a:buClrTx/>
              <a:buSzTx/>
              <a:buFontTx/>
              <a:buNone/>
              <a:tabLst/>
              <a:defRPr/>
            </a:pPr>
            <a:endParaRPr kumimoji="0" lang="nn-NO" sz="1600" b="0" i="0" u="none" strike="noStrike" kern="0" cap="none" spc="0" normalizeH="0" baseline="0" noProof="0" dirty="0">
              <a:ln>
                <a:noFill/>
              </a:ln>
              <a:solidFill>
                <a:prstClr val="black"/>
              </a:solidFill>
              <a:effectLst/>
              <a:uLnTx/>
              <a:uFillTx/>
              <a:latin typeface="Calibri" panose="020F0502020204030204"/>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nn-NO" sz="1600" b="0" i="0" u="none" strike="noStrike" kern="0" cap="none" spc="0" normalizeH="0" baseline="0" noProof="0" dirty="0">
                <a:ln>
                  <a:noFill/>
                </a:ln>
                <a:solidFill>
                  <a:prstClr val="black"/>
                </a:solidFill>
                <a:effectLst/>
                <a:uLnTx/>
                <a:uFillTx/>
                <a:latin typeface="Calibri" panose="020F0502020204030204"/>
              </a:rPr>
              <a:t>A-ram-sam-sam, a-ram-sam-sam,</a:t>
            </a:r>
          </a:p>
          <a:p>
            <a:pPr marL="0" marR="0" lvl="0" indent="0" defTabSz="457200" eaLnBrk="1" fontAlgn="auto" latinLnBrk="0" hangingPunct="1">
              <a:lnSpc>
                <a:spcPct val="100000"/>
              </a:lnSpc>
              <a:spcBef>
                <a:spcPts val="0"/>
              </a:spcBef>
              <a:spcAft>
                <a:spcPts val="0"/>
              </a:spcAft>
              <a:buClrTx/>
              <a:buSzTx/>
              <a:buFontTx/>
              <a:buNone/>
              <a:tabLst/>
              <a:defRPr/>
            </a:pPr>
            <a:r>
              <a:rPr kumimoji="0" lang="nn-NO" sz="1600" b="0" i="0" u="none" strike="noStrike" kern="0" cap="none" spc="0" normalizeH="0" baseline="0" noProof="0" dirty="0" err="1">
                <a:ln>
                  <a:noFill/>
                </a:ln>
                <a:solidFill>
                  <a:prstClr val="black"/>
                </a:solidFill>
                <a:effectLst/>
                <a:uLnTx/>
                <a:uFillTx/>
                <a:latin typeface="Calibri" panose="020F0502020204030204"/>
              </a:rPr>
              <a:t>gulli</a:t>
            </a:r>
            <a:r>
              <a:rPr kumimoji="0" lang="nn-NO" sz="1600" b="0" i="0" u="none" strike="noStrike" kern="0" cap="none" spc="0" normalizeH="0" baseline="0" noProof="0" dirty="0">
                <a:ln>
                  <a:noFill/>
                </a:ln>
                <a:solidFill>
                  <a:prstClr val="black"/>
                </a:solidFill>
                <a:effectLst/>
                <a:uLnTx/>
                <a:uFillTx/>
                <a:latin typeface="Calibri" panose="020F0502020204030204"/>
              </a:rPr>
              <a:t> </a:t>
            </a:r>
            <a:r>
              <a:rPr kumimoji="0" lang="nn-NO" sz="1600" b="0" i="0" u="none" strike="noStrike" kern="0" cap="none" spc="0" normalizeH="0" baseline="0" noProof="0" dirty="0" err="1">
                <a:ln>
                  <a:noFill/>
                </a:ln>
                <a:solidFill>
                  <a:prstClr val="black"/>
                </a:solidFill>
                <a:effectLst/>
                <a:uLnTx/>
                <a:uFillTx/>
                <a:latin typeface="Calibri" panose="020F0502020204030204"/>
              </a:rPr>
              <a:t>gulli</a:t>
            </a:r>
            <a:r>
              <a:rPr kumimoji="0" lang="nn-NO" sz="1600" b="0" i="0" u="none" strike="noStrike" kern="0" cap="none" spc="0" normalizeH="0" baseline="0" noProof="0" dirty="0">
                <a:ln>
                  <a:noFill/>
                </a:ln>
                <a:solidFill>
                  <a:prstClr val="black"/>
                </a:solidFill>
                <a:effectLst/>
                <a:uLnTx/>
                <a:uFillTx/>
                <a:latin typeface="Calibri" panose="020F0502020204030204"/>
              </a:rPr>
              <a:t> </a:t>
            </a:r>
            <a:r>
              <a:rPr kumimoji="0" lang="nn-NO" sz="1600" b="0" i="0" u="none" strike="noStrike" kern="0" cap="none" spc="0" normalizeH="0" baseline="0" noProof="0" dirty="0" err="1">
                <a:ln>
                  <a:noFill/>
                </a:ln>
                <a:solidFill>
                  <a:prstClr val="black"/>
                </a:solidFill>
                <a:effectLst/>
                <a:uLnTx/>
                <a:uFillTx/>
                <a:latin typeface="Calibri" panose="020F0502020204030204"/>
              </a:rPr>
              <a:t>gulli</a:t>
            </a:r>
            <a:r>
              <a:rPr kumimoji="0" lang="nn-NO" sz="1600" b="0" i="0" u="none" strike="noStrike" kern="0" cap="none" spc="0" normalizeH="0" baseline="0" noProof="0" dirty="0">
                <a:ln>
                  <a:noFill/>
                </a:ln>
                <a:solidFill>
                  <a:prstClr val="black"/>
                </a:solidFill>
                <a:effectLst/>
                <a:uLnTx/>
                <a:uFillTx/>
                <a:latin typeface="Calibri" panose="020F0502020204030204"/>
              </a:rPr>
              <a:t> </a:t>
            </a:r>
            <a:r>
              <a:rPr kumimoji="0" lang="nn-NO" sz="1600" b="0" i="0" u="none" strike="noStrike" kern="0" cap="none" spc="0" normalizeH="0" baseline="0" noProof="0" dirty="0" err="1">
                <a:ln>
                  <a:noFill/>
                </a:ln>
                <a:solidFill>
                  <a:prstClr val="black"/>
                </a:solidFill>
                <a:effectLst/>
                <a:uLnTx/>
                <a:uFillTx/>
                <a:latin typeface="Calibri" panose="020F0502020204030204"/>
              </a:rPr>
              <a:t>gulli</a:t>
            </a:r>
            <a:r>
              <a:rPr kumimoji="0" lang="nn-NO" sz="1600" b="0" i="0" u="none" strike="noStrike" kern="0" cap="none" spc="0" normalizeH="0" baseline="0" noProof="0" dirty="0">
                <a:ln>
                  <a:noFill/>
                </a:ln>
                <a:solidFill>
                  <a:prstClr val="black"/>
                </a:solidFill>
                <a:effectLst/>
                <a:uLnTx/>
                <a:uFillTx/>
                <a:latin typeface="Calibri" panose="020F0502020204030204"/>
              </a:rPr>
              <a:t> </a:t>
            </a:r>
            <a:r>
              <a:rPr kumimoji="0" lang="nn-NO" sz="1600" b="0" i="0" u="none" strike="noStrike" kern="0" cap="none" spc="0" normalizeH="0" baseline="0" noProof="0" dirty="0" err="1">
                <a:ln>
                  <a:noFill/>
                </a:ln>
                <a:solidFill>
                  <a:prstClr val="black"/>
                </a:solidFill>
                <a:effectLst/>
                <a:uLnTx/>
                <a:uFillTx/>
                <a:latin typeface="Calibri" panose="020F0502020204030204"/>
              </a:rPr>
              <a:t>gulli</a:t>
            </a:r>
            <a:r>
              <a:rPr kumimoji="0" lang="nn-NO" sz="1600" b="0" i="0" u="none" strike="noStrike" kern="0" cap="none" spc="0" normalizeH="0" baseline="0" noProof="0" dirty="0">
                <a:ln>
                  <a:noFill/>
                </a:ln>
                <a:solidFill>
                  <a:prstClr val="black"/>
                </a:solidFill>
                <a:effectLst/>
                <a:uLnTx/>
                <a:uFillTx/>
                <a:latin typeface="Calibri" panose="020F0502020204030204"/>
              </a:rPr>
              <a:t>, ram-sam-sam</a:t>
            </a:r>
          </a:p>
          <a:p>
            <a:pPr marL="0" marR="0" lvl="0" indent="0" defTabSz="457200" eaLnBrk="1" fontAlgn="auto" latinLnBrk="0" hangingPunct="1">
              <a:lnSpc>
                <a:spcPct val="100000"/>
              </a:lnSpc>
              <a:spcBef>
                <a:spcPts val="0"/>
              </a:spcBef>
              <a:spcAft>
                <a:spcPts val="0"/>
              </a:spcAft>
              <a:buClrTx/>
              <a:buSzTx/>
              <a:buFontTx/>
              <a:buNone/>
              <a:tabLst/>
              <a:defRPr/>
            </a:pPr>
            <a:endParaRPr kumimoji="0" lang="nn-NO" sz="1600" b="0" i="0" u="none" strike="noStrike" kern="0" cap="none" spc="0" normalizeH="0" baseline="0" noProof="0" dirty="0">
              <a:ln>
                <a:noFill/>
              </a:ln>
              <a:solidFill>
                <a:prstClr val="black"/>
              </a:solidFill>
              <a:effectLst/>
              <a:uLnTx/>
              <a:uFillTx/>
              <a:latin typeface="Calibri" panose="020F0502020204030204"/>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nn-NO" sz="1600" b="0" i="0" u="none" strike="noStrike" kern="0" cap="none" spc="0" normalizeH="0" baseline="0" noProof="0" dirty="0">
                <a:ln>
                  <a:noFill/>
                </a:ln>
                <a:solidFill>
                  <a:prstClr val="black"/>
                </a:solidFill>
                <a:effectLst/>
                <a:uLnTx/>
                <a:uFillTx/>
                <a:latin typeface="Calibri" panose="020F0502020204030204"/>
              </a:rPr>
              <a:t>A ra-bi, a ra-bi,</a:t>
            </a:r>
          </a:p>
          <a:p>
            <a:pPr marL="0" marR="0" lvl="0" indent="0" defTabSz="457200" eaLnBrk="1" fontAlgn="auto" latinLnBrk="0" hangingPunct="1">
              <a:lnSpc>
                <a:spcPct val="100000"/>
              </a:lnSpc>
              <a:spcBef>
                <a:spcPts val="0"/>
              </a:spcBef>
              <a:spcAft>
                <a:spcPts val="0"/>
              </a:spcAft>
              <a:buClrTx/>
              <a:buSzTx/>
              <a:buFontTx/>
              <a:buNone/>
              <a:tabLst/>
              <a:defRPr/>
            </a:pPr>
            <a:r>
              <a:rPr kumimoji="0" lang="nn-NO" sz="1600" b="0" i="0" u="none" strike="noStrike" kern="0" cap="none" spc="0" normalizeH="0" baseline="0" noProof="0" dirty="0" err="1">
                <a:ln>
                  <a:noFill/>
                </a:ln>
                <a:solidFill>
                  <a:prstClr val="black"/>
                </a:solidFill>
                <a:effectLst/>
                <a:uLnTx/>
                <a:uFillTx/>
                <a:latin typeface="Calibri" panose="020F0502020204030204"/>
              </a:rPr>
              <a:t>gulli</a:t>
            </a:r>
            <a:r>
              <a:rPr kumimoji="0" lang="nn-NO" sz="1600" b="0" i="0" u="none" strike="noStrike" kern="0" cap="none" spc="0" normalizeH="0" baseline="0" noProof="0" dirty="0">
                <a:ln>
                  <a:noFill/>
                </a:ln>
                <a:solidFill>
                  <a:prstClr val="black"/>
                </a:solidFill>
                <a:effectLst/>
                <a:uLnTx/>
                <a:uFillTx/>
                <a:latin typeface="Calibri" panose="020F0502020204030204"/>
              </a:rPr>
              <a:t> </a:t>
            </a:r>
            <a:r>
              <a:rPr kumimoji="0" lang="nn-NO" sz="1600" b="0" i="0" u="none" strike="noStrike" kern="0" cap="none" spc="0" normalizeH="0" baseline="0" noProof="0" dirty="0" err="1">
                <a:ln>
                  <a:noFill/>
                </a:ln>
                <a:solidFill>
                  <a:prstClr val="black"/>
                </a:solidFill>
                <a:effectLst/>
                <a:uLnTx/>
                <a:uFillTx/>
                <a:latin typeface="Calibri" panose="020F0502020204030204"/>
              </a:rPr>
              <a:t>gulli</a:t>
            </a:r>
            <a:r>
              <a:rPr kumimoji="0" lang="nn-NO" sz="1600" b="0" i="0" u="none" strike="noStrike" kern="0" cap="none" spc="0" normalizeH="0" baseline="0" noProof="0" dirty="0">
                <a:ln>
                  <a:noFill/>
                </a:ln>
                <a:solidFill>
                  <a:prstClr val="black"/>
                </a:solidFill>
                <a:effectLst/>
                <a:uLnTx/>
                <a:uFillTx/>
                <a:latin typeface="Calibri" panose="020F0502020204030204"/>
              </a:rPr>
              <a:t> </a:t>
            </a:r>
            <a:r>
              <a:rPr kumimoji="0" lang="nn-NO" sz="1600" b="0" i="0" u="none" strike="noStrike" kern="0" cap="none" spc="0" normalizeH="0" baseline="0" noProof="0" dirty="0" err="1">
                <a:ln>
                  <a:noFill/>
                </a:ln>
                <a:solidFill>
                  <a:prstClr val="black"/>
                </a:solidFill>
                <a:effectLst/>
                <a:uLnTx/>
                <a:uFillTx/>
                <a:latin typeface="Calibri" panose="020F0502020204030204"/>
              </a:rPr>
              <a:t>gulli</a:t>
            </a:r>
            <a:r>
              <a:rPr kumimoji="0" lang="nn-NO" sz="1600" b="0" i="0" u="none" strike="noStrike" kern="0" cap="none" spc="0" normalizeH="0" baseline="0" noProof="0" dirty="0">
                <a:ln>
                  <a:noFill/>
                </a:ln>
                <a:solidFill>
                  <a:prstClr val="black"/>
                </a:solidFill>
                <a:effectLst/>
                <a:uLnTx/>
                <a:uFillTx/>
                <a:latin typeface="Calibri" panose="020F0502020204030204"/>
              </a:rPr>
              <a:t> </a:t>
            </a:r>
            <a:r>
              <a:rPr kumimoji="0" lang="nn-NO" sz="1600" b="0" i="0" u="none" strike="noStrike" kern="0" cap="none" spc="0" normalizeH="0" baseline="0" noProof="0" dirty="0" err="1">
                <a:ln>
                  <a:noFill/>
                </a:ln>
                <a:solidFill>
                  <a:prstClr val="black"/>
                </a:solidFill>
                <a:effectLst/>
                <a:uLnTx/>
                <a:uFillTx/>
                <a:latin typeface="Calibri" panose="020F0502020204030204"/>
              </a:rPr>
              <a:t>gulli</a:t>
            </a:r>
            <a:r>
              <a:rPr kumimoji="0" lang="nn-NO" sz="1600" b="0" i="0" u="none" strike="noStrike" kern="0" cap="none" spc="0" normalizeH="0" baseline="0" noProof="0" dirty="0">
                <a:ln>
                  <a:noFill/>
                </a:ln>
                <a:solidFill>
                  <a:prstClr val="black"/>
                </a:solidFill>
                <a:effectLst/>
                <a:uLnTx/>
                <a:uFillTx/>
                <a:latin typeface="Calibri" panose="020F0502020204030204"/>
              </a:rPr>
              <a:t> </a:t>
            </a:r>
            <a:r>
              <a:rPr kumimoji="0" lang="nn-NO" sz="1600" b="0" i="0" u="none" strike="noStrike" kern="0" cap="none" spc="0" normalizeH="0" baseline="0" noProof="0" dirty="0" err="1">
                <a:ln>
                  <a:noFill/>
                </a:ln>
                <a:solidFill>
                  <a:prstClr val="black"/>
                </a:solidFill>
                <a:effectLst/>
                <a:uLnTx/>
                <a:uFillTx/>
                <a:latin typeface="Calibri" panose="020F0502020204030204"/>
              </a:rPr>
              <a:t>gulli</a:t>
            </a:r>
            <a:r>
              <a:rPr kumimoji="0" lang="nn-NO" sz="1600" b="0" i="0" u="none" strike="noStrike" kern="0" cap="none" spc="0" normalizeH="0" baseline="0" noProof="0" dirty="0">
                <a:ln>
                  <a:noFill/>
                </a:ln>
                <a:solidFill>
                  <a:prstClr val="black"/>
                </a:solidFill>
                <a:effectLst/>
                <a:uLnTx/>
                <a:uFillTx/>
                <a:latin typeface="Calibri" panose="020F0502020204030204"/>
              </a:rPr>
              <a:t>, ram-sam-sam</a:t>
            </a:r>
          </a:p>
          <a:p>
            <a:pPr marL="0" marR="0" lvl="0" indent="0" defTabSz="457200" eaLnBrk="1" fontAlgn="auto" latinLnBrk="0" hangingPunct="1">
              <a:lnSpc>
                <a:spcPct val="100000"/>
              </a:lnSpc>
              <a:spcBef>
                <a:spcPts val="0"/>
              </a:spcBef>
              <a:spcAft>
                <a:spcPts val="0"/>
              </a:spcAft>
              <a:buClrTx/>
              <a:buSzTx/>
              <a:buFontTx/>
              <a:buNone/>
              <a:tabLst/>
              <a:defRPr/>
            </a:pPr>
            <a:endParaRPr kumimoji="0" lang="nn-NO" sz="1600" b="0" i="0" u="none" strike="noStrike" kern="0" cap="none" spc="0" normalizeH="0" baseline="0" noProof="0" dirty="0">
              <a:ln>
                <a:noFill/>
              </a:ln>
              <a:solidFill>
                <a:prstClr val="black"/>
              </a:solidFill>
              <a:effectLst/>
              <a:uLnTx/>
              <a:uFillTx/>
              <a:latin typeface="Calibri" panose="020F0502020204030204"/>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nn-NO" sz="1600" b="0" i="0" u="none" strike="noStrike" kern="0" cap="none" spc="0" normalizeH="0" baseline="0" noProof="0" dirty="0">
                <a:ln>
                  <a:noFill/>
                </a:ln>
                <a:solidFill>
                  <a:prstClr val="black"/>
                </a:solidFill>
                <a:effectLst/>
                <a:uLnTx/>
                <a:uFillTx/>
                <a:latin typeface="Calibri" panose="020F0502020204030204"/>
              </a:rPr>
              <a:t>A ra-bi, a ra-bi,</a:t>
            </a:r>
          </a:p>
          <a:p>
            <a:pPr marL="0" marR="0" lvl="0" indent="0" defTabSz="457200" eaLnBrk="1" fontAlgn="auto" latinLnBrk="0" hangingPunct="1">
              <a:lnSpc>
                <a:spcPct val="100000"/>
              </a:lnSpc>
              <a:spcBef>
                <a:spcPts val="0"/>
              </a:spcBef>
              <a:spcAft>
                <a:spcPts val="0"/>
              </a:spcAft>
              <a:buClrTx/>
              <a:buSzTx/>
              <a:buFontTx/>
              <a:buNone/>
              <a:tabLst/>
              <a:defRPr/>
            </a:pPr>
            <a:r>
              <a:rPr kumimoji="0" lang="nn-NO" sz="1600" b="0" i="0" u="none" strike="noStrike" kern="0" cap="none" spc="0" normalizeH="0" baseline="0" noProof="0" dirty="0" err="1">
                <a:ln>
                  <a:noFill/>
                </a:ln>
                <a:solidFill>
                  <a:prstClr val="black"/>
                </a:solidFill>
                <a:effectLst/>
                <a:uLnTx/>
                <a:uFillTx/>
                <a:latin typeface="Calibri" panose="020F0502020204030204"/>
              </a:rPr>
              <a:t>gulli</a:t>
            </a:r>
            <a:r>
              <a:rPr kumimoji="0" lang="nn-NO" sz="1600" b="0" i="0" u="none" strike="noStrike" kern="0" cap="none" spc="0" normalizeH="0" baseline="0" noProof="0" dirty="0">
                <a:ln>
                  <a:noFill/>
                </a:ln>
                <a:solidFill>
                  <a:prstClr val="black"/>
                </a:solidFill>
                <a:effectLst/>
                <a:uLnTx/>
                <a:uFillTx/>
                <a:latin typeface="Calibri" panose="020F0502020204030204"/>
              </a:rPr>
              <a:t> </a:t>
            </a:r>
            <a:r>
              <a:rPr kumimoji="0" lang="nn-NO" sz="1600" b="0" i="0" u="none" strike="noStrike" kern="0" cap="none" spc="0" normalizeH="0" baseline="0" noProof="0" dirty="0" err="1">
                <a:ln>
                  <a:noFill/>
                </a:ln>
                <a:solidFill>
                  <a:prstClr val="black"/>
                </a:solidFill>
                <a:effectLst/>
                <a:uLnTx/>
                <a:uFillTx/>
                <a:latin typeface="Calibri" panose="020F0502020204030204"/>
              </a:rPr>
              <a:t>gulli</a:t>
            </a:r>
            <a:r>
              <a:rPr kumimoji="0" lang="nn-NO" sz="1600" b="0" i="0" u="none" strike="noStrike" kern="0" cap="none" spc="0" normalizeH="0" baseline="0" noProof="0" dirty="0">
                <a:ln>
                  <a:noFill/>
                </a:ln>
                <a:solidFill>
                  <a:prstClr val="black"/>
                </a:solidFill>
                <a:effectLst/>
                <a:uLnTx/>
                <a:uFillTx/>
                <a:latin typeface="Calibri" panose="020F0502020204030204"/>
              </a:rPr>
              <a:t> </a:t>
            </a:r>
            <a:r>
              <a:rPr kumimoji="0" lang="nn-NO" sz="1600" b="0" i="0" u="none" strike="noStrike" kern="0" cap="none" spc="0" normalizeH="0" baseline="0" noProof="0" dirty="0" err="1">
                <a:ln>
                  <a:noFill/>
                </a:ln>
                <a:solidFill>
                  <a:prstClr val="black"/>
                </a:solidFill>
                <a:effectLst/>
                <a:uLnTx/>
                <a:uFillTx/>
                <a:latin typeface="Calibri" panose="020F0502020204030204"/>
              </a:rPr>
              <a:t>gulli</a:t>
            </a:r>
            <a:r>
              <a:rPr kumimoji="0" lang="nn-NO" sz="1600" b="0" i="0" u="none" strike="noStrike" kern="0" cap="none" spc="0" normalizeH="0" baseline="0" noProof="0" dirty="0">
                <a:ln>
                  <a:noFill/>
                </a:ln>
                <a:solidFill>
                  <a:prstClr val="black"/>
                </a:solidFill>
                <a:effectLst/>
                <a:uLnTx/>
                <a:uFillTx/>
                <a:latin typeface="Calibri" panose="020F0502020204030204"/>
              </a:rPr>
              <a:t> </a:t>
            </a:r>
            <a:r>
              <a:rPr kumimoji="0" lang="nn-NO" sz="1600" b="0" i="0" u="none" strike="noStrike" kern="0" cap="none" spc="0" normalizeH="0" baseline="0" noProof="0" dirty="0" err="1">
                <a:ln>
                  <a:noFill/>
                </a:ln>
                <a:solidFill>
                  <a:prstClr val="black"/>
                </a:solidFill>
                <a:effectLst/>
                <a:uLnTx/>
                <a:uFillTx/>
                <a:latin typeface="Calibri" panose="020F0502020204030204"/>
              </a:rPr>
              <a:t>gulli</a:t>
            </a:r>
            <a:r>
              <a:rPr kumimoji="0" lang="nn-NO" sz="1600" b="0" i="0" u="none" strike="noStrike" kern="0" cap="none" spc="0" normalizeH="0" baseline="0" noProof="0" dirty="0">
                <a:ln>
                  <a:noFill/>
                </a:ln>
                <a:solidFill>
                  <a:prstClr val="black"/>
                </a:solidFill>
                <a:effectLst/>
                <a:uLnTx/>
                <a:uFillTx/>
                <a:latin typeface="Calibri" panose="020F0502020204030204"/>
              </a:rPr>
              <a:t> </a:t>
            </a:r>
            <a:r>
              <a:rPr kumimoji="0" lang="nn-NO" sz="1600" b="0" i="0" u="none" strike="noStrike" kern="0" cap="none" spc="0" normalizeH="0" baseline="0" noProof="0" dirty="0" err="1">
                <a:ln>
                  <a:noFill/>
                </a:ln>
                <a:solidFill>
                  <a:prstClr val="black"/>
                </a:solidFill>
                <a:effectLst/>
                <a:uLnTx/>
                <a:uFillTx/>
                <a:latin typeface="Calibri" panose="020F0502020204030204"/>
              </a:rPr>
              <a:t>gulli</a:t>
            </a:r>
            <a:r>
              <a:rPr kumimoji="0" lang="nn-NO" sz="1600" b="0" i="0" u="none" strike="noStrike" kern="0" cap="none" spc="0" normalizeH="0" baseline="0" noProof="0" dirty="0">
                <a:ln>
                  <a:noFill/>
                </a:ln>
                <a:solidFill>
                  <a:prstClr val="black"/>
                </a:solidFill>
                <a:effectLst/>
                <a:uLnTx/>
                <a:uFillTx/>
                <a:latin typeface="Calibri" panose="020F0502020204030204"/>
              </a:rPr>
              <a:t>, ram-sam-sam</a:t>
            </a:r>
          </a:p>
          <a:p>
            <a:pPr marL="0" marR="0" lvl="0" indent="0" defTabSz="457200" eaLnBrk="1" fontAlgn="auto" latinLnBrk="0" hangingPunct="1">
              <a:lnSpc>
                <a:spcPct val="100000"/>
              </a:lnSpc>
              <a:spcBef>
                <a:spcPts val="0"/>
              </a:spcBef>
              <a:spcAft>
                <a:spcPts val="0"/>
              </a:spcAft>
              <a:buClrTx/>
              <a:buSzTx/>
              <a:buFontTx/>
              <a:buNone/>
              <a:tabLst/>
              <a:defRPr/>
            </a:pPr>
            <a:r>
              <a:rPr kumimoji="0" lang="nn-NO" sz="1600" b="0" i="0" u="none" strike="noStrike" kern="0" cap="none" spc="0" normalizeH="0" baseline="0" noProof="0" dirty="0">
                <a:ln>
                  <a:noFill/>
                </a:ln>
                <a:solidFill>
                  <a:prstClr val="black"/>
                </a:solidFill>
                <a:effectLst/>
                <a:uLnTx/>
                <a:uFillTx/>
                <a:latin typeface="Calibri" panose="020F0502020204030204"/>
              </a:rPr>
              <a:t>A-ram-sam-sam, a-ram-sam-sam,</a:t>
            </a:r>
          </a:p>
          <a:p>
            <a:pPr marL="0" marR="0" lvl="0" indent="0" defTabSz="457200" eaLnBrk="1" fontAlgn="auto" latinLnBrk="0" hangingPunct="1">
              <a:lnSpc>
                <a:spcPct val="100000"/>
              </a:lnSpc>
              <a:spcBef>
                <a:spcPts val="0"/>
              </a:spcBef>
              <a:spcAft>
                <a:spcPts val="0"/>
              </a:spcAft>
              <a:buClrTx/>
              <a:buSzTx/>
              <a:buFontTx/>
              <a:buNone/>
              <a:tabLst/>
              <a:defRPr/>
            </a:pPr>
            <a:r>
              <a:rPr kumimoji="0" lang="nn-NO" sz="1600" b="0" i="0" u="none" strike="noStrike" kern="0" cap="none" spc="0" normalizeH="0" baseline="0" noProof="0" dirty="0" err="1">
                <a:ln>
                  <a:noFill/>
                </a:ln>
                <a:solidFill>
                  <a:prstClr val="black"/>
                </a:solidFill>
                <a:effectLst/>
                <a:uLnTx/>
                <a:uFillTx/>
                <a:latin typeface="Calibri" panose="020F0502020204030204"/>
              </a:rPr>
              <a:t>gulli</a:t>
            </a:r>
            <a:r>
              <a:rPr kumimoji="0" lang="nn-NO" sz="1600" b="0" i="0" u="none" strike="noStrike" kern="0" cap="none" spc="0" normalizeH="0" baseline="0" noProof="0" dirty="0">
                <a:ln>
                  <a:noFill/>
                </a:ln>
                <a:solidFill>
                  <a:prstClr val="black"/>
                </a:solidFill>
                <a:effectLst/>
                <a:uLnTx/>
                <a:uFillTx/>
                <a:latin typeface="Calibri" panose="020F0502020204030204"/>
              </a:rPr>
              <a:t> </a:t>
            </a:r>
            <a:r>
              <a:rPr kumimoji="0" lang="nn-NO" sz="1600" b="0" i="0" u="none" strike="noStrike" kern="0" cap="none" spc="0" normalizeH="0" baseline="0" noProof="0" dirty="0" err="1">
                <a:ln>
                  <a:noFill/>
                </a:ln>
                <a:solidFill>
                  <a:prstClr val="black"/>
                </a:solidFill>
                <a:effectLst/>
                <a:uLnTx/>
                <a:uFillTx/>
                <a:latin typeface="Calibri" panose="020F0502020204030204"/>
              </a:rPr>
              <a:t>gulli</a:t>
            </a:r>
            <a:r>
              <a:rPr kumimoji="0" lang="nn-NO" sz="1600" b="0" i="0" u="none" strike="noStrike" kern="0" cap="none" spc="0" normalizeH="0" baseline="0" noProof="0" dirty="0">
                <a:ln>
                  <a:noFill/>
                </a:ln>
                <a:solidFill>
                  <a:prstClr val="black"/>
                </a:solidFill>
                <a:effectLst/>
                <a:uLnTx/>
                <a:uFillTx/>
                <a:latin typeface="Calibri" panose="020F0502020204030204"/>
              </a:rPr>
              <a:t> </a:t>
            </a:r>
            <a:r>
              <a:rPr kumimoji="0" lang="nn-NO" sz="1600" b="0" i="0" u="none" strike="noStrike" kern="0" cap="none" spc="0" normalizeH="0" baseline="0" noProof="0" dirty="0" err="1">
                <a:ln>
                  <a:noFill/>
                </a:ln>
                <a:solidFill>
                  <a:prstClr val="black"/>
                </a:solidFill>
                <a:effectLst/>
                <a:uLnTx/>
                <a:uFillTx/>
                <a:latin typeface="Calibri" panose="020F0502020204030204"/>
              </a:rPr>
              <a:t>gulli</a:t>
            </a:r>
            <a:r>
              <a:rPr kumimoji="0" lang="nn-NO" sz="1600" b="0" i="0" u="none" strike="noStrike" kern="0" cap="none" spc="0" normalizeH="0" baseline="0" noProof="0" dirty="0">
                <a:ln>
                  <a:noFill/>
                </a:ln>
                <a:solidFill>
                  <a:prstClr val="black"/>
                </a:solidFill>
                <a:effectLst/>
                <a:uLnTx/>
                <a:uFillTx/>
                <a:latin typeface="Calibri" panose="020F0502020204030204"/>
              </a:rPr>
              <a:t> </a:t>
            </a:r>
            <a:r>
              <a:rPr kumimoji="0" lang="nn-NO" sz="1600" b="0" i="0" u="none" strike="noStrike" kern="0" cap="none" spc="0" normalizeH="0" baseline="0" noProof="0" dirty="0" err="1">
                <a:ln>
                  <a:noFill/>
                </a:ln>
                <a:solidFill>
                  <a:prstClr val="black"/>
                </a:solidFill>
                <a:effectLst/>
                <a:uLnTx/>
                <a:uFillTx/>
                <a:latin typeface="Calibri" panose="020F0502020204030204"/>
              </a:rPr>
              <a:t>gulli</a:t>
            </a:r>
            <a:r>
              <a:rPr kumimoji="0" lang="nn-NO" sz="1600" b="0" i="0" u="none" strike="noStrike" kern="0" cap="none" spc="0" normalizeH="0" baseline="0" noProof="0" dirty="0">
                <a:ln>
                  <a:noFill/>
                </a:ln>
                <a:solidFill>
                  <a:prstClr val="black"/>
                </a:solidFill>
                <a:effectLst/>
                <a:uLnTx/>
                <a:uFillTx/>
                <a:latin typeface="Calibri" panose="020F0502020204030204"/>
              </a:rPr>
              <a:t> </a:t>
            </a:r>
            <a:r>
              <a:rPr kumimoji="0" lang="nn-NO" sz="1600" b="0" i="0" u="none" strike="noStrike" kern="0" cap="none" spc="0" normalizeH="0" baseline="0" noProof="0" dirty="0" err="1">
                <a:ln>
                  <a:noFill/>
                </a:ln>
                <a:solidFill>
                  <a:prstClr val="black"/>
                </a:solidFill>
                <a:effectLst/>
                <a:uLnTx/>
                <a:uFillTx/>
                <a:latin typeface="Calibri" panose="020F0502020204030204"/>
              </a:rPr>
              <a:t>gulli</a:t>
            </a:r>
            <a:r>
              <a:rPr kumimoji="0" lang="nn-NO" sz="1600" b="0" i="0" u="none" strike="noStrike" kern="0" cap="none" spc="0" normalizeH="0" baseline="0" noProof="0" dirty="0">
                <a:ln>
                  <a:noFill/>
                </a:ln>
                <a:solidFill>
                  <a:prstClr val="black"/>
                </a:solidFill>
                <a:effectLst/>
                <a:uLnTx/>
                <a:uFillTx/>
                <a:latin typeface="Calibri" panose="020F0502020204030204"/>
              </a:rPr>
              <a:t>, ram-sam-sam</a:t>
            </a:r>
          </a:p>
        </p:txBody>
      </p:sp>
      <p:sp>
        <p:nvSpPr>
          <p:cNvPr id="15" name="TekstSylinder 14">
            <a:extLst>
              <a:ext uri="{FF2B5EF4-FFF2-40B4-BE49-F238E27FC236}">
                <a16:creationId xmlns:a16="http://schemas.microsoft.com/office/drawing/2014/main" id="{F19D6EF6-4135-DC6C-75BD-A2EF75FB4E04}"/>
              </a:ext>
            </a:extLst>
          </p:cNvPr>
          <p:cNvSpPr txBox="1"/>
          <p:nvPr/>
        </p:nvSpPr>
        <p:spPr>
          <a:xfrm>
            <a:off x="8012575" y="3605988"/>
            <a:ext cx="3214868" cy="2308324"/>
          </a:xfrm>
          <a:prstGeom prst="rect">
            <a:avLst/>
          </a:prstGeom>
          <a:noFill/>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nn-NO" sz="1600" b="1" i="0" u="none" strike="noStrike" kern="0" cap="none" spc="0" normalizeH="0" baseline="0" noProof="0" dirty="0">
                <a:ln>
                  <a:noFill/>
                </a:ln>
                <a:solidFill>
                  <a:prstClr val="black"/>
                </a:solidFill>
                <a:effectLst/>
                <a:uLnTx/>
                <a:uFillTx/>
                <a:latin typeface="Calibri" panose="020F0502020204030204"/>
              </a:rPr>
              <a:t>Rim/regle/song/leik</a:t>
            </a:r>
            <a:endParaRPr kumimoji="0" lang="nn-NO" sz="1600" b="0" i="0" u="none" strike="noStrike" kern="0" cap="none" spc="0" normalizeH="0" baseline="0" noProof="0" dirty="0">
              <a:ln>
                <a:noFill/>
              </a:ln>
              <a:solidFill>
                <a:prstClr val="black"/>
              </a:solidFill>
              <a:effectLst/>
              <a:uLnTx/>
              <a:uFillTx/>
              <a:latin typeface="Calibri" panose="020F0502020204030204"/>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nn-NO" sz="1600" b="0" i="0" u="none" strike="noStrike" kern="0" cap="none" spc="0" normalizeH="0" baseline="0" noProof="0" dirty="0" err="1">
                <a:ln>
                  <a:noFill/>
                </a:ln>
                <a:solidFill>
                  <a:prstClr val="black"/>
                </a:solidFill>
                <a:effectLst/>
                <a:uLnTx/>
                <a:uFillTx/>
                <a:latin typeface="Calibri" panose="020F0502020204030204"/>
              </a:rPr>
              <a:t>Hokus</a:t>
            </a:r>
            <a:r>
              <a:rPr kumimoji="0" lang="nn-NO" sz="1600" b="0" i="0" u="none" strike="noStrike" kern="0" cap="none" spc="0" normalizeH="0" baseline="0" noProof="0" dirty="0">
                <a:ln>
                  <a:noFill/>
                </a:ln>
                <a:solidFill>
                  <a:prstClr val="black"/>
                </a:solidFill>
                <a:effectLst/>
                <a:uLnTx/>
                <a:uFillTx/>
                <a:latin typeface="Calibri" panose="020F0502020204030204"/>
              </a:rPr>
              <a:t> og Pokus, hei filiokus</a:t>
            </a:r>
          </a:p>
          <a:p>
            <a:pPr marL="0" marR="0" lvl="0" indent="0" defTabSz="457200" eaLnBrk="1" fontAlgn="auto" latinLnBrk="0" hangingPunct="1">
              <a:lnSpc>
                <a:spcPct val="100000"/>
              </a:lnSpc>
              <a:spcBef>
                <a:spcPts val="0"/>
              </a:spcBef>
              <a:spcAft>
                <a:spcPts val="0"/>
              </a:spcAft>
              <a:buClrTx/>
              <a:buSzTx/>
              <a:buFontTx/>
              <a:buNone/>
              <a:tabLst/>
              <a:defRPr/>
            </a:pPr>
            <a:r>
              <a:rPr kumimoji="0" lang="nn-NO" sz="1600" b="0" i="0" u="none" strike="noStrike" kern="0" cap="none" spc="0" normalizeH="0" baseline="0" noProof="0" dirty="0">
                <a:ln>
                  <a:noFill/>
                </a:ln>
                <a:solidFill>
                  <a:prstClr val="black"/>
                </a:solidFill>
                <a:effectLst/>
                <a:uLnTx/>
                <a:uFillTx/>
                <a:latin typeface="Calibri" panose="020F0502020204030204"/>
              </a:rPr>
              <a:t>Troll ned i </a:t>
            </a:r>
            <a:r>
              <a:rPr kumimoji="0" lang="nn-NO" sz="1600" b="0" i="0" u="none" strike="noStrike" kern="0" cap="none" spc="0" normalizeH="0" baseline="0" noProof="0" dirty="0" err="1">
                <a:ln>
                  <a:noFill/>
                </a:ln>
                <a:solidFill>
                  <a:prstClr val="black"/>
                </a:solidFill>
                <a:effectLst/>
                <a:uLnTx/>
                <a:uFillTx/>
                <a:latin typeface="Calibri" panose="020F0502020204030204"/>
              </a:rPr>
              <a:t>esken</a:t>
            </a:r>
            <a:r>
              <a:rPr kumimoji="0" lang="nn-NO" sz="1600" b="0" i="0" u="none" strike="noStrike" kern="0" cap="none" spc="0" normalizeH="0" baseline="0" noProof="0" dirty="0">
                <a:ln>
                  <a:noFill/>
                </a:ln>
                <a:solidFill>
                  <a:prstClr val="black"/>
                </a:solidFill>
                <a:effectLst/>
                <a:uLnTx/>
                <a:uFillTx/>
                <a:latin typeface="Calibri" panose="020F0502020204030204"/>
              </a:rPr>
              <a:t> </a:t>
            </a:r>
            <a:r>
              <a:rPr kumimoji="0" lang="nn-NO" sz="1600" b="0" i="0" u="none" strike="noStrike" kern="0" cap="none" spc="0" normalizeH="0" baseline="0" noProof="0" dirty="0" err="1">
                <a:ln>
                  <a:noFill/>
                </a:ln>
                <a:solidFill>
                  <a:prstClr val="black"/>
                </a:solidFill>
                <a:effectLst/>
                <a:uLnTx/>
                <a:uFillTx/>
                <a:latin typeface="Calibri" panose="020F0502020204030204"/>
              </a:rPr>
              <a:t>sover</a:t>
            </a:r>
            <a:r>
              <a:rPr kumimoji="0" lang="nn-NO" sz="1600" b="0" i="0" u="none" strike="noStrike" kern="0" cap="none" spc="0" normalizeH="0" baseline="0" noProof="0" dirty="0">
                <a:ln>
                  <a:noFill/>
                </a:ln>
                <a:solidFill>
                  <a:prstClr val="black"/>
                </a:solidFill>
                <a:effectLst/>
                <a:uLnTx/>
                <a:uFillTx/>
                <a:latin typeface="Calibri" panose="020F0502020204030204"/>
              </a:rPr>
              <a:t> du?</a:t>
            </a:r>
          </a:p>
          <a:p>
            <a:pPr marL="0" marR="0" lvl="0" indent="0" defTabSz="457200" eaLnBrk="1" fontAlgn="auto" latinLnBrk="0" hangingPunct="1">
              <a:lnSpc>
                <a:spcPct val="100000"/>
              </a:lnSpc>
              <a:spcBef>
                <a:spcPts val="0"/>
              </a:spcBef>
              <a:spcAft>
                <a:spcPts val="0"/>
              </a:spcAft>
              <a:buClrTx/>
              <a:buSzTx/>
              <a:buFontTx/>
              <a:buNone/>
              <a:tabLst/>
              <a:defRPr/>
            </a:pPr>
            <a:r>
              <a:rPr kumimoji="0" lang="nn-NO" sz="1600" b="0" i="0" u="none" strike="noStrike" kern="0" cap="none" spc="0" normalizeH="0" baseline="0" noProof="0" dirty="0">
                <a:ln>
                  <a:noFill/>
                </a:ln>
                <a:solidFill>
                  <a:prstClr val="black"/>
                </a:solidFill>
                <a:effectLst/>
                <a:uLnTx/>
                <a:uFillTx/>
                <a:latin typeface="Calibri" panose="020F0502020204030204"/>
              </a:rPr>
              <a:t>Nå skal vi trolle, </a:t>
            </a:r>
            <a:r>
              <a:rPr kumimoji="0" lang="nn-NO" sz="1600" b="0" i="0" u="none" strike="noStrike" kern="0" cap="none" spc="0" normalizeH="0" baseline="0" noProof="0" dirty="0" err="1">
                <a:ln>
                  <a:noFill/>
                </a:ln>
                <a:solidFill>
                  <a:prstClr val="black"/>
                </a:solidFill>
                <a:effectLst/>
                <a:uLnTx/>
                <a:uFillTx/>
                <a:latin typeface="Calibri" panose="020F0502020204030204"/>
              </a:rPr>
              <a:t>kaffe</a:t>
            </a:r>
            <a:r>
              <a:rPr kumimoji="0" lang="nn-NO" sz="1600" b="0" i="0" u="none" strike="noStrike" kern="0" cap="none" spc="0" normalizeH="0" baseline="0" noProof="0" dirty="0">
                <a:ln>
                  <a:noFill/>
                </a:ln>
                <a:solidFill>
                  <a:prstClr val="black"/>
                </a:solidFill>
                <a:effectLst/>
                <a:uLnTx/>
                <a:uFillTx/>
                <a:latin typeface="Calibri" panose="020F0502020204030204"/>
              </a:rPr>
              <a:t> og bolle</a:t>
            </a:r>
          </a:p>
          <a:p>
            <a:pPr marL="0" marR="0" lvl="0" indent="0" defTabSz="457200" eaLnBrk="1" fontAlgn="auto" latinLnBrk="0" hangingPunct="1">
              <a:lnSpc>
                <a:spcPct val="100000"/>
              </a:lnSpc>
              <a:spcBef>
                <a:spcPts val="0"/>
              </a:spcBef>
              <a:spcAft>
                <a:spcPts val="0"/>
              </a:spcAft>
              <a:buClrTx/>
              <a:buSzTx/>
              <a:buFontTx/>
              <a:buNone/>
              <a:tabLst/>
              <a:defRPr/>
            </a:pPr>
            <a:r>
              <a:rPr kumimoji="0" lang="nn-NO" sz="1600" b="0" i="0" u="none" strike="noStrike" kern="0" cap="none" spc="0" normalizeH="0" baseline="0" noProof="0" dirty="0">
                <a:ln>
                  <a:noFill/>
                </a:ln>
                <a:solidFill>
                  <a:prstClr val="black"/>
                </a:solidFill>
                <a:effectLst/>
                <a:uLnTx/>
                <a:uFillTx/>
                <a:latin typeface="Calibri" panose="020F0502020204030204"/>
              </a:rPr>
              <a:t>Hei filiokus kom fram </a:t>
            </a:r>
            <a:r>
              <a:rPr kumimoji="0" lang="nn-NO" sz="1600" b="0" i="0" u="none" strike="noStrike" kern="0" cap="none" spc="0" normalizeH="0" baseline="0" noProof="0" dirty="0" err="1">
                <a:ln>
                  <a:noFill/>
                </a:ln>
                <a:solidFill>
                  <a:prstClr val="black"/>
                </a:solidFill>
                <a:effectLst/>
                <a:uLnTx/>
                <a:uFillTx/>
                <a:latin typeface="Calibri" panose="020F0502020204030204"/>
              </a:rPr>
              <a:t>tjohei</a:t>
            </a:r>
            <a:endParaRPr kumimoji="0" lang="nn-NO" sz="1600" b="0" i="0" u="none" strike="noStrike" kern="0" cap="none" spc="0" normalizeH="0" baseline="0" noProof="0" dirty="0">
              <a:ln>
                <a:noFill/>
              </a:ln>
              <a:solidFill>
                <a:prstClr val="black"/>
              </a:solidFill>
              <a:effectLst/>
              <a:uLnTx/>
              <a:uFillTx/>
              <a:latin typeface="Calibri" panose="020F0502020204030204"/>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nn-NO" sz="1600" b="0" i="0" u="none" strike="noStrike" kern="0" cap="none" spc="0" normalizeH="0" baseline="0" noProof="0" dirty="0" err="1">
                <a:ln>
                  <a:noFill/>
                </a:ln>
                <a:solidFill>
                  <a:prstClr val="black"/>
                </a:solidFill>
                <a:effectLst/>
                <a:uLnTx/>
                <a:uFillTx/>
                <a:latin typeface="Calibri" panose="020F0502020204030204"/>
              </a:rPr>
              <a:t>Hokus</a:t>
            </a:r>
            <a:r>
              <a:rPr kumimoji="0" lang="nn-NO" sz="1600" b="0" i="0" u="none" strike="noStrike" kern="0" cap="none" spc="0" normalizeH="0" baseline="0" noProof="0" dirty="0">
                <a:ln>
                  <a:noFill/>
                </a:ln>
                <a:solidFill>
                  <a:prstClr val="black"/>
                </a:solidFill>
                <a:effectLst/>
                <a:uLnTx/>
                <a:uFillTx/>
                <a:latin typeface="Calibri" panose="020F0502020204030204"/>
              </a:rPr>
              <a:t> og Pokus, hei filiokus</a:t>
            </a:r>
          </a:p>
          <a:p>
            <a:pPr marL="0" marR="0" lvl="0" indent="0" defTabSz="457200" eaLnBrk="1" fontAlgn="auto" latinLnBrk="0" hangingPunct="1">
              <a:lnSpc>
                <a:spcPct val="100000"/>
              </a:lnSpc>
              <a:spcBef>
                <a:spcPts val="0"/>
              </a:spcBef>
              <a:spcAft>
                <a:spcPts val="0"/>
              </a:spcAft>
              <a:buClrTx/>
              <a:buSzTx/>
              <a:buFontTx/>
              <a:buNone/>
              <a:tabLst/>
              <a:defRPr/>
            </a:pPr>
            <a:r>
              <a:rPr kumimoji="0" lang="nn-NO" sz="1600" b="0" i="0" u="none" strike="noStrike" kern="0" cap="none" spc="0" normalizeH="0" baseline="0" noProof="0" dirty="0">
                <a:ln>
                  <a:noFill/>
                </a:ln>
                <a:solidFill>
                  <a:prstClr val="black"/>
                </a:solidFill>
                <a:effectLst/>
                <a:uLnTx/>
                <a:uFillTx/>
                <a:latin typeface="Calibri" panose="020F0502020204030204"/>
              </a:rPr>
              <a:t>Troll ned i </a:t>
            </a:r>
            <a:r>
              <a:rPr kumimoji="0" lang="nn-NO" sz="1600" b="0" i="0" u="none" strike="noStrike" kern="0" cap="none" spc="0" normalizeH="0" baseline="0" noProof="0" dirty="0" err="1">
                <a:ln>
                  <a:noFill/>
                </a:ln>
                <a:solidFill>
                  <a:prstClr val="black"/>
                </a:solidFill>
                <a:effectLst/>
                <a:uLnTx/>
                <a:uFillTx/>
                <a:latin typeface="Calibri" panose="020F0502020204030204"/>
              </a:rPr>
              <a:t>esken</a:t>
            </a:r>
            <a:r>
              <a:rPr kumimoji="0" lang="nn-NO" sz="1600" b="0" i="0" u="none" strike="noStrike" kern="0" cap="none" spc="0" normalizeH="0" baseline="0" noProof="0" dirty="0">
                <a:ln>
                  <a:noFill/>
                </a:ln>
                <a:solidFill>
                  <a:prstClr val="black"/>
                </a:solidFill>
                <a:effectLst/>
                <a:uLnTx/>
                <a:uFillTx/>
                <a:latin typeface="Calibri" panose="020F0502020204030204"/>
              </a:rPr>
              <a:t> </a:t>
            </a:r>
            <a:r>
              <a:rPr kumimoji="0" lang="nn-NO" sz="1600" b="0" i="0" u="none" strike="noStrike" kern="0" cap="none" spc="0" normalizeH="0" baseline="0" noProof="0" dirty="0" err="1">
                <a:ln>
                  <a:noFill/>
                </a:ln>
                <a:solidFill>
                  <a:prstClr val="black"/>
                </a:solidFill>
                <a:effectLst/>
                <a:uLnTx/>
                <a:uFillTx/>
                <a:latin typeface="Calibri" panose="020F0502020204030204"/>
              </a:rPr>
              <a:t>sover</a:t>
            </a:r>
            <a:r>
              <a:rPr kumimoji="0" lang="nn-NO" sz="1600" b="0" i="0" u="none" strike="noStrike" kern="0" cap="none" spc="0" normalizeH="0" baseline="0" noProof="0" dirty="0">
                <a:ln>
                  <a:noFill/>
                </a:ln>
                <a:solidFill>
                  <a:prstClr val="black"/>
                </a:solidFill>
                <a:effectLst/>
                <a:uLnTx/>
                <a:uFillTx/>
                <a:latin typeface="Calibri" panose="020F0502020204030204"/>
              </a:rPr>
              <a:t> du?</a:t>
            </a:r>
          </a:p>
          <a:p>
            <a:pPr marL="0" marR="0" lvl="0" indent="0" defTabSz="457200" eaLnBrk="1" fontAlgn="auto" latinLnBrk="0" hangingPunct="1">
              <a:lnSpc>
                <a:spcPct val="100000"/>
              </a:lnSpc>
              <a:spcBef>
                <a:spcPts val="0"/>
              </a:spcBef>
              <a:spcAft>
                <a:spcPts val="0"/>
              </a:spcAft>
              <a:buClrTx/>
              <a:buSzTx/>
              <a:buFontTx/>
              <a:buNone/>
              <a:tabLst/>
              <a:defRPr/>
            </a:pPr>
            <a:r>
              <a:rPr kumimoji="0" lang="nn-NO" sz="1600" b="0" i="0" u="none" strike="noStrike" kern="0" cap="none" spc="0" normalizeH="0" baseline="0" noProof="0" dirty="0">
                <a:ln>
                  <a:noFill/>
                </a:ln>
                <a:solidFill>
                  <a:prstClr val="black"/>
                </a:solidFill>
                <a:effectLst/>
                <a:uLnTx/>
                <a:uFillTx/>
                <a:latin typeface="Calibri" panose="020F0502020204030204"/>
              </a:rPr>
              <a:t>Nå skal vi trolle, </a:t>
            </a:r>
            <a:r>
              <a:rPr kumimoji="0" lang="nn-NO" sz="1600" b="0" i="0" u="none" strike="noStrike" kern="0" cap="none" spc="0" normalizeH="0" baseline="0" noProof="0" dirty="0" err="1">
                <a:ln>
                  <a:noFill/>
                </a:ln>
                <a:solidFill>
                  <a:prstClr val="black"/>
                </a:solidFill>
                <a:effectLst/>
                <a:uLnTx/>
                <a:uFillTx/>
                <a:latin typeface="Calibri" panose="020F0502020204030204"/>
              </a:rPr>
              <a:t>kaffe</a:t>
            </a:r>
            <a:r>
              <a:rPr kumimoji="0" lang="nn-NO" sz="1600" b="0" i="0" u="none" strike="noStrike" kern="0" cap="none" spc="0" normalizeH="0" baseline="0" noProof="0" dirty="0">
                <a:ln>
                  <a:noFill/>
                </a:ln>
                <a:solidFill>
                  <a:prstClr val="black"/>
                </a:solidFill>
                <a:effectLst/>
                <a:uLnTx/>
                <a:uFillTx/>
                <a:latin typeface="Calibri" panose="020F0502020204030204"/>
              </a:rPr>
              <a:t> og bolle</a:t>
            </a:r>
          </a:p>
          <a:p>
            <a:pPr marL="0" marR="0" lvl="0" indent="0" defTabSz="457200" eaLnBrk="1" fontAlgn="auto" latinLnBrk="0" hangingPunct="1">
              <a:lnSpc>
                <a:spcPct val="100000"/>
              </a:lnSpc>
              <a:spcBef>
                <a:spcPts val="0"/>
              </a:spcBef>
              <a:spcAft>
                <a:spcPts val="0"/>
              </a:spcAft>
              <a:buClrTx/>
              <a:buSzTx/>
              <a:buFontTx/>
              <a:buNone/>
              <a:tabLst/>
              <a:defRPr/>
            </a:pPr>
            <a:r>
              <a:rPr kumimoji="0" lang="nn-NO" sz="1600" b="0" i="0" u="none" strike="noStrike" kern="0" cap="none" spc="0" normalizeH="0" baseline="0" noProof="0" dirty="0">
                <a:ln>
                  <a:noFill/>
                </a:ln>
                <a:solidFill>
                  <a:prstClr val="black"/>
                </a:solidFill>
                <a:effectLst/>
                <a:uLnTx/>
                <a:uFillTx/>
                <a:latin typeface="Calibri" panose="020F0502020204030204"/>
              </a:rPr>
              <a:t>Hei filiokus kom fram </a:t>
            </a:r>
            <a:r>
              <a:rPr kumimoji="0" lang="nn-NO" sz="1600" b="0" i="0" u="none" strike="noStrike" kern="0" cap="none" spc="0" normalizeH="0" baseline="0" noProof="0" dirty="0" err="1">
                <a:ln>
                  <a:noFill/>
                </a:ln>
                <a:solidFill>
                  <a:prstClr val="black"/>
                </a:solidFill>
                <a:effectLst/>
                <a:uLnTx/>
                <a:uFillTx/>
                <a:latin typeface="Calibri" panose="020F0502020204030204"/>
              </a:rPr>
              <a:t>tjohei</a:t>
            </a:r>
            <a:endParaRPr kumimoji="0" lang="nn-NO" sz="1600" b="0" i="0" u="none" strike="noStrike" kern="0" cap="none" spc="0" normalizeH="0" baseline="0" noProof="0" dirty="0">
              <a:ln>
                <a:noFill/>
              </a:ln>
              <a:solidFill>
                <a:prstClr val="black"/>
              </a:solidFill>
              <a:effectLst/>
              <a:uLnTx/>
              <a:uFillTx/>
              <a:latin typeface="Calibri" panose="020F0502020204030204"/>
            </a:endParaRPr>
          </a:p>
        </p:txBody>
      </p:sp>
      <p:sp>
        <p:nvSpPr>
          <p:cNvPr id="17" name="TekstSylinder 16">
            <a:extLst>
              <a:ext uri="{FF2B5EF4-FFF2-40B4-BE49-F238E27FC236}">
                <a16:creationId xmlns:a16="http://schemas.microsoft.com/office/drawing/2014/main" id="{410320B7-3427-F874-A942-5449199A6894}"/>
              </a:ext>
            </a:extLst>
          </p:cNvPr>
          <p:cNvSpPr txBox="1"/>
          <p:nvPr/>
        </p:nvSpPr>
        <p:spPr>
          <a:xfrm>
            <a:off x="8012575" y="246922"/>
            <a:ext cx="3048964" cy="2554545"/>
          </a:xfrm>
          <a:prstGeom prst="rect">
            <a:avLst/>
          </a:prstGeom>
          <a:noFill/>
        </p:spPr>
        <p:txBody>
          <a:bodyPr wrap="square">
            <a:spAutoFit/>
          </a:bodyPr>
          <a:lstStyle/>
          <a:p>
            <a:r>
              <a:rPr lang="nn-NO" sz="1600" b="1" dirty="0"/>
              <a:t>Vår Gud er så stor</a:t>
            </a:r>
          </a:p>
          <a:p>
            <a:r>
              <a:rPr lang="nn-NO" sz="1600" dirty="0"/>
              <a:t>:/:Vår Gud er så stor, </a:t>
            </a:r>
          </a:p>
          <a:p>
            <a:r>
              <a:rPr lang="nn-NO" sz="1600" dirty="0"/>
              <a:t>så sterk og så mektig.</a:t>
            </a:r>
          </a:p>
          <a:p>
            <a:r>
              <a:rPr lang="nn-NO" sz="1600" dirty="0" err="1"/>
              <a:t>Fins</a:t>
            </a:r>
            <a:r>
              <a:rPr lang="nn-NO" sz="1600" dirty="0"/>
              <a:t> ingenting Han </a:t>
            </a:r>
            <a:r>
              <a:rPr lang="nn-NO" sz="1600" dirty="0" err="1"/>
              <a:t>ikke</a:t>
            </a:r>
            <a:r>
              <a:rPr lang="nn-NO" sz="1600" dirty="0"/>
              <a:t> kan :/:</a:t>
            </a:r>
          </a:p>
          <a:p>
            <a:r>
              <a:rPr lang="nn-NO" sz="1600" dirty="0"/>
              <a:t>Fjellet er Hans, </a:t>
            </a:r>
          </a:p>
          <a:p>
            <a:r>
              <a:rPr lang="nn-NO" sz="1600" dirty="0"/>
              <a:t>Dalen er Hans, </a:t>
            </a:r>
          </a:p>
          <a:p>
            <a:r>
              <a:rPr lang="nn-NO" sz="1600" dirty="0"/>
              <a:t>og stjerner som </a:t>
            </a:r>
            <a:r>
              <a:rPr lang="nn-NO" sz="1600" dirty="0" err="1"/>
              <a:t>blinker</a:t>
            </a:r>
            <a:r>
              <a:rPr lang="nn-NO" sz="1600" dirty="0"/>
              <a:t> er Hans</a:t>
            </a:r>
          </a:p>
          <a:p>
            <a:r>
              <a:rPr lang="nn-NO" sz="1600" dirty="0"/>
              <a:t>Vår Gud er så stor, så sterk og så mektig.</a:t>
            </a:r>
          </a:p>
          <a:p>
            <a:r>
              <a:rPr lang="nn-NO" sz="1600" dirty="0" err="1"/>
              <a:t>Fins</a:t>
            </a:r>
            <a:r>
              <a:rPr lang="nn-NO" sz="1600" dirty="0"/>
              <a:t> ingenting Han </a:t>
            </a:r>
            <a:r>
              <a:rPr lang="nn-NO" sz="1600" dirty="0" err="1"/>
              <a:t>ikke</a:t>
            </a:r>
            <a:r>
              <a:rPr lang="nn-NO" sz="1600" dirty="0"/>
              <a:t> kan</a:t>
            </a:r>
          </a:p>
        </p:txBody>
      </p:sp>
      <p:sp>
        <p:nvSpPr>
          <p:cNvPr id="21" name="TekstSylinder 20">
            <a:extLst>
              <a:ext uri="{FF2B5EF4-FFF2-40B4-BE49-F238E27FC236}">
                <a16:creationId xmlns:a16="http://schemas.microsoft.com/office/drawing/2014/main" id="{1FCBDFCF-CA14-0930-67E1-98F5B9249F24}"/>
              </a:ext>
            </a:extLst>
          </p:cNvPr>
          <p:cNvSpPr txBox="1"/>
          <p:nvPr/>
        </p:nvSpPr>
        <p:spPr>
          <a:xfrm>
            <a:off x="4099194" y="3852209"/>
            <a:ext cx="2728731" cy="1815882"/>
          </a:xfrm>
          <a:prstGeom prst="rect">
            <a:avLst/>
          </a:prstGeom>
          <a:noFill/>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nn-NO" sz="1600" b="1" i="0" u="none" strike="noStrike" kern="0" cap="none" spc="0" normalizeH="0" baseline="0" noProof="0" dirty="0">
                <a:ln>
                  <a:noFill/>
                </a:ln>
                <a:solidFill>
                  <a:prstClr val="black"/>
                </a:solidFill>
                <a:effectLst/>
                <a:uLnTx/>
                <a:uFillTx/>
                <a:latin typeface="Calibri" panose="020F0502020204030204"/>
              </a:rPr>
              <a:t>Rim/regle</a:t>
            </a:r>
          </a:p>
          <a:p>
            <a:pPr marL="0" marR="0" lvl="0" indent="0" defTabSz="457200" eaLnBrk="1" fontAlgn="auto" latinLnBrk="0" hangingPunct="1">
              <a:lnSpc>
                <a:spcPct val="100000"/>
              </a:lnSpc>
              <a:spcBef>
                <a:spcPts val="0"/>
              </a:spcBef>
              <a:spcAft>
                <a:spcPts val="0"/>
              </a:spcAft>
              <a:buClrTx/>
              <a:buSzTx/>
              <a:buFontTx/>
              <a:buNone/>
              <a:tabLst/>
              <a:defRPr/>
            </a:pPr>
            <a:r>
              <a:rPr kumimoji="0" lang="nn-NO" sz="1600" b="0" i="0" u="none" strike="noStrike" kern="0" cap="none" spc="0" normalizeH="0" baseline="0" noProof="0" dirty="0" err="1">
                <a:ln>
                  <a:noFill/>
                </a:ln>
                <a:solidFill>
                  <a:prstClr val="black"/>
                </a:solidFill>
                <a:effectLst/>
                <a:uLnTx/>
                <a:uFillTx/>
                <a:latin typeface="Calibri" panose="020F0502020204030204"/>
              </a:rPr>
              <a:t>Snøkrystaller</a:t>
            </a:r>
            <a:endParaRPr kumimoji="0" lang="nn-NO" sz="1600" b="0" i="0" u="none" strike="noStrike" kern="0" cap="none" spc="0" normalizeH="0" baseline="0" noProof="0" dirty="0">
              <a:ln>
                <a:noFill/>
              </a:ln>
              <a:solidFill>
                <a:prstClr val="black"/>
              </a:solidFill>
              <a:effectLst/>
              <a:uLnTx/>
              <a:uFillTx/>
              <a:latin typeface="Calibri" panose="020F0502020204030204"/>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nn-NO" sz="1600" b="0" i="0" u="none" strike="noStrike" kern="0" cap="none" spc="0" normalizeH="0" baseline="0" noProof="0" dirty="0">
                <a:ln>
                  <a:noFill/>
                </a:ln>
                <a:solidFill>
                  <a:prstClr val="black"/>
                </a:solidFill>
                <a:effectLst/>
                <a:uLnTx/>
                <a:uFillTx/>
                <a:latin typeface="Calibri" panose="020F0502020204030204"/>
              </a:rPr>
              <a:t>Snø som faller</a:t>
            </a:r>
          </a:p>
          <a:p>
            <a:pPr marL="0" marR="0" lvl="0" indent="0" defTabSz="457200" eaLnBrk="1" fontAlgn="auto" latinLnBrk="0" hangingPunct="1">
              <a:lnSpc>
                <a:spcPct val="100000"/>
              </a:lnSpc>
              <a:spcBef>
                <a:spcPts val="0"/>
              </a:spcBef>
              <a:spcAft>
                <a:spcPts val="0"/>
              </a:spcAft>
              <a:buClrTx/>
              <a:buSzTx/>
              <a:buFontTx/>
              <a:buNone/>
              <a:tabLst/>
              <a:defRPr/>
            </a:pPr>
            <a:r>
              <a:rPr kumimoji="0" lang="nn-NO" sz="1600" b="0" i="0" u="none" strike="noStrike" kern="0" cap="none" spc="0" normalizeH="0" baseline="0" noProof="0" dirty="0">
                <a:ln>
                  <a:noFill/>
                </a:ln>
                <a:solidFill>
                  <a:prstClr val="black"/>
                </a:solidFill>
                <a:effectLst/>
                <a:uLnTx/>
                <a:uFillTx/>
                <a:latin typeface="Calibri" panose="020F0502020204030204"/>
              </a:rPr>
              <a:t>Snø på </a:t>
            </a:r>
            <a:r>
              <a:rPr kumimoji="0" lang="nn-NO" sz="1600" b="0" i="0" u="none" strike="noStrike" kern="0" cap="none" spc="0" normalizeH="0" baseline="0" noProof="0" dirty="0" err="1">
                <a:ln>
                  <a:noFill/>
                </a:ln>
                <a:solidFill>
                  <a:prstClr val="black"/>
                </a:solidFill>
                <a:effectLst/>
                <a:uLnTx/>
                <a:uFillTx/>
                <a:latin typeface="Calibri" panose="020F0502020204030204"/>
              </a:rPr>
              <a:t>trærne</a:t>
            </a:r>
            <a:endParaRPr kumimoji="0" lang="nn-NO" sz="1600" b="0" i="0" u="none" strike="noStrike" kern="0" cap="none" spc="0" normalizeH="0" baseline="0" noProof="0" dirty="0">
              <a:ln>
                <a:noFill/>
              </a:ln>
              <a:solidFill>
                <a:prstClr val="black"/>
              </a:solidFill>
              <a:effectLst/>
              <a:uLnTx/>
              <a:uFillTx/>
              <a:latin typeface="Calibri" panose="020F0502020204030204"/>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nn-NO" sz="1600" b="0" i="0" u="none" strike="noStrike" kern="0" cap="none" spc="0" normalizeH="0" baseline="0" noProof="0" dirty="0">
                <a:ln>
                  <a:noFill/>
                </a:ln>
                <a:solidFill>
                  <a:prstClr val="black"/>
                </a:solidFill>
                <a:effectLst/>
                <a:uLnTx/>
                <a:uFillTx/>
                <a:latin typeface="Calibri" panose="020F0502020204030204"/>
              </a:rPr>
              <a:t>Snø på </a:t>
            </a:r>
            <a:r>
              <a:rPr kumimoji="0" lang="nn-NO" sz="1600" b="0" i="0" u="none" strike="noStrike" kern="0" cap="none" spc="0" normalizeH="0" baseline="0" noProof="0" dirty="0" err="1">
                <a:ln>
                  <a:noFill/>
                </a:ln>
                <a:solidFill>
                  <a:prstClr val="black"/>
                </a:solidFill>
                <a:effectLst/>
                <a:uLnTx/>
                <a:uFillTx/>
                <a:latin typeface="Calibri" panose="020F0502020204030204"/>
              </a:rPr>
              <a:t>knærne</a:t>
            </a:r>
            <a:endParaRPr kumimoji="0" lang="nn-NO" sz="1600" b="0" i="0" u="none" strike="noStrike" kern="0" cap="none" spc="0" normalizeH="0" baseline="0" noProof="0" dirty="0">
              <a:ln>
                <a:noFill/>
              </a:ln>
              <a:solidFill>
                <a:prstClr val="black"/>
              </a:solidFill>
              <a:effectLst/>
              <a:uLnTx/>
              <a:uFillTx/>
              <a:latin typeface="Calibri" panose="020F0502020204030204"/>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nn-NO" sz="1600" b="0" i="0" u="none" strike="noStrike" kern="0" cap="none" spc="0" normalizeH="0" baseline="0" noProof="0" dirty="0">
                <a:ln>
                  <a:noFill/>
                </a:ln>
                <a:solidFill>
                  <a:prstClr val="black"/>
                </a:solidFill>
                <a:effectLst/>
                <a:uLnTx/>
                <a:uFillTx/>
                <a:latin typeface="Calibri" panose="020F0502020204030204"/>
              </a:rPr>
              <a:t>Snø på bakken</a:t>
            </a:r>
          </a:p>
          <a:p>
            <a:pPr marL="0" marR="0" lvl="0" indent="0" defTabSz="457200" eaLnBrk="1" fontAlgn="auto" latinLnBrk="0" hangingPunct="1">
              <a:lnSpc>
                <a:spcPct val="100000"/>
              </a:lnSpc>
              <a:spcBef>
                <a:spcPts val="0"/>
              </a:spcBef>
              <a:spcAft>
                <a:spcPts val="0"/>
              </a:spcAft>
              <a:buClrTx/>
              <a:buSzTx/>
              <a:buFontTx/>
              <a:buNone/>
              <a:tabLst/>
              <a:defRPr/>
            </a:pPr>
            <a:r>
              <a:rPr kumimoji="0" lang="nn-NO" sz="1600" b="0" i="0" u="none" strike="noStrike" kern="0" cap="none" spc="0" normalizeH="0" baseline="0" noProof="0" dirty="0">
                <a:ln>
                  <a:noFill/>
                </a:ln>
                <a:solidFill>
                  <a:prstClr val="black"/>
                </a:solidFill>
                <a:effectLst/>
                <a:uLnTx/>
                <a:uFillTx/>
                <a:latin typeface="Calibri" panose="020F0502020204030204"/>
              </a:rPr>
              <a:t>AU! En snøball midt i nakken...</a:t>
            </a:r>
          </a:p>
        </p:txBody>
      </p:sp>
    </p:spTree>
    <p:extLst>
      <p:ext uri="{BB962C8B-B14F-4D97-AF65-F5344CB8AC3E}">
        <p14:creationId xmlns:p14="http://schemas.microsoft.com/office/powerpoint/2010/main" val="30575640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lysbildenummer 2">
            <a:extLst>
              <a:ext uri="{FF2B5EF4-FFF2-40B4-BE49-F238E27FC236}">
                <a16:creationId xmlns:a16="http://schemas.microsoft.com/office/drawing/2014/main" id="{1AF57704-373F-D8E0-F8CA-2CB4EFDB9DFE}"/>
              </a:ext>
            </a:extLst>
          </p:cNvPr>
          <p:cNvSpPr>
            <a:spLocks noGrp="1"/>
          </p:cNvSpPr>
          <p:nvPr>
            <p:ph type="sldNum" sz="quarter" idx="12"/>
          </p:nvPr>
        </p:nvSpPr>
        <p:spPr/>
        <p:txBody>
          <a:bodyPr/>
          <a:lstStyle/>
          <a:p>
            <a:fld id="{8D16F653-2C9F-4FFA-BA48-E5639A822650}" type="slidenum">
              <a:rPr lang="nn-NO" smtClean="0"/>
              <a:t>24</a:t>
            </a:fld>
            <a:endParaRPr lang="nn-NO"/>
          </a:p>
        </p:txBody>
      </p:sp>
      <p:sp>
        <p:nvSpPr>
          <p:cNvPr id="7" name="TekstSylinder 6">
            <a:extLst>
              <a:ext uri="{FF2B5EF4-FFF2-40B4-BE49-F238E27FC236}">
                <a16:creationId xmlns:a16="http://schemas.microsoft.com/office/drawing/2014/main" id="{820F27AE-BBF0-76CB-2457-AAD025245BA8}"/>
              </a:ext>
            </a:extLst>
          </p:cNvPr>
          <p:cNvSpPr txBox="1"/>
          <p:nvPr/>
        </p:nvSpPr>
        <p:spPr>
          <a:xfrm>
            <a:off x="2533030" y="157361"/>
            <a:ext cx="3048964" cy="3293209"/>
          </a:xfrm>
          <a:prstGeom prst="rect">
            <a:avLst/>
          </a:prstGeom>
          <a:noFill/>
        </p:spPr>
        <p:txBody>
          <a:bodyPr wrap="square">
            <a:spAutoFit/>
          </a:bodyPr>
          <a:lstStyle/>
          <a:p>
            <a:r>
              <a:rPr lang="nn-NO" sz="1600" b="1" dirty="0" err="1"/>
              <a:t>Julesang</a:t>
            </a:r>
            <a:endParaRPr lang="nn-NO" sz="1600" b="1" dirty="0"/>
          </a:p>
          <a:p>
            <a:r>
              <a:rPr lang="nn-NO" sz="1600" dirty="0"/>
              <a:t>O jul med din glede</a:t>
            </a:r>
          </a:p>
          <a:p>
            <a:r>
              <a:rPr lang="nn-NO" sz="1600" dirty="0"/>
              <a:t>Og </a:t>
            </a:r>
            <a:r>
              <a:rPr lang="nn-NO" sz="1600" dirty="0" err="1"/>
              <a:t>barnlige</a:t>
            </a:r>
            <a:r>
              <a:rPr lang="nn-NO" sz="1600" dirty="0"/>
              <a:t> lyst</a:t>
            </a:r>
          </a:p>
          <a:p>
            <a:r>
              <a:rPr lang="nn-NO" sz="1600" dirty="0"/>
              <a:t>Vi ønsker deg alle velkommen</a:t>
            </a:r>
          </a:p>
          <a:p>
            <a:r>
              <a:rPr lang="nn-NO" sz="1600" dirty="0"/>
              <a:t>Vi </a:t>
            </a:r>
            <a:r>
              <a:rPr lang="nn-NO" sz="1600" dirty="0" err="1"/>
              <a:t>hilser</a:t>
            </a:r>
            <a:r>
              <a:rPr lang="nn-NO" sz="1600" dirty="0"/>
              <a:t> deg alle med </a:t>
            </a:r>
            <a:r>
              <a:rPr lang="nn-NO" sz="1600" dirty="0" err="1"/>
              <a:t>jublende</a:t>
            </a:r>
            <a:r>
              <a:rPr lang="nn-NO" sz="1600" dirty="0"/>
              <a:t> røst</a:t>
            </a:r>
          </a:p>
          <a:p>
            <a:r>
              <a:rPr lang="nn-NO" sz="1600" dirty="0" err="1"/>
              <a:t>Titusende</a:t>
            </a:r>
            <a:r>
              <a:rPr lang="nn-NO" sz="1600" dirty="0"/>
              <a:t> </a:t>
            </a:r>
            <a:r>
              <a:rPr lang="nn-NO" sz="1600" dirty="0" err="1"/>
              <a:t>ganger</a:t>
            </a:r>
            <a:r>
              <a:rPr lang="nn-NO" sz="1600" dirty="0"/>
              <a:t> velkommen</a:t>
            </a:r>
          </a:p>
          <a:p>
            <a:endParaRPr lang="nn-NO" sz="1600" dirty="0"/>
          </a:p>
          <a:p>
            <a:r>
              <a:rPr lang="nn-NO" sz="1600" dirty="0"/>
              <a:t>Vi </a:t>
            </a:r>
            <a:r>
              <a:rPr lang="nn-NO" sz="1600" dirty="0" err="1"/>
              <a:t>klapper</a:t>
            </a:r>
            <a:r>
              <a:rPr lang="nn-NO" sz="1600" dirty="0"/>
              <a:t> i hendene, </a:t>
            </a:r>
          </a:p>
          <a:p>
            <a:r>
              <a:rPr lang="nn-NO" sz="1600" dirty="0"/>
              <a:t>Vi synger og vi ler</a:t>
            </a:r>
          </a:p>
          <a:p>
            <a:r>
              <a:rPr lang="nn-NO" sz="1600" dirty="0"/>
              <a:t>Så glad er vi, så glad er vi</a:t>
            </a:r>
          </a:p>
          <a:p>
            <a:r>
              <a:rPr lang="nn-NO" sz="1600" dirty="0"/>
              <a:t>Vi </a:t>
            </a:r>
            <a:r>
              <a:rPr lang="nn-NO" sz="1600" dirty="0" err="1"/>
              <a:t>svinger</a:t>
            </a:r>
            <a:r>
              <a:rPr lang="nn-NO" sz="1600" dirty="0"/>
              <a:t> oss i kretsen og neier</a:t>
            </a:r>
          </a:p>
          <a:p>
            <a:r>
              <a:rPr lang="nn-NO" sz="1600" dirty="0"/>
              <a:t>Og </a:t>
            </a:r>
            <a:r>
              <a:rPr lang="nn-NO" sz="1600" dirty="0" err="1"/>
              <a:t>bukker</a:t>
            </a:r>
            <a:r>
              <a:rPr lang="nn-NO" sz="1600" dirty="0"/>
              <a:t>.</a:t>
            </a:r>
          </a:p>
        </p:txBody>
      </p:sp>
      <p:sp>
        <p:nvSpPr>
          <p:cNvPr id="9" name="TekstSylinder 8">
            <a:extLst>
              <a:ext uri="{FF2B5EF4-FFF2-40B4-BE49-F238E27FC236}">
                <a16:creationId xmlns:a16="http://schemas.microsoft.com/office/drawing/2014/main" id="{599C51EB-3C40-08C0-2AA8-70A43625ACBB}"/>
              </a:ext>
            </a:extLst>
          </p:cNvPr>
          <p:cNvSpPr txBox="1"/>
          <p:nvPr/>
        </p:nvSpPr>
        <p:spPr>
          <a:xfrm>
            <a:off x="8425598" y="84038"/>
            <a:ext cx="3978797" cy="6555641"/>
          </a:xfrm>
          <a:prstGeom prst="rect">
            <a:avLst/>
          </a:prstGeom>
          <a:noFill/>
        </p:spPr>
        <p:txBody>
          <a:bodyPr wrap="square">
            <a:spAutoFit/>
          </a:bodyPr>
          <a:lstStyle/>
          <a:p>
            <a:r>
              <a:rPr lang="nb-NO" sz="1400" b="1" dirty="0"/>
              <a:t>På låven sitter nissen </a:t>
            </a:r>
          </a:p>
          <a:p>
            <a:r>
              <a:rPr lang="nb-NO" sz="1400" dirty="0"/>
              <a:t>På låven sitter nissen med sin julegrøt</a:t>
            </a:r>
          </a:p>
          <a:p>
            <a:r>
              <a:rPr lang="nb-NO" sz="1400" dirty="0"/>
              <a:t>Så god og søt så god og søt</a:t>
            </a:r>
          </a:p>
          <a:p>
            <a:r>
              <a:rPr lang="nb-NO" sz="1400" dirty="0"/>
              <a:t>Han nikker og han smiler og han er så glad</a:t>
            </a:r>
          </a:p>
          <a:p>
            <a:r>
              <a:rPr lang="nb-NO" sz="1400" dirty="0"/>
              <a:t>For julegrøten vil han gjerne ha</a:t>
            </a:r>
          </a:p>
          <a:p>
            <a:endParaRPr lang="nb-NO" sz="1400" dirty="0"/>
          </a:p>
          <a:p>
            <a:r>
              <a:rPr lang="nb-NO" sz="1400" dirty="0"/>
              <a:t>Men rundt omkring står alle de små rotter</a:t>
            </a:r>
          </a:p>
          <a:p>
            <a:r>
              <a:rPr lang="nb-NO" sz="1400" dirty="0"/>
              <a:t>Og de skotter og de skotter</a:t>
            </a:r>
          </a:p>
          <a:p>
            <a:r>
              <a:rPr lang="nb-NO" sz="1400" dirty="0"/>
              <a:t>De vil så gjerne ha litt </a:t>
            </a:r>
            <a:r>
              <a:rPr lang="nb-NO" sz="1400" dirty="0" err="1"/>
              <a:t>julegodter</a:t>
            </a:r>
            <a:endParaRPr lang="nb-NO" sz="1400" dirty="0"/>
          </a:p>
          <a:p>
            <a:r>
              <a:rPr lang="nb-NO" sz="1400" dirty="0"/>
              <a:t>Og de danser </a:t>
            </a:r>
            <a:r>
              <a:rPr lang="nb-NO" sz="1400" dirty="0" err="1"/>
              <a:t>danser</a:t>
            </a:r>
            <a:r>
              <a:rPr lang="nb-NO" sz="1400" dirty="0"/>
              <a:t> rundt i ring</a:t>
            </a:r>
          </a:p>
          <a:p>
            <a:endParaRPr lang="nb-NO" sz="1400" dirty="0"/>
          </a:p>
          <a:p>
            <a:r>
              <a:rPr lang="nb-NO" sz="1400" dirty="0"/>
              <a:t>Men nissefar han truer med sin store skje</a:t>
            </a:r>
          </a:p>
          <a:p>
            <a:r>
              <a:rPr lang="nb-NO" sz="1400" dirty="0"/>
              <a:t>Nei bare se og kom avsted</a:t>
            </a:r>
          </a:p>
          <a:p>
            <a:r>
              <a:rPr lang="nb-NO" sz="1400" dirty="0"/>
              <a:t>For julegrøten min den vil jeg ha i fred</a:t>
            </a:r>
          </a:p>
          <a:p>
            <a:r>
              <a:rPr lang="nb-NO" sz="1400" dirty="0"/>
              <a:t>Og ingen </a:t>
            </a:r>
            <a:r>
              <a:rPr lang="nb-NO" sz="1400" dirty="0" err="1"/>
              <a:t>ingen</a:t>
            </a:r>
            <a:r>
              <a:rPr lang="nb-NO" sz="1400" dirty="0"/>
              <a:t> vil jeg dele med</a:t>
            </a:r>
          </a:p>
          <a:p>
            <a:endParaRPr lang="nb-NO" sz="1400" dirty="0"/>
          </a:p>
          <a:p>
            <a:r>
              <a:rPr lang="nb-NO" sz="1400" dirty="0"/>
              <a:t>Men rottene de hopper og de danser</a:t>
            </a:r>
          </a:p>
          <a:p>
            <a:r>
              <a:rPr lang="nb-NO" sz="1400" dirty="0"/>
              <a:t>Og de svinser og de svanser</a:t>
            </a:r>
          </a:p>
          <a:p>
            <a:r>
              <a:rPr lang="nb-NO" sz="1400" dirty="0"/>
              <a:t>De klorer etter grøten og de stanser</a:t>
            </a:r>
          </a:p>
          <a:p>
            <a:r>
              <a:rPr lang="nb-NO" sz="1400" dirty="0"/>
              <a:t>Og de står om nissen tett i ring</a:t>
            </a:r>
          </a:p>
          <a:p>
            <a:endParaRPr lang="nb-NO" sz="1400" dirty="0"/>
          </a:p>
          <a:p>
            <a:r>
              <a:rPr lang="nb-NO" sz="1400" dirty="0"/>
              <a:t>Men nissefar han er en liten hissigpropp</a:t>
            </a:r>
          </a:p>
          <a:p>
            <a:r>
              <a:rPr lang="nb-NO" sz="1400" dirty="0"/>
              <a:t>Og med sin kropp han gjør et hopp</a:t>
            </a:r>
          </a:p>
          <a:p>
            <a:r>
              <a:rPr lang="nb-NO" sz="1400" dirty="0"/>
              <a:t>Jeg henter katten hvis de ikke holder opp</a:t>
            </a:r>
          </a:p>
          <a:p>
            <a:r>
              <a:rPr lang="nb-NO" sz="1400" dirty="0"/>
              <a:t>Når katten kommer skal det nok bli stopp</a:t>
            </a:r>
          </a:p>
          <a:p>
            <a:endParaRPr lang="nb-NO" sz="1400" dirty="0"/>
          </a:p>
          <a:p>
            <a:r>
              <a:rPr lang="nb-NO" sz="1400" dirty="0"/>
              <a:t>Da løper alle rottene så bange</a:t>
            </a:r>
          </a:p>
          <a:p>
            <a:r>
              <a:rPr lang="nb-NO" sz="1400" dirty="0"/>
              <a:t>Ja så bange Ja så bange</a:t>
            </a:r>
          </a:p>
          <a:p>
            <a:r>
              <a:rPr lang="nb-NO" sz="1400" dirty="0"/>
              <a:t>De svinser og de svanser noen gange</a:t>
            </a:r>
          </a:p>
          <a:p>
            <a:r>
              <a:rPr lang="nb-NO" sz="1400" dirty="0"/>
              <a:t>Og på en to tre så er de vekk </a:t>
            </a:r>
            <a:r>
              <a:rPr lang="nb-NO" sz="1400" dirty="0" err="1"/>
              <a:t>vekk</a:t>
            </a:r>
            <a:r>
              <a:rPr lang="nb-NO" sz="1400" dirty="0"/>
              <a:t> </a:t>
            </a:r>
            <a:r>
              <a:rPr lang="nb-NO" sz="1400" dirty="0" err="1"/>
              <a:t>vekk</a:t>
            </a:r>
            <a:endParaRPr lang="nn-NO" sz="1400" dirty="0"/>
          </a:p>
        </p:txBody>
      </p:sp>
      <p:sp>
        <p:nvSpPr>
          <p:cNvPr id="11" name="TekstSylinder 10">
            <a:extLst>
              <a:ext uri="{FF2B5EF4-FFF2-40B4-BE49-F238E27FC236}">
                <a16:creationId xmlns:a16="http://schemas.microsoft.com/office/drawing/2014/main" id="{4D07E1BD-D23F-FB65-EA33-015A9B6E27AE}"/>
              </a:ext>
            </a:extLst>
          </p:cNvPr>
          <p:cNvSpPr txBox="1"/>
          <p:nvPr/>
        </p:nvSpPr>
        <p:spPr>
          <a:xfrm>
            <a:off x="5632243" y="159454"/>
            <a:ext cx="3643131" cy="3785652"/>
          </a:xfrm>
          <a:prstGeom prst="rect">
            <a:avLst/>
          </a:prstGeom>
          <a:noFill/>
        </p:spPr>
        <p:txBody>
          <a:bodyPr wrap="square">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nn-NO" sz="1600" b="1" i="0" u="none" strike="noStrike" kern="0" cap="none" spc="0" normalizeH="0" baseline="0" noProof="0" dirty="0">
                <a:ln>
                  <a:noFill/>
                </a:ln>
                <a:solidFill>
                  <a:prstClr val="black"/>
                </a:solidFill>
                <a:effectLst/>
                <a:uLnTx/>
                <a:uFillTx/>
                <a:latin typeface="Calibri" panose="020F0502020204030204" pitchFamily="34" charset="0"/>
              </a:rPr>
              <a:t>Rim/regle/Song/leik:</a:t>
            </a:r>
          </a:p>
          <a:p>
            <a:pPr marL="0" marR="0" lvl="0" indent="0" defTabSz="914400" eaLnBrk="0" fontAlgn="base" latinLnBrk="0" hangingPunct="0">
              <a:lnSpc>
                <a:spcPct val="100000"/>
              </a:lnSpc>
              <a:spcBef>
                <a:spcPct val="0"/>
              </a:spcBef>
              <a:spcAft>
                <a:spcPct val="0"/>
              </a:spcAft>
              <a:buClrTx/>
              <a:buSzTx/>
              <a:buFontTx/>
              <a:buNone/>
              <a:tabLst/>
              <a:defRPr/>
            </a:pPr>
            <a:r>
              <a:rPr kumimoji="0" lang="nn-NO" sz="1600" b="0" i="0" u="none" strike="noStrike" kern="0" cap="none" spc="0" normalizeH="0" baseline="0" noProof="0" dirty="0">
                <a:ln>
                  <a:noFill/>
                </a:ln>
                <a:solidFill>
                  <a:prstClr val="black"/>
                </a:solidFill>
                <a:effectLst/>
                <a:uLnTx/>
                <a:uFillTx/>
                <a:latin typeface="Calibri" panose="020F0502020204030204" pitchFamily="34" charset="0"/>
              </a:rPr>
              <a:t>Du er du og du duger 3x</a:t>
            </a:r>
          </a:p>
          <a:p>
            <a:pPr marL="0" marR="0" lvl="0" indent="0" defTabSz="914400" eaLnBrk="0" fontAlgn="base" latinLnBrk="0" hangingPunct="0">
              <a:lnSpc>
                <a:spcPct val="100000"/>
              </a:lnSpc>
              <a:spcBef>
                <a:spcPct val="0"/>
              </a:spcBef>
              <a:spcAft>
                <a:spcPct val="0"/>
              </a:spcAft>
              <a:buClrTx/>
              <a:buSzTx/>
              <a:buFontTx/>
              <a:buNone/>
              <a:tabLst/>
              <a:defRPr/>
            </a:pPr>
            <a:r>
              <a:rPr kumimoji="0" lang="nn-NO" sz="1600" b="0" i="0" u="none" strike="noStrike" kern="0" cap="none" spc="0" normalizeH="0" baseline="0" noProof="0" dirty="0">
                <a:ln>
                  <a:noFill/>
                </a:ln>
                <a:solidFill>
                  <a:prstClr val="black"/>
                </a:solidFill>
                <a:effectLst/>
                <a:uLnTx/>
                <a:uFillTx/>
                <a:latin typeface="Calibri" panose="020F0502020204030204" pitchFamily="34" charset="0"/>
              </a:rPr>
              <a:t>Ja, du passer perfekt i Guds </a:t>
            </a:r>
            <a:r>
              <a:rPr kumimoji="0" lang="nn-NO" sz="1600" b="0" i="0" u="none" strike="noStrike" kern="0" cap="none" spc="0" normalizeH="0" baseline="0" noProof="0" dirty="0" err="1">
                <a:ln>
                  <a:noFill/>
                </a:ln>
                <a:solidFill>
                  <a:prstClr val="black"/>
                </a:solidFill>
                <a:effectLst/>
                <a:uLnTx/>
                <a:uFillTx/>
                <a:latin typeface="Calibri" panose="020F0502020204030204" pitchFamily="34" charset="0"/>
              </a:rPr>
              <a:t>favn</a:t>
            </a:r>
            <a:r>
              <a:rPr kumimoji="0" lang="nn-NO" sz="1600" b="0" i="0" u="none" strike="noStrike" kern="0" cap="none" spc="0" normalizeH="0" baseline="0" noProof="0" dirty="0">
                <a:ln>
                  <a:noFill/>
                </a:ln>
                <a:solidFill>
                  <a:prstClr val="black"/>
                </a:solidFill>
                <a:effectLst/>
                <a:uLnTx/>
                <a:uFillTx/>
                <a:latin typeface="Calibri" panose="020F0502020204030204" pitchFamily="34" charset="0"/>
              </a:rPr>
              <a:t>.</a:t>
            </a:r>
          </a:p>
          <a:p>
            <a:pPr marL="0" marR="0" lvl="0" indent="0" defTabSz="914400" eaLnBrk="0" fontAlgn="base" latinLnBrk="0" hangingPunct="0">
              <a:lnSpc>
                <a:spcPct val="100000"/>
              </a:lnSpc>
              <a:spcBef>
                <a:spcPct val="0"/>
              </a:spcBef>
              <a:spcAft>
                <a:spcPct val="0"/>
              </a:spcAft>
              <a:buClrTx/>
              <a:buSzTx/>
              <a:buFontTx/>
              <a:buNone/>
              <a:tabLst/>
              <a:defRPr/>
            </a:pPr>
            <a:endParaRPr kumimoji="0" lang="nn-NO" sz="1600" b="0" i="0" u="none" strike="noStrike" kern="0" cap="none" spc="0" normalizeH="0" baseline="0" noProof="0" dirty="0">
              <a:ln>
                <a:noFill/>
              </a:ln>
              <a:solidFill>
                <a:prstClr val="black"/>
              </a:solidFill>
              <a:effectLst/>
              <a:uLnTx/>
              <a:uFillTx/>
              <a:latin typeface="Calibri" panose="020F0502020204030204" pitchFamily="34" charset="0"/>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nn-NO" sz="1600" b="0" i="0" u="none" strike="noStrike" kern="0" cap="none" spc="0" normalizeH="0" baseline="0" noProof="0" dirty="0">
                <a:ln>
                  <a:noFill/>
                </a:ln>
                <a:solidFill>
                  <a:prstClr val="black"/>
                </a:solidFill>
                <a:effectLst/>
                <a:uLnTx/>
                <a:uFillTx/>
                <a:latin typeface="Calibri" panose="020F0502020204030204" pitchFamily="34" charset="0"/>
              </a:rPr>
              <a:t>1) Tynn som en fyrstikk,</a:t>
            </a:r>
          </a:p>
          <a:p>
            <a:pPr marL="0" marR="0" lvl="0" indent="0" defTabSz="914400" eaLnBrk="0" fontAlgn="base" latinLnBrk="0" hangingPunct="0">
              <a:lnSpc>
                <a:spcPct val="100000"/>
              </a:lnSpc>
              <a:spcBef>
                <a:spcPct val="0"/>
              </a:spcBef>
              <a:spcAft>
                <a:spcPct val="0"/>
              </a:spcAft>
              <a:buClrTx/>
              <a:buSzTx/>
              <a:buFontTx/>
              <a:buNone/>
              <a:tabLst/>
              <a:defRPr/>
            </a:pPr>
            <a:r>
              <a:rPr kumimoji="0" lang="nn-NO" sz="1600" b="0" i="0" u="none" strike="noStrike" kern="0" cap="none" spc="0" normalizeH="0" baseline="0" noProof="0" dirty="0">
                <a:ln>
                  <a:noFill/>
                </a:ln>
                <a:solidFill>
                  <a:prstClr val="black"/>
                </a:solidFill>
                <a:effectLst/>
                <a:uLnTx/>
                <a:uFillTx/>
                <a:latin typeface="Calibri" panose="020F0502020204030204" pitchFamily="34" charset="0"/>
              </a:rPr>
              <a:t>Rund som en ball,</a:t>
            </a:r>
          </a:p>
          <a:p>
            <a:pPr marL="0" marR="0" lvl="0" indent="0" defTabSz="914400" eaLnBrk="0" fontAlgn="base" latinLnBrk="0" hangingPunct="0">
              <a:lnSpc>
                <a:spcPct val="100000"/>
              </a:lnSpc>
              <a:spcBef>
                <a:spcPct val="0"/>
              </a:spcBef>
              <a:spcAft>
                <a:spcPct val="0"/>
              </a:spcAft>
              <a:buClrTx/>
              <a:buSzTx/>
              <a:buFontTx/>
              <a:buNone/>
              <a:tabLst/>
              <a:defRPr/>
            </a:pPr>
            <a:r>
              <a:rPr kumimoji="0" lang="nn-NO" sz="1600" b="0" i="0" u="none" strike="noStrike" kern="0" cap="none" spc="0" normalizeH="0" baseline="0" noProof="0" dirty="0">
                <a:ln>
                  <a:noFill/>
                </a:ln>
                <a:solidFill>
                  <a:prstClr val="black"/>
                </a:solidFill>
                <a:effectLst/>
                <a:uLnTx/>
                <a:uFillTx/>
                <a:latin typeface="Calibri" panose="020F0502020204030204" pitchFamily="34" charset="0"/>
              </a:rPr>
              <a:t>Eller midt i mellom, x2</a:t>
            </a:r>
          </a:p>
          <a:p>
            <a:pPr marL="0" marR="0" lvl="0" indent="0" defTabSz="914400" eaLnBrk="0" fontAlgn="base" latinLnBrk="0" hangingPunct="0">
              <a:lnSpc>
                <a:spcPct val="100000"/>
              </a:lnSpc>
              <a:spcBef>
                <a:spcPct val="0"/>
              </a:spcBef>
              <a:spcAft>
                <a:spcPct val="0"/>
              </a:spcAft>
              <a:buClrTx/>
              <a:buSzTx/>
              <a:buFontTx/>
              <a:buNone/>
              <a:tabLst/>
              <a:defRPr/>
            </a:pPr>
            <a:endParaRPr kumimoji="0" lang="nn-NO" sz="1600" b="0" i="0" u="none" strike="noStrike" kern="0" cap="none" spc="0" normalizeH="0" baseline="0" noProof="0" dirty="0">
              <a:ln>
                <a:noFill/>
              </a:ln>
              <a:solidFill>
                <a:prstClr val="black"/>
              </a:solidFill>
              <a:effectLst/>
              <a:uLnTx/>
              <a:uFillTx/>
              <a:latin typeface="Calibri" panose="020F0502020204030204" pitchFamily="34" charset="0"/>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nn-NO" sz="1600" b="0" i="0" u="none" strike="noStrike" kern="0" cap="none" spc="0" normalizeH="0" baseline="0" noProof="0" dirty="0">
                <a:ln>
                  <a:noFill/>
                </a:ln>
                <a:solidFill>
                  <a:prstClr val="black"/>
                </a:solidFill>
                <a:effectLst/>
                <a:uLnTx/>
                <a:uFillTx/>
                <a:latin typeface="Calibri" panose="020F0502020204030204" pitchFamily="34" charset="0"/>
              </a:rPr>
              <a:t>2) Glad som en lerke,</a:t>
            </a:r>
          </a:p>
          <a:p>
            <a:pPr marL="0" marR="0" lvl="0" indent="0" defTabSz="914400" eaLnBrk="0" fontAlgn="base" latinLnBrk="0" hangingPunct="0">
              <a:lnSpc>
                <a:spcPct val="100000"/>
              </a:lnSpc>
              <a:spcBef>
                <a:spcPct val="0"/>
              </a:spcBef>
              <a:spcAft>
                <a:spcPct val="0"/>
              </a:spcAft>
              <a:buClrTx/>
              <a:buSzTx/>
              <a:buFontTx/>
              <a:buNone/>
              <a:tabLst/>
              <a:defRPr/>
            </a:pPr>
            <a:r>
              <a:rPr kumimoji="0" lang="nn-NO" sz="1600" b="0" i="0" u="none" strike="noStrike" kern="0" cap="none" spc="0" normalizeH="0" baseline="0" noProof="0" dirty="0">
                <a:ln>
                  <a:noFill/>
                </a:ln>
                <a:solidFill>
                  <a:prstClr val="black"/>
                </a:solidFill>
                <a:effectLst/>
                <a:uLnTx/>
                <a:uFillTx/>
                <a:latin typeface="Calibri" panose="020F0502020204030204" pitchFamily="34" charset="0"/>
              </a:rPr>
              <a:t>Sint som en veps,</a:t>
            </a:r>
          </a:p>
          <a:p>
            <a:pPr marL="0" marR="0" lvl="0" indent="0" defTabSz="914400" eaLnBrk="0" fontAlgn="base" latinLnBrk="0" hangingPunct="0">
              <a:lnSpc>
                <a:spcPct val="100000"/>
              </a:lnSpc>
              <a:spcBef>
                <a:spcPct val="0"/>
              </a:spcBef>
              <a:spcAft>
                <a:spcPct val="0"/>
              </a:spcAft>
              <a:buClrTx/>
              <a:buSzTx/>
              <a:buFontTx/>
              <a:buNone/>
              <a:tabLst/>
              <a:defRPr/>
            </a:pPr>
            <a:r>
              <a:rPr kumimoji="0" lang="nn-NO" sz="1600" b="0" i="0" u="none" strike="noStrike" kern="0" cap="none" spc="0" normalizeH="0" baseline="0" noProof="0" dirty="0">
                <a:ln>
                  <a:noFill/>
                </a:ln>
                <a:solidFill>
                  <a:prstClr val="black"/>
                </a:solidFill>
                <a:effectLst/>
                <a:uLnTx/>
                <a:uFillTx/>
                <a:latin typeface="Calibri" panose="020F0502020204030204" pitchFamily="34" charset="0"/>
              </a:rPr>
              <a:t>Eller midt i mellom, x2</a:t>
            </a:r>
          </a:p>
          <a:p>
            <a:pPr marL="0" marR="0" lvl="0" indent="0" defTabSz="914400" eaLnBrk="0" fontAlgn="base" latinLnBrk="0" hangingPunct="0">
              <a:lnSpc>
                <a:spcPct val="100000"/>
              </a:lnSpc>
              <a:spcBef>
                <a:spcPct val="0"/>
              </a:spcBef>
              <a:spcAft>
                <a:spcPct val="0"/>
              </a:spcAft>
              <a:buClrTx/>
              <a:buSzTx/>
              <a:buFontTx/>
              <a:buNone/>
              <a:tabLst/>
              <a:defRPr/>
            </a:pPr>
            <a:endParaRPr kumimoji="0" lang="nn-NO" sz="1600" b="0" i="0" u="none" strike="noStrike" kern="0" cap="none" spc="0" normalizeH="0" baseline="0" noProof="0" dirty="0">
              <a:ln>
                <a:noFill/>
              </a:ln>
              <a:solidFill>
                <a:prstClr val="black"/>
              </a:solidFill>
              <a:effectLst/>
              <a:uLnTx/>
              <a:uFillTx/>
              <a:latin typeface="Calibri" panose="020F0502020204030204" pitchFamily="34" charset="0"/>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nn-NO" sz="1600" b="0" i="0" u="none" strike="noStrike" kern="0" cap="none" spc="0" normalizeH="0" baseline="0" noProof="0" dirty="0">
                <a:ln>
                  <a:noFill/>
                </a:ln>
                <a:solidFill>
                  <a:prstClr val="black"/>
                </a:solidFill>
                <a:effectLst/>
                <a:uLnTx/>
                <a:uFillTx/>
                <a:latin typeface="Calibri" panose="020F0502020204030204" pitchFamily="34" charset="0"/>
              </a:rPr>
              <a:t>3) Rask som en røyskatt,</a:t>
            </a:r>
          </a:p>
          <a:p>
            <a:pPr marL="0" marR="0" lvl="0" indent="0" defTabSz="914400" eaLnBrk="0" fontAlgn="base" latinLnBrk="0" hangingPunct="0">
              <a:lnSpc>
                <a:spcPct val="100000"/>
              </a:lnSpc>
              <a:spcBef>
                <a:spcPct val="0"/>
              </a:spcBef>
              <a:spcAft>
                <a:spcPct val="0"/>
              </a:spcAft>
              <a:buClrTx/>
              <a:buSzTx/>
              <a:buFontTx/>
              <a:buNone/>
              <a:tabLst/>
              <a:defRPr/>
            </a:pPr>
            <a:r>
              <a:rPr kumimoji="0" lang="nn-NO" sz="1600" b="0" i="0" u="none" strike="noStrike" kern="0" cap="none" spc="0" normalizeH="0" baseline="0" noProof="0" dirty="0">
                <a:ln>
                  <a:noFill/>
                </a:ln>
                <a:solidFill>
                  <a:prstClr val="black"/>
                </a:solidFill>
                <a:effectLst/>
                <a:uLnTx/>
                <a:uFillTx/>
                <a:latin typeface="Calibri" panose="020F0502020204030204" pitchFamily="34" charset="0"/>
              </a:rPr>
              <a:t>Treg som en </a:t>
            </a:r>
            <a:r>
              <a:rPr kumimoji="0" lang="nn-NO" sz="1600" b="0" i="0" u="none" strike="noStrike" kern="0" cap="none" spc="0" normalizeH="0" baseline="0" noProof="0" dirty="0" err="1">
                <a:ln>
                  <a:noFill/>
                </a:ln>
                <a:solidFill>
                  <a:prstClr val="black"/>
                </a:solidFill>
                <a:effectLst/>
                <a:uLnTx/>
                <a:uFillTx/>
                <a:latin typeface="Calibri" panose="020F0502020204030204" pitchFamily="34" charset="0"/>
              </a:rPr>
              <a:t>snegl</a:t>
            </a:r>
            <a:r>
              <a:rPr kumimoji="0" lang="nn-NO" sz="1600" b="0" i="0" u="none" strike="noStrike" kern="0" cap="none" spc="0" normalizeH="0" baseline="0" noProof="0" dirty="0">
                <a:ln>
                  <a:noFill/>
                </a:ln>
                <a:solidFill>
                  <a:prstClr val="black"/>
                </a:solidFill>
                <a:effectLst/>
                <a:uLnTx/>
                <a:uFillTx/>
                <a:latin typeface="Calibri" panose="020F0502020204030204" pitchFamily="34" charset="0"/>
              </a:rPr>
              <a:t>,</a:t>
            </a:r>
          </a:p>
          <a:p>
            <a:pPr marL="0" marR="0" lvl="0" indent="0" defTabSz="914400" eaLnBrk="0" fontAlgn="base" latinLnBrk="0" hangingPunct="0">
              <a:lnSpc>
                <a:spcPct val="100000"/>
              </a:lnSpc>
              <a:spcBef>
                <a:spcPct val="0"/>
              </a:spcBef>
              <a:spcAft>
                <a:spcPct val="0"/>
              </a:spcAft>
              <a:buClrTx/>
              <a:buSzTx/>
              <a:buFontTx/>
              <a:buNone/>
              <a:tabLst/>
              <a:defRPr/>
            </a:pPr>
            <a:r>
              <a:rPr kumimoji="0" lang="nn-NO" sz="1600" b="0" i="0" u="none" strike="noStrike" kern="0" cap="none" spc="0" normalizeH="0" baseline="0" noProof="0" dirty="0">
                <a:ln>
                  <a:noFill/>
                </a:ln>
                <a:solidFill>
                  <a:prstClr val="black"/>
                </a:solidFill>
                <a:effectLst/>
                <a:uLnTx/>
                <a:uFillTx/>
                <a:latin typeface="Calibri" panose="020F0502020204030204" pitchFamily="34" charset="0"/>
              </a:rPr>
              <a:t>Eller midt i mellom, x2</a:t>
            </a:r>
          </a:p>
        </p:txBody>
      </p:sp>
      <p:sp>
        <p:nvSpPr>
          <p:cNvPr id="13" name="TekstSylinder 12">
            <a:extLst>
              <a:ext uri="{FF2B5EF4-FFF2-40B4-BE49-F238E27FC236}">
                <a16:creationId xmlns:a16="http://schemas.microsoft.com/office/drawing/2014/main" id="{C57278D9-E2F6-85F8-5F46-CFC67993B6FB}"/>
              </a:ext>
            </a:extLst>
          </p:cNvPr>
          <p:cNvSpPr txBox="1"/>
          <p:nvPr/>
        </p:nvSpPr>
        <p:spPr>
          <a:xfrm>
            <a:off x="132341" y="159454"/>
            <a:ext cx="2503222" cy="4832092"/>
          </a:xfrm>
          <a:prstGeom prst="rect">
            <a:avLst/>
          </a:prstGeom>
          <a:noFill/>
        </p:spPr>
        <p:txBody>
          <a:bodyPr wrap="square">
            <a:spAutoFit/>
          </a:bodyPr>
          <a:lstStyle/>
          <a:p>
            <a:pPr eaLnBrk="0" fontAlgn="base" hangingPunct="0">
              <a:spcBef>
                <a:spcPct val="0"/>
              </a:spcBef>
              <a:spcAft>
                <a:spcPct val="0"/>
              </a:spcAft>
            </a:pPr>
            <a:r>
              <a:rPr lang="nn-NO" sz="1400" b="1" dirty="0">
                <a:solidFill>
                  <a:srgbClr val="000000"/>
                </a:solidFill>
                <a:latin typeface="Calibri" panose="020F0502020204030204" pitchFamily="34" charset="0"/>
              </a:rPr>
              <a:t>Ein liten kylling i egget låg</a:t>
            </a:r>
          </a:p>
          <a:p>
            <a:pPr eaLnBrk="0" fontAlgn="base" hangingPunct="0">
              <a:spcBef>
                <a:spcPct val="0"/>
              </a:spcBef>
              <a:spcAft>
                <a:spcPct val="0"/>
              </a:spcAft>
            </a:pPr>
            <a:r>
              <a:rPr lang="nb-NO" sz="1400" dirty="0" err="1">
                <a:solidFill>
                  <a:srgbClr val="000000"/>
                </a:solidFill>
                <a:latin typeface="Calibri" panose="020F0502020204030204" pitchFamily="34" charset="0"/>
              </a:rPr>
              <a:t>Ein</a:t>
            </a:r>
            <a:r>
              <a:rPr lang="nb-NO" sz="1400" dirty="0">
                <a:solidFill>
                  <a:srgbClr val="000000"/>
                </a:solidFill>
                <a:latin typeface="Calibri" panose="020F0502020204030204" pitchFamily="34" charset="0"/>
              </a:rPr>
              <a:t> liten kylling i egget låg</a:t>
            </a:r>
          </a:p>
          <a:p>
            <a:pPr eaLnBrk="0" fontAlgn="base" hangingPunct="0">
              <a:spcBef>
                <a:spcPct val="0"/>
              </a:spcBef>
              <a:spcAft>
                <a:spcPct val="0"/>
              </a:spcAft>
            </a:pPr>
            <a:r>
              <a:rPr lang="nn-NO" sz="1400" dirty="0">
                <a:solidFill>
                  <a:srgbClr val="000000"/>
                </a:solidFill>
                <a:latin typeface="Calibri" panose="020F0502020204030204" pitchFamily="34" charset="0"/>
              </a:rPr>
              <a:t>Den banka og banka </a:t>
            </a:r>
          </a:p>
          <a:p>
            <a:pPr eaLnBrk="0" fontAlgn="base" hangingPunct="0">
              <a:spcBef>
                <a:spcPct val="0"/>
              </a:spcBef>
              <a:spcAft>
                <a:spcPct val="0"/>
              </a:spcAft>
            </a:pPr>
            <a:r>
              <a:rPr lang="nn-NO" sz="1400" dirty="0">
                <a:solidFill>
                  <a:srgbClr val="000000"/>
                </a:solidFill>
                <a:latin typeface="Calibri" panose="020F0502020204030204" pitchFamily="34" charset="0"/>
              </a:rPr>
              <a:t>og banka på. </a:t>
            </a:r>
          </a:p>
          <a:p>
            <a:pPr eaLnBrk="0" fontAlgn="base" hangingPunct="0">
              <a:spcBef>
                <a:spcPct val="0"/>
              </a:spcBef>
              <a:spcAft>
                <a:spcPct val="0"/>
              </a:spcAft>
            </a:pPr>
            <a:r>
              <a:rPr lang="nb-NO" sz="1400" dirty="0">
                <a:solidFill>
                  <a:srgbClr val="000000"/>
                </a:solidFill>
                <a:latin typeface="Calibri" panose="020F0502020204030204" pitchFamily="34" charset="0"/>
              </a:rPr>
              <a:t>Her er så trangt </a:t>
            </a:r>
            <a:r>
              <a:rPr lang="nb-NO" sz="1400" dirty="0" err="1">
                <a:solidFill>
                  <a:srgbClr val="000000"/>
                </a:solidFill>
                <a:latin typeface="Calibri" panose="020F0502020204030204" pitchFamily="34" charset="0"/>
              </a:rPr>
              <a:t>eg</a:t>
            </a:r>
            <a:r>
              <a:rPr lang="nb-NO" sz="1400" dirty="0">
                <a:solidFill>
                  <a:srgbClr val="000000"/>
                </a:solidFill>
                <a:latin typeface="Calibri" panose="020F0502020204030204" pitchFamily="34" charset="0"/>
              </a:rPr>
              <a:t> vil ut å gå </a:t>
            </a:r>
          </a:p>
          <a:p>
            <a:pPr eaLnBrk="0" fontAlgn="base" hangingPunct="0">
              <a:spcBef>
                <a:spcPct val="0"/>
              </a:spcBef>
              <a:spcAft>
                <a:spcPct val="0"/>
              </a:spcAft>
            </a:pPr>
            <a:r>
              <a:rPr lang="nn-NO" sz="1400" dirty="0">
                <a:solidFill>
                  <a:srgbClr val="000000"/>
                </a:solidFill>
                <a:latin typeface="Calibri" panose="020F0502020204030204" pitchFamily="34" charset="0"/>
              </a:rPr>
              <a:t>peip den og ynka seg </a:t>
            </a:r>
          </a:p>
          <a:p>
            <a:pPr eaLnBrk="0" fontAlgn="base" hangingPunct="0">
              <a:spcBef>
                <a:spcPct val="0"/>
              </a:spcBef>
              <a:spcAft>
                <a:spcPct val="0"/>
              </a:spcAft>
            </a:pPr>
            <a:r>
              <a:rPr lang="nn-NO" sz="1400" dirty="0">
                <a:solidFill>
                  <a:srgbClr val="000000"/>
                </a:solidFill>
                <a:latin typeface="Calibri" panose="020F0502020204030204" pitchFamily="34" charset="0"/>
              </a:rPr>
              <a:t>der den låg. </a:t>
            </a:r>
          </a:p>
          <a:p>
            <a:pPr eaLnBrk="0" fontAlgn="base" hangingPunct="0">
              <a:spcBef>
                <a:spcPct val="0"/>
              </a:spcBef>
              <a:spcAft>
                <a:spcPct val="0"/>
              </a:spcAft>
            </a:pPr>
            <a:r>
              <a:rPr lang="nn-NO" sz="1400" dirty="0">
                <a:solidFill>
                  <a:srgbClr val="000000"/>
                </a:solidFill>
                <a:latin typeface="Calibri" panose="020F0502020204030204" pitchFamily="34" charset="0"/>
              </a:rPr>
              <a:t>Hakk hakke hakk. </a:t>
            </a:r>
          </a:p>
          <a:p>
            <a:pPr eaLnBrk="0" fontAlgn="base" hangingPunct="0">
              <a:spcBef>
                <a:spcPct val="0"/>
              </a:spcBef>
              <a:spcAft>
                <a:spcPct val="0"/>
              </a:spcAft>
            </a:pPr>
            <a:endParaRPr lang="nb-NO" sz="1400" dirty="0">
              <a:solidFill>
                <a:srgbClr val="000000"/>
              </a:solidFill>
              <a:latin typeface="Calibri" panose="020F0502020204030204" pitchFamily="34" charset="0"/>
            </a:endParaRPr>
          </a:p>
          <a:p>
            <a:pPr eaLnBrk="0" fontAlgn="base" hangingPunct="0">
              <a:spcBef>
                <a:spcPct val="0"/>
              </a:spcBef>
              <a:spcAft>
                <a:spcPct val="0"/>
              </a:spcAft>
            </a:pPr>
            <a:r>
              <a:rPr lang="nb-NO" sz="1400" dirty="0">
                <a:solidFill>
                  <a:srgbClr val="000000"/>
                </a:solidFill>
                <a:latin typeface="Calibri" panose="020F0502020204030204" pitchFamily="34" charset="0"/>
              </a:rPr>
              <a:t>Egget det sprakk og </a:t>
            </a:r>
            <a:r>
              <a:rPr lang="nb-NO" sz="1400" dirty="0" err="1">
                <a:solidFill>
                  <a:srgbClr val="000000"/>
                </a:solidFill>
                <a:latin typeface="Calibri" panose="020F0502020204030204" pitchFamily="34" charset="0"/>
              </a:rPr>
              <a:t>eit</a:t>
            </a:r>
            <a:r>
              <a:rPr lang="nb-NO" sz="1400" dirty="0">
                <a:solidFill>
                  <a:srgbClr val="000000"/>
                </a:solidFill>
                <a:latin typeface="Calibri" panose="020F0502020204030204" pitchFamily="34" charset="0"/>
              </a:rPr>
              <a:t> lite hode</a:t>
            </a:r>
          </a:p>
          <a:p>
            <a:pPr eaLnBrk="0" fontAlgn="base" hangingPunct="0">
              <a:spcBef>
                <a:spcPct val="0"/>
              </a:spcBef>
              <a:spcAft>
                <a:spcPct val="0"/>
              </a:spcAft>
            </a:pPr>
            <a:r>
              <a:rPr lang="nb-NO" sz="1400" dirty="0">
                <a:solidFill>
                  <a:srgbClr val="000000"/>
                </a:solidFill>
                <a:latin typeface="Calibri" panose="020F0502020204030204" pitchFamily="34" charset="0"/>
              </a:rPr>
              <a:t>ut av det stakk. </a:t>
            </a:r>
          </a:p>
          <a:p>
            <a:pPr eaLnBrk="0" fontAlgn="base" hangingPunct="0">
              <a:spcBef>
                <a:spcPct val="0"/>
              </a:spcBef>
              <a:spcAft>
                <a:spcPct val="0"/>
              </a:spcAft>
            </a:pPr>
            <a:r>
              <a:rPr lang="nb-NO" sz="1400" dirty="0">
                <a:solidFill>
                  <a:srgbClr val="000000"/>
                </a:solidFill>
                <a:latin typeface="Calibri" panose="020F0502020204030204" pitchFamily="34" charset="0"/>
              </a:rPr>
              <a:t>Undrende sto den og kikka på. </a:t>
            </a:r>
          </a:p>
          <a:p>
            <a:pPr eaLnBrk="0" fontAlgn="base" hangingPunct="0">
              <a:spcBef>
                <a:spcPct val="0"/>
              </a:spcBef>
              <a:spcAft>
                <a:spcPct val="0"/>
              </a:spcAft>
            </a:pPr>
            <a:r>
              <a:rPr lang="nn-NO" sz="1400" dirty="0">
                <a:solidFill>
                  <a:srgbClr val="000000"/>
                </a:solidFill>
                <a:latin typeface="Calibri" panose="020F0502020204030204" pitchFamily="34" charset="0"/>
              </a:rPr>
              <a:t>Alt det den ute i verden såg. </a:t>
            </a:r>
          </a:p>
          <a:p>
            <a:pPr eaLnBrk="0" fontAlgn="base" hangingPunct="0">
              <a:spcBef>
                <a:spcPct val="0"/>
              </a:spcBef>
              <a:spcAft>
                <a:spcPct val="0"/>
              </a:spcAft>
            </a:pPr>
            <a:r>
              <a:rPr lang="nn-NO" sz="1400" dirty="0">
                <a:solidFill>
                  <a:srgbClr val="000000"/>
                </a:solidFill>
                <a:latin typeface="Calibri" panose="020F0502020204030204" pitchFamily="34" charset="0"/>
              </a:rPr>
              <a:t>Sola som lyste og </a:t>
            </a:r>
            <a:r>
              <a:rPr lang="nn-NO" sz="1400" dirty="0" err="1">
                <a:solidFill>
                  <a:srgbClr val="000000"/>
                </a:solidFill>
                <a:latin typeface="Calibri" panose="020F0502020204030204" pitchFamily="34" charset="0"/>
              </a:rPr>
              <a:t>skinte</a:t>
            </a:r>
            <a:r>
              <a:rPr lang="nn-NO" sz="1400" dirty="0">
                <a:solidFill>
                  <a:srgbClr val="000000"/>
                </a:solidFill>
                <a:latin typeface="Calibri" panose="020F0502020204030204" pitchFamily="34" charset="0"/>
              </a:rPr>
              <a:t> på, </a:t>
            </a:r>
          </a:p>
          <a:p>
            <a:pPr eaLnBrk="0" fontAlgn="base" hangingPunct="0">
              <a:spcBef>
                <a:spcPct val="0"/>
              </a:spcBef>
              <a:spcAft>
                <a:spcPct val="0"/>
              </a:spcAft>
            </a:pPr>
            <a:r>
              <a:rPr lang="nn-NO" sz="1400" dirty="0">
                <a:solidFill>
                  <a:srgbClr val="000000"/>
                </a:solidFill>
                <a:latin typeface="Calibri" panose="020F0502020204030204" pitchFamily="34" charset="0"/>
              </a:rPr>
              <a:t>marka og enga og blomster små. </a:t>
            </a:r>
          </a:p>
          <a:p>
            <a:pPr eaLnBrk="0" fontAlgn="base" hangingPunct="0">
              <a:spcBef>
                <a:spcPct val="0"/>
              </a:spcBef>
              <a:spcAft>
                <a:spcPct val="0"/>
              </a:spcAft>
            </a:pPr>
            <a:r>
              <a:rPr lang="nn-NO" sz="1400" dirty="0">
                <a:solidFill>
                  <a:srgbClr val="000000"/>
                </a:solidFill>
                <a:latin typeface="Calibri" panose="020F0502020204030204" pitchFamily="34" charset="0"/>
              </a:rPr>
              <a:t>Pip, pip den sa; </a:t>
            </a:r>
          </a:p>
          <a:p>
            <a:pPr eaLnBrk="0" fontAlgn="base" hangingPunct="0">
              <a:spcBef>
                <a:spcPct val="0"/>
              </a:spcBef>
              <a:spcAft>
                <a:spcPct val="0"/>
              </a:spcAft>
            </a:pPr>
            <a:r>
              <a:rPr lang="nn-NO" sz="1400" dirty="0">
                <a:solidFill>
                  <a:srgbClr val="000000"/>
                </a:solidFill>
                <a:latin typeface="Calibri" panose="020F0502020204030204" pitchFamily="34" charset="0"/>
              </a:rPr>
              <a:t>Eg er så glad. </a:t>
            </a:r>
          </a:p>
          <a:p>
            <a:pPr eaLnBrk="0" fontAlgn="base" hangingPunct="0">
              <a:spcBef>
                <a:spcPct val="0"/>
              </a:spcBef>
              <a:spcAft>
                <a:spcPct val="0"/>
              </a:spcAft>
            </a:pPr>
            <a:r>
              <a:rPr lang="nn-NO" sz="1400" dirty="0" err="1">
                <a:solidFill>
                  <a:srgbClr val="000000"/>
                </a:solidFill>
                <a:latin typeface="Calibri" panose="020F0502020204030204" pitchFamily="34" charset="0"/>
              </a:rPr>
              <a:t>Trangt</a:t>
            </a:r>
            <a:r>
              <a:rPr lang="nn-NO" sz="1400" dirty="0">
                <a:solidFill>
                  <a:srgbClr val="000000"/>
                </a:solidFill>
                <a:latin typeface="Calibri" panose="020F0502020204030204" pitchFamily="34" charset="0"/>
              </a:rPr>
              <a:t> det var i egget, men no er </a:t>
            </a:r>
          </a:p>
          <a:p>
            <a:pPr eaLnBrk="0" fontAlgn="base" hangingPunct="0">
              <a:spcBef>
                <a:spcPct val="0"/>
              </a:spcBef>
              <a:spcAft>
                <a:spcPct val="0"/>
              </a:spcAft>
            </a:pPr>
            <a:r>
              <a:rPr lang="nn-NO" sz="1400" dirty="0">
                <a:solidFill>
                  <a:srgbClr val="000000"/>
                </a:solidFill>
                <a:latin typeface="Calibri" panose="020F0502020204030204" pitchFamily="34" charset="0"/>
              </a:rPr>
              <a:t>det bra. </a:t>
            </a:r>
          </a:p>
        </p:txBody>
      </p:sp>
      <p:sp>
        <p:nvSpPr>
          <p:cNvPr id="15" name="TekstSylinder 14">
            <a:extLst>
              <a:ext uri="{FF2B5EF4-FFF2-40B4-BE49-F238E27FC236}">
                <a16:creationId xmlns:a16="http://schemas.microsoft.com/office/drawing/2014/main" id="{2D6CA9C0-6E13-7F9B-BB5A-0DA3D18B248C}"/>
              </a:ext>
            </a:extLst>
          </p:cNvPr>
          <p:cNvSpPr txBox="1"/>
          <p:nvPr/>
        </p:nvSpPr>
        <p:spPr>
          <a:xfrm>
            <a:off x="2533030" y="3560092"/>
            <a:ext cx="3048964" cy="2308324"/>
          </a:xfrm>
          <a:prstGeom prst="rect">
            <a:avLst/>
          </a:prstGeom>
          <a:noFill/>
        </p:spPr>
        <p:txBody>
          <a:bodyPr wrap="square">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nn-NO" sz="1800" b="1" i="0" u="none" strike="noStrike" kern="0" cap="none" spc="0" normalizeH="0" baseline="0" noProof="0" dirty="0">
                <a:ln>
                  <a:noFill/>
                </a:ln>
                <a:solidFill>
                  <a:prstClr val="black"/>
                </a:solidFill>
                <a:effectLst/>
                <a:uLnTx/>
                <a:uFillTx/>
                <a:latin typeface="Calibri"/>
                <a:ea typeface="+mn-ea"/>
                <a:cs typeface="+mn-cs"/>
              </a:rPr>
              <a:t>Påske-</a:t>
            </a:r>
            <a:r>
              <a:rPr kumimoji="0" lang="nn-NO" sz="1800" b="1" i="0" u="none" strike="noStrike" kern="0" cap="none" spc="0" normalizeH="0" baseline="0" noProof="0" dirty="0" err="1">
                <a:ln>
                  <a:noFill/>
                </a:ln>
                <a:solidFill>
                  <a:prstClr val="black"/>
                </a:solidFill>
                <a:effectLst/>
                <a:uLnTx/>
                <a:uFillTx/>
                <a:latin typeface="Calibri"/>
                <a:ea typeface="+mn-ea"/>
                <a:cs typeface="+mn-cs"/>
              </a:rPr>
              <a:t>sang</a:t>
            </a:r>
            <a:r>
              <a:rPr kumimoji="0" lang="nn-NO" sz="1800" b="1" i="0" u="none" strike="noStrike" kern="0" cap="none" spc="0" normalizeH="0" baseline="0" noProof="0" dirty="0">
                <a:ln>
                  <a:noFill/>
                </a:ln>
                <a:solidFill>
                  <a:prstClr val="black"/>
                </a:solidFill>
                <a:effectLst/>
                <a:uLnTx/>
                <a:uFillTx/>
                <a:latin typeface="Calibri"/>
                <a:ea typeface="+mn-ea"/>
                <a:cs typeface="+mn-cs"/>
              </a:rPr>
              <a:t>:</a:t>
            </a:r>
          </a:p>
          <a:p>
            <a:pPr marL="0" marR="0" lvl="0" indent="0" defTabSz="914400" eaLnBrk="0" fontAlgn="base" latinLnBrk="0" hangingPunct="0">
              <a:lnSpc>
                <a:spcPct val="100000"/>
              </a:lnSpc>
              <a:spcBef>
                <a:spcPct val="0"/>
              </a:spcBef>
              <a:spcAft>
                <a:spcPct val="0"/>
              </a:spcAft>
              <a:buClrTx/>
              <a:buSzTx/>
              <a:buFontTx/>
              <a:buNone/>
              <a:tabLst/>
              <a:defRPr/>
            </a:pPr>
            <a:r>
              <a:rPr kumimoji="0" lang="nn-NO" sz="1800" b="1" i="0" u="none" strike="noStrike" kern="0" cap="none" spc="0" normalizeH="0" baseline="0" noProof="0" dirty="0">
                <a:ln>
                  <a:noFill/>
                </a:ln>
                <a:solidFill>
                  <a:prstClr val="black"/>
                </a:solidFill>
                <a:effectLst/>
                <a:uLnTx/>
                <a:uFillTx/>
                <a:latin typeface="Calibri"/>
                <a:ea typeface="+mn-ea"/>
                <a:cs typeface="+mn-cs"/>
              </a:rPr>
              <a:t>På Golgata stod det eit kors. </a:t>
            </a:r>
          </a:p>
          <a:p>
            <a:pPr marL="0" marR="0" lvl="0" indent="0" defTabSz="914400" eaLnBrk="0" fontAlgn="base" latinLnBrk="0" hangingPunct="0">
              <a:lnSpc>
                <a:spcPct val="100000"/>
              </a:lnSpc>
              <a:spcBef>
                <a:spcPct val="0"/>
              </a:spcBef>
              <a:spcAft>
                <a:spcPct val="0"/>
              </a:spcAft>
              <a:buClrTx/>
              <a:buSzTx/>
              <a:buFontTx/>
              <a:buNone/>
              <a:tabLst/>
              <a:defRPr/>
            </a:pPr>
            <a:r>
              <a:rPr kumimoji="0" lang="nn-NO" sz="1800" b="1" i="0" u="none" strike="noStrike" kern="0" cap="none" spc="0" normalizeH="0" baseline="0" noProof="0" dirty="0">
                <a:ln>
                  <a:noFill/>
                </a:ln>
                <a:solidFill>
                  <a:prstClr val="black"/>
                </a:solidFill>
                <a:effectLst/>
                <a:uLnTx/>
                <a:uFillTx/>
                <a:latin typeface="Calibri"/>
                <a:ea typeface="+mn-ea"/>
                <a:cs typeface="+mn-cs"/>
              </a:rPr>
              <a:t>Jesus hang på det korset.</a:t>
            </a:r>
          </a:p>
          <a:p>
            <a:pPr marL="0" marR="0" lvl="0" indent="0" defTabSz="914400" eaLnBrk="0" fontAlgn="base" latinLnBrk="0" hangingPunct="0">
              <a:lnSpc>
                <a:spcPct val="100000"/>
              </a:lnSpc>
              <a:spcBef>
                <a:spcPct val="0"/>
              </a:spcBef>
              <a:spcAft>
                <a:spcPct val="0"/>
              </a:spcAft>
              <a:buClrTx/>
              <a:buSzTx/>
              <a:buFontTx/>
              <a:buNone/>
              <a:tabLst/>
              <a:defRPr/>
            </a:pPr>
            <a:r>
              <a:rPr kumimoji="0" lang="nn-NO" sz="1800" b="1" i="0" u="none" strike="noStrike" kern="0" cap="none" spc="0" normalizeH="0" baseline="0" noProof="0" dirty="0">
                <a:ln>
                  <a:noFill/>
                </a:ln>
                <a:solidFill>
                  <a:prstClr val="black"/>
                </a:solidFill>
                <a:effectLst/>
                <a:uLnTx/>
                <a:uFillTx/>
                <a:latin typeface="Calibri"/>
                <a:ea typeface="+mn-ea"/>
                <a:cs typeface="+mn-cs"/>
              </a:rPr>
              <a:t>I hagen var det ei grav.</a:t>
            </a:r>
          </a:p>
          <a:p>
            <a:pPr marL="0" marR="0" lvl="0" indent="0" defTabSz="914400" eaLnBrk="0" fontAlgn="base" latinLnBrk="0" hangingPunct="0">
              <a:lnSpc>
                <a:spcPct val="100000"/>
              </a:lnSpc>
              <a:spcBef>
                <a:spcPct val="0"/>
              </a:spcBef>
              <a:spcAft>
                <a:spcPct val="0"/>
              </a:spcAft>
              <a:buClrTx/>
              <a:buSzTx/>
              <a:buFontTx/>
              <a:buNone/>
              <a:tabLst/>
              <a:defRPr/>
            </a:pPr>
            <a:r>
              <a:rPr kumimoji="0" lang="nn-NO" sz="1800" b="1" i="0" u="none" strike="noStrike" kern="0" cap="none" spc="0" normalizeH="0" baseline="0" noProof="0" dirty="0">
                <a:ln>
                  <a:noFill/>
                </a:ln>
                <a:solidFill>
                  <a:prstClr val="black"/>
                </a:solidFill>
                <a:effectLst/>
                <a:uLnTx/>
                <a:uFillTx/>
                <a:latin typeface="Calibri"/>
                <a:ea typeface="+mn-ea"/>
                <a:cs typeface="+mn-cs"/>
              </a:rPr>
              <a:t>Jesus låg i den grava.</a:t>
            </a:r>
          </a:p>
          <a:p>
            <a:pPr marL="0" marR="0" lvl="0" indent="0" defTabSz="914400" eaLnBrk="0" fontAlgn="base" latinLnBrk="0" hangingPunct="0">
              <a:lnSpc>
                <a:spcPct val="100000"/>
              </a:lnSpc>
              <a:spcBef>
                <a:spcPct val="0"/>
              </a:spcBef>
              <a:spcAft>
                <a:spcPct val="0"/>
              </a:spcAft>
              <a:buClrTx/>
              <a:buSzTx/>
              <a:buFontTx/>
              <a:buNone/>
              <a:tabLst/>
              <a:defRPr/>
            </a:pPr>
            <a:r>
              <a:rPr kumimoji="0" lang="nn-NO" sz="1800" b="1" i="0" u="none" strike="noStrike" kern="0" cap="none" spc="0" normalizeH="0" baseline="0" noProof="0" dirty="0">
                <a:ln>
                  <a:noFill/>
                </a:ln>
                <a:solidFill>
                  <a:prstClr val="black"/>
                </a:solidFill>
                <a:effectLst/>
                <a:uLnTx/>
                <a:uFillTx/>
                <a:latin typeface="Calibri"/>
                <a:ea typeface="+mn-ea"/>
                <a:cs typeface="+mn-cs"/>
              </a:rPr>
              <a:t>:/:Men korset var tomt</a:t>
            </a:r>
          </a:p>
          <a:p>
            <a:pPr marL="0" marR="0" lvl="0" indent="0" defTabSz="914400" eaLnBrk="0" fontAlgn="base" latinLnBrk="0" hangingPunct="0">
              <a:lnSpc>
                <a:spcPct val="100000"/>
              </a:lnSpc>
              <a:spcBef>
                <a:spcPct val="0"/>
              </a:spcBef>
              <a:spcAft>
                <a:spcPct val="0"/>
              </a:spcAft>
              <a:buClrTx/>
              <a:buSzTx/>
              <a:buFontTx/>
              <a:buNone/>
              <a:tabLst/>
              <a:defRPr/>
            </a:pPr>
            <a:r>
              <a:rPr kumimoji="0" lang="nn-NO" sz="1800" b="1" i="0" u="none" strike="noStrike" kern="0" cap="none" spc="0" normalizeH="0" baseline="0" noProof="0" dirty="0">
                <a:ln>
                  <a:noFill/>
                </a:ln>
                <a:solidFill>
                  <a:prstClr val="black"/>
                </a:solidFill>
                <a:effectLst/>
                <a:uLnTx/>
                <a:uFillTx/>
                <a:latin typeface="Calibri"/>
                <a:ea typeface="+mn-ea"/>
                <a:cs typeface="+mn-cs"/>
              </a:rPr>
              <a:t>Grava var tom.</a:t>
            </a:r>
          </a:p>
          <a:p>
            <a:pPr marL="0" marR="0" lvl="0" indent="0" defTabSz="914400" eaLnBrk="0" fontAlgn="base" latinLnBrk="0" hangingPunct="0">
              <a:lnSpc>
                <a:spcPct val="100000"/>
              </a:lnSpc>
              <a:spcBef>
                <a:spcPct val="0"/>
              </a:spcBef>
              <a:spcAft>
                <a:spcPct val="0"/>
              </a:spcAft>
              <a:buClrTx/>
              <a:buSzTx/>
              <a:buFontTx/>
              <a:buNone/>
              <a:tabLst/>
              <a:defRPr/>
            </a:pPr>
            <a:r>
              <a:rPr kumimoji="0" lang="nn-NO" sz="1800" b="1" i="0" u="none" strike="noStrike" kern="0" cap="none" spc="0" normalizeH="0" baseline="0" noProof="0" dirty="0">
                <a:ln>
                  <a:noFill/>
                </a:ln>
                <a:solidFill>
                  <a:prstClr val="black"/>
                </a:solidFill>
                <a:effectLst/>
                <a:uLnTx/>
                <a:uFillTx/>
                <a:latin typeface="Calibri"/>
                <a:ea typeface="+mn-ea"/>
                <a:cs typeface="+mn-cs"/>
              </a:rPr>
              <a:t>Jesus stod opp og han lever:/:</a:t>
            </a:r>
            <a:endParaRPr kumimoji="0" lang="nb-NO" sz="1800" b="0" i="0" u="none" strike="noStrike" kern="0" cap="none" spc="0" normalizeH="0" baseline="0" noProof="0" dirty="0">
              <a:ln>
                <a:noFill/>
              </a:ln>
              <a:solidFill>
                <a:prstClr val="black"/>
              </a:solidFill>
              <a:effectLst/>
              <a:uLnTx/>
              <a:uFillTx/>
              <a:latin typeface="Calibri" panose="020F0502020204030204" pitchFamily="34" charset="0"/>
            </a:endParaRPr>
          </a:p>
        </p:txBody>
      </p:sp>
      <p:pic>
        <p:nvPicPr>
          <p:cNvPr id="16" name="Bilde 15">
            <a:extLst>
              <a:ext uri="{FF2B5EF4-FFF2-40B4-BE49-F238E27FC236}">
                <a16:creationId xmlns:a16="http://schemas.microsoft.com/office/drawing/2014/main" id="{119266B9-7261-B03F-2DD8-E030E77FF9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2568" y="6377184"/>
            <a:ext cx="3803336" cy="323455"/>
          </a:xfrm>
          <a:prstGeom prst="rect">
            <a:avLst/>
          </a:prstGeom>
        </p:spPr>
      </p:pic>
      <p:pic>
        <p:nvPicPr>
          <p:cNvPr id="19" name="Bilde 18">
            <a:extLst>
              <a:ext uri="{FF2B5EF4-FFF2-40B4-BE49-F238E27FC236}">
                <a16:creationId xmlns:a16="http://schemas.microsoft.com/office/drawing/2014/main" id="{6DFABD9B-D8DF-FA48-71F9-AB5D228D12DE}"/>
              </a:ext>
            </a:extLst>
          </p:cNvPr>
          <p:cNvPicPr>
            <a:picLocks noChangeAspect="1"/>
          </p:cNvPicPr>
          <p:nvPr/>
        </p:nvPicPr>
        <p:blipFill>
          <a:blip r:embed="rId3"/>
          <a:stretch>
            <a:fillRect/>
          </a:stretch>
        </p:blipFill>
        <p:spPr>
          <a:xfrm>
            <a:off x="219919" y="6070155"/>
            <a:ext cx="1477818" cy="651320"/>
          </a:xfrm>
          <a:prstGeom prst="rect">
            <a:avLst/>
          </a:prstGeom>
        </p:spPr>
      </p:pic>
      <p:sp>
        <p:nvSpPr>
          <p:cNvPr id="21" name="TekstSylinder 20">
            <a:extLst>
              <a:ext uri="{FF2B5EF4-FFF2-40B4-BE49-F238E27FC236}">
                <a16:creationId xmlns:a16="http://schemas.microsoft.com/office/drawing/2014/main" id="{EA8DBB90-DD89-17F8-B99F-748E7AA3C19A}"/>
              </a:ext>
            </a:extLst>
          </p:cNvPr>
          <p:cNvSpPr txBox="1"/>
          <p:nvPr/>
        </p:nvSpPr>
        <p:spPr>
          <a:xfrm>
            <a:off x="5581994" y="3945106"/>
            <a:ext cx="2843604" cy="369332"/>
          </a:xfrm>
          <a:prstGeom prst="rect">
            <a:avLst/>
          </a:prstGeom>
          <a:noFill/>
        </p:spPr>
        <p:txBody>
          <a:bodyPr wrap="square">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nn-NO" sz="1800" b="1" i="0" u="none" strike="noStrike" kern="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27056856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lysbildenummer 2">
            <a:extLst>
              <a:ext uri="{FF2B5EF4-FFF2-40B4-BE49-F238E27FC236}">
                <a16:creationId xmlns:a16="http://schemas.microsoft.com/office/drawing/2014/main" id="{8FFD4384-7EA6-D205-7718-A9A1DBF253F4}"/>
              </a:ext>
            </a:extLst>
          </p:cNvPr>
          <p:cNvSpPr>
            <a:spLocks noGrp="1"/>
          </p:cNvSpPr>
          <p:nvPr>
            <p:ph type="sldNum" sz="quarter" idx="12"/>
          </p:nvPr>
        </p:nvSpPr>
        <p:spPr/>
        <p:txBody>
          <a:bodyPr/>
          <a:lstStyle/>
          <a:p>
            <a:fld id="{8D16F653-2C9F-4FFA-BA48-E5639A822650}" type="slidenum">
              <a:rPr lang="nn-NO" smtClean="0"/>
              <a:t>25</a:t>
            </a:fld>
            <a:endParaRPr lang="nn-NO"/>
          </a:p>
        </p:txBody>
      </p:sp>
      <p:pic>
        <p:nvPicPr>
          <p:cNvPr id="4" name="Bilde 3">
            <a:extLst>
              <a:ext uri="{FF2B5EF4-FFF2-40B4-BE49-F238E27FC236}">
                <a16:creationId xmlns:a16="http://schemas.microsoft.com/office/drawing/2014/main" id="{C8CDF307-DA21-4A5E-B988-F24513C57AF2}"/>
              </a:ext>
            </a:extLst>
          </p:cNvPr>
          <p:cNvPicPr>
            <a:picLocks noChangeAspect="1"/>
          </p:cNvPicPr>
          <p:nvPr/>
        </p:nvPicPr>
        <p:blipFill>
          <a:blip r:embed="rId2"/>
          <a:stretch>
            <a:fillRect/>
          </a:stretch>
        </p:blipFill>
        <p:spPr>
          <a:xfrm>
            <a:off x="219919" y="6070155"/>
            <a:ext cx="1477818" cy="651320"/>
          </a:xfrm>
          <a:prstGeom prst="rect">
            <a:avLst/>
          </a:prstGeom>
        </p:spPr>
      </p:pic>
      <p:pic>
        <p:nvPicPr>
          <p:cNvPr id="5" name="Bilde 4">
            <a:extLst>
              <a:ext uri="{FF2B5EF4-FFF2-40B4-BE49-F238E27FC236}">
                <a16:creationId xmlns:a16="http://schemas.microsoft.com/office/drawing/2014/main" id="{298223A3-663D-2FBB-8261-CA34F5F1A6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2568" y="6377184"/>
            <a:ext cx="3803336" cy="323455"/>
          </a:xfrm>
          <a:prstGeom prst="rect">
            <a:avLst/>
          </a:prstGeom>
        </p:spPr>
      </p:pic>
      <p:sp>
        <p:nvSpPr>
          <p:cNvPr id="7" name="TekstSylinder 6">
            <a:extLst>
              <a:ext uri="{FF2B5EF4-FFF2-40B4-BE49-F238E27FC236}">
                <a16:creationId xmlns:a16="http://schemas.microsoft.com/office/drawing/2014/main" id="{F7A2D4E9-90C5-7EE9-E043-ABA58FAAA290}"/>
              </a:ext>
            </a:extLst>
          </p:cNvPr>
          <p:cNvSpPr txBox="1"/>
          <p:nvPr/>
        </p:nvSpPr>
        <p:spPr>
          <a:xfrm>
            <a:off x="219919" y="136525"/>
            <a:ext cx="3337560" cy="2554545"/>
          </a:xfrm>
          <a:prstGeom prst="rect">
            <a:avLst/>
          </a:prstGeom>
          <a:noFill/>
        </p:spPr>
        <p:txBody>
          <a:bodyPr wrap="square">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nb-NO" sz="1600" b="1" i="0" u="none" strike="noStrike" kern="0" cap="none" spc="0" normalizeH="0" baseline="0" noProof="0" dirty="0">
                <a:ln>
                  <a:noFill/>
                </a:ln>
                <a:solidFill>
                  <a:prstClr val="black"/>
                </a:solidFill>
                <a:effectLst/>
                <a:uLnTx/>
                <a:uFillTx/>
                <a:latin typeface="Calibri" panose="020F0502020204030204" pitchFamily="34" charset="0"/>
              </a:rPr>
              <a:t>EN RING AV GULL (regle)</a:t>
            </a:r>
          </a:p>
          <a:p>
            <a:pPr marL="0" marR="0" lvl="0" indent="0" defTabSz="914400" eaLnBrk="0" fontAlgn="base" latinLnBrk="0" hangingPunct="0">
              <a:lnSpc>
                <a:spcPct val="100000"/>
              </a:lnSpc>
              <a:spcBef>
                <a:spcPct val="0"/>
              </a:spcBef>
              <a:spcAft>
                <a:spcPct val="0"/>
              </a:spcAft>
              <a:buClrTx/>
              <a:buSzTx/>
              <a:buFontTx/>
              <a:buNone/>
              <a:tabLst/>
              <a:defRPr/>
            </a:pPr>
            <a:r>
              <a:rPr kumimoji="0" lang="nb-NO" sz="1600" b="0" i="0" u="none" strike="noStrike" kern="0" cap="none" spc="0" normalizeH="0" baseline="0" noProof="0" dirty="0">
                <a:ln>
                  <a:noFill/>
                </a:ln>
                <a:solidFill>
                  <a:prstClr val="black"/>
                </a:solidFill>
                <a:effectLst/>
                <a:uLnTx/>
                <a:uFillTx/>
                <a:latin typeface="Calibri" panose="020F0502020204030204" pitchFamily="34" charset="0"/>
              </a:rPr>
              <a:t>En ring av gull,</a:t>
            </a:r>
          </a:p>
          <a:p>
            <a:pPr marL="0" marR="0" lvl="0" indent="0" defTabSz="914400" eaLnBrk="0" fontAlgn="base" latinLnBrk="0" hangingPunct="0">
              <a:lnSpc>
                <a:spcPct val="100000"/>
              </a:lnSpc>
              <a:spcBef>
                <a:spcPct val="0"/>
              </a:spcBef>
              <a:spcAft>
                <a:spcPct val="0"/>
              </a:spcAft>
              <a:buClrTx/>
              <a:buSzTx/>
              <a:buFontTx/>
              <a:buNone/>
              <a:tabLst/>
              <a:defRPr/>
            </a:pPr>
            <a:r>
              <a:rPr kumimoji="0" lang="nb-NO" sz="1600" b="0" i="0" u="none" strike="noStrike" kern="0" cap="none" spc="0" normalizeH="0" baseline="0" noProof="0" dirty="0">
                <a:ln>
                  <a:noFill/>
                </a:ln>
                <a:solidFill>
                  <a:prstClr val="black"/>
                </a:solidFill>
                <a:effectLst/>
                <a:uLnTx/>
                <a:uFillTx/>
                <a:latin typeface="Calibri" panose="020F0502020204030204" pitchFamily="34" charset="0"/>
              </a:rPr>
              <a:t>En riktig stor</a:t>
            </a:r>
          </a:p>
          <a:p>
            <a:pPr marL="0" marR="0" lvl="0" indent="0" defTabSz="914400" eaLnBrk="0" fontAlgn="base" latinLnBrk="0" hangingPunct="0">
              <a:lnSpc>
                <a:spcPct val="100000"/>
              </a:lnSpc>
              <a:spcBef>
                <a:spcPct val="0"/>
              </a:spcBef>
              <a:spcAft>
                <a:spcPct val="0"/>
              </a:spcAft>
              <a:buClrTx/>
              <a:buSzTx/>
              <a:buFontTx/>
              <a:buNone/>
              <a:tabLst/>
              <a:defRPr/>
            </a:pPr>
            <a:r>
              <a:rPr kumimoji="0" lang="nb-NO" sz="1600" b="0" i="0" u="none" strike="noStrike" kern="0" cap="none" spc="0" normalizeH="0" baseline="0" noProof="0" dirty="0">
                <a:ln>
                  <a:noFill/>
                </a:ln>
                <a:solidFill>
                  <a:prstClr val="black"/>
                </a:solidFill>
                <a:effectLst/>
                <a:uLnTx/>
                <a:uFillTx/>
                <a:latin typeface="Calibri" panose="020F0502020204030204" pitchFamily="34" charset="0"/>
              </a:rPr>
              <a:t>Med plass til alle hender.</a:t>
            </a:r>
          </a:p>
          <a:p>
            <a:pPr marL="0" marR="0" lvl="0" indent="0" defTabSz="914400" eaLnBrk="0" fontAlgn="base" latinLnBrk="0" hangingPunct="0">
              <a:lnSpc>
                <a:spcPct val="100000"/>
              </a:lnSpc>
              <a:spcBef>
                <a:spcPct val="0"/>
              </a:spcBef>
              <a:spcAft>
                <a:spcPct val="0"/>
              </a:spcAft>
              <a:buClrTx/>
              <a:buSzTx/>
              <a:buFontTx/>
              <a:buNone/>
              <a:tabLst/>
              <a:defRPr/>
            </a:pPr>
            <a:r>
              <a:rPr kumimoji="0" lang="nb-NO" sz="1600" b="0" i="0" u="none" strike="noStrike" kern="0" cap="none" spc="0" normalizeH="0" baseline="0" noProof="0" dirty="0">
                <a:ln>
                  <a:noFill/>
                </a:ln>
                <a:solidFill>
                  <a:prstClr val="black"/>
                </a:solidFill>
                <a:effectLst/>
                <a:uLnTx/>
                <a:uFillTx/>
                <a:latin typeface="Calibri" panose="020F0502020204030204" pitchFamily="34" charset="0"/>
              </a:rPr>
              <a:t>Der ingen er størst,</a:t>
            </a:r>
          </a:p>
          <a:p>
            <a:pPr marL="0" marR="0" lvl="0" indent="0" defTabSz="914400" eaLnBrk="0" fontAlgn="base" latinLnBrk="0" hangingPunct="0">
              <a:lnSpc>
                <a:spcPct val="100000"/>
              </a:lnSpc>
              <a:spcBef>
                <a:spcPct val="0"/>
              </a:spcBef>
              <a:spcAft>
                <a:spcPct val="0"/>
              </a:spcAft>
              <a:buClrTx/>
              <a:buSzTx/>
              <a:buFontTx/>
              <a:buNone/>
              <a:tabLst/>
              <a:defRPr/>
            </a:pPr>
            <a:r>
              <a:rPr kumimoji="0" lang="nb-NO" sz="1600" b="0" i="0" u="none" strike="noStrike" kern="0" cap="none" spc="0" normalizeH="0" baseline="0" noProof="0" dirty="0">
                <a:ln>
                  <a:noFill/>
                </a:ln>
                <a:solidFill>
                  <a:prstClr val="black"/>
                </a:solidFill>
                <a:effectLst/>
                <a:uLnTx/>
                <a:uFillTx/>
                <a:latin typeface="Calibri" panose="020F0502020204030204" pitchFamily="34" charset="0"/>
              </a:rPr>
              <a:t>Der ingen er minst,</a:t>
            </a:r>
          </a:p>
          <a:p>
            <a:pPr marL="0" marR="0" lvl="0" indent="0" defTabSz="914400" eaLnBrk="0" fontAlgn="base" latinLnBrk="0" hangingPunct="0">
              <a:lnSpc>
                <a:spcPct val="100000"/>
              </a:lnSpc>
              <a:spcBef>
                <a:spcPct val="0"/>
              </a:spcBef>
              <a:spcAft>
                <a:spcPct val="0"/>
              </a:spcAft>
              <a:buClrTx/>
              <a:buSzTx/>
              <a:buFontTx/>
              <a:buNone/>
              <a:tabLst/>
              <a:defRPr/>
            </a:pPr>
            <a:r>
              <a:rPr kumimoji="0" lang="nb-NO" sz="1600" b="0" i="0" u="none" strike="noStrike" kern="0" cap="none" spc="0" normalizeH="0" baseline="0" noProof="0" dirty="0">
                <a:ln>
                  <a:noFill/>
                </a:ln>
                <a:solidFill>
                  <a:prstClr val="black"/>
                </a:solidFill>
                <a:effectLst/>
                <a:uLnTx/>
                <a:uFillTx/>
                <a:latin typeface="Calibri" panose="020F0502020204030204" pitchFamily="34" charset="0"/>
              </a:rPr>
              <a:t>Der ingen er først,</a:t>
            </a:r>
          </a:p>
          <a:p>
            <a:pPr marL="0" marR="0" lvl="0" indent="0" defTabSz="914400" eaLnBrk="0" fontAlgn="base" latinLnBrk="0" hangingPunct="0">
              <a:lnSpc>
                <a:spcPct val="100000"/>
              </a:lnSpc>
              <a:spcBef>
                <a:spcPct val="0"/>
              </a:spcBef>
              <a:spcAft>
                <a:spcPct val="0"/>
              </a:spcAft>
              <a:buClrTx/>
              <a:buSzTx/>
              <a:buFontTx/>
              <a:buNone/>
              <a:tabLst/>
              <a:defRPr/>
            </a:pPr>
            <a:r>
              <a:rPr kumimoji="0" lang="nb-NO" sz="1600" b="0" i="0" u="none" strike="noStrike" kern="0" cap="none" spc="0" normalizeH="0" baseline="0" noProof="0" dirty="0">
                <a:ln>
                  <a:noFill/>
                </a:ln>
                <a:solidFill>
                  <a:prstClr val="black"/>
                </a:solidFill>
                <a:effectLst/>
                <a:uLnTx/>
                <a:uFillTx/>
                <a:latin typeface="Calibri" panose="020F0502020204030204" pitchFamily="34" charset="0"/>
              </a:rPr>
              <a:t>Der ingen er sist.</a:t>
            </a:r>
          </a:p>
          <a:p>
            <a:pPr marL="0" marR="0" lvl="0" indent="0" defTabSz="914400" eaLnBrk="0" fontAlgn="base" latinLnBrk="0" hangingPunct="0">
              <a:lnSpc>
                <a:spcPct val="100000"/>
              </a:lnSpc>
              <a:spcBef>
                <a:spcPct val="0"/>
              </a:spcBef>
              <a:spcAft>
                <a:spcPct val="0"/>
              </a:spcAft>
              <a:buClrTx/>
              <a:buSzTx/>
              <a:buFontTx/>
              <a:buNone/>
              <a:tabLst/>
              <a:defRPr/>
            </a:pPr>
            <a:r>
              <a:rPr kumimoji="0" lang="nb-NO" sz="1600" b="0" i="0" u="none" strike="noStrike" kern="0" cap="none" spc="0" normalizeH="0" baseline="0" noProof="0" dirty="0">
                <a:ln>
                  <a:noFill/>
                </a:ln>
                <a:solidFill>
                  <a:prstClr val="black"/>
                </a:solidFill>
                <a:effectLst/>
                <a:uLnTx/>
                <a:uFillTx/>
                <a:latin typeface="Calibri" panose="020F0502020204030204" pitchFamily="34" charset="0"/>
              </a:rPr>
              <a:t>Vi holder fast så alle kjenner</a:t>
            </a:r>
          </a:p>
          <a:p>
            <a:pPr marL="0" marR="0" lvl="0" indent="0" defTabSz="914400" eaLnBrk="0" fontAlgn="base" latinLnBrk="0" hangingPunct="0">
              <a:lnSpc>
                <a:spcPct val="100000"/>
              </a:lnSpc>
              <a:spcBef>
                <a:spcPct val="0"/>
              </a:spcBef>
              <a:spcAft>
                <a:spcPct val="0"/>
              </a:spcAft>
              <a:buClrTx/>
              <a:buSzTx/>
              <a:buFontTx/>
              <a:buNone/>
              <a:tabLst/>
              <a:defRPr/>
            </a:pPr>
            <a:r>
              <a:rPr kumimoji="0" lang="nb-NO" sz="1600" b="0" i="0" u="none" strike="noStrike" kern="0" cap="none" spc="0" normalizeH="0" baseline="0" noProof="0" dirty="0">
                <a:ln>
                  <a:noFill/>
                </a:ln>
                <a:solidFill>
                  <a:prstClr val="black"/>
                </a:solidFill>
                <a:effectLst/>
                <a:uLnTx/>
                <a:uFillTx/>
                <a:latin typeface="Calibri" panose="020F0502020204030204" pitchFamily="34" charset="0"/>
              </a:rPr>
              <a:t>At ringen er smidd av gode venner.</a:t>
            </a:r>
          </a:p>
        </p:txBody>
      </p:sp>
      <p:sp>
        <p:nvSpPr>
          <p:cNvPr id="9" name="TekstSylinder 8">
            <a:extLst>
              <a:ext uri="{FF2B5EF4-FFF2-40B4-BE49-F238E27FC236}">
                <a16:creationId xmlns:a16="http://schemas.microsoft.com/office/drawing/2014/main" id="{F1B9A09D-D4C6-EEA2-1886-7F5B53111467}"/>
              </a:ext>
            </a:extLst>
          </p:cNvPr>
          <p:cNvSpPr txBox="1"/>
          <p:nvPr/>
        </p:nvSpPr>
        <p:spPr>
          <a:xfrm>
            <a:off x="2836236" y="114875"/>
            <a:ext cx="6096000" cy="1477328"/>
          </a:xfrm>
          <a:prstGeom prst="rect">
            <a:avLst/>
          </a:prstGeom>
          <a:noFill/>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nb-NO" sz="1800" b="1" i="0" u="sng" strike="noStrike" kern="0" cap="none" spc="0" normalizeH="0" baseline="0" noProof="0" dirty="0">
                <a:ln>
                  <a:noFill/>
                </a:ln>
                <a:solidFill>
                  <a:prstClr val="black"/>
                </a:solidFill>
                <a:effectLst/>
                <a:uLnTx/>
                <a:uFillTx/>
              </a:rPr>
              <a:t>Norge sin nasjonalsang</a:t>
            </a:r>
          </a:p>
          <a:p>
            <a:pPr marL="0" marR="0" lvl="0" indent="0" defTabSz="457200" eaLnBrk="1" fontAlgn="auto" latinLnBrk="0" hangingPunct="1">
              <a:lnSpc>
                <a:spcPct val="100000"/>
              </a:lnSpc>
              <a:spcBef>
                <a:spcPts val="0"/>
              </a:spcBef>
              <a:spcAft>
                <a:spcPts val="0"/>
              </a:spcAft>
              <a:buClrTx/>
              <a:buSzTx/>
              <a:buFontTx/>
              <a:buNone/>
              <a:tabLst/>
              <a:defRPr/>
            </a:pPr>
            <a:r>
              <a:rPr kumimoji="0" lang="nb-NO" sz="1800" i="0" u="none" strike="noStrike" kern="0" cap="none" spc="0" normalizeH="0" baseline="0" noProof="0" dirty="0">
                <a:ln>
                  <a:noFill/>
                </a:ln>
                <a:solidFill>
                  <a:prstClr val="black"/>
                </a:solidFill>
                <a:effectLst/>
                <a:uLnTx/>
                <a:uFillTx/>
              </a:rPr>
              <a:t>Ja, vi elsker dette landet, som det stiger frem,</a:t>
            </a:r>
          </a:p>
          <a:p>
            <a:pPr marL="0" marR="0" lvl="0" indent="0" defTabSz="457200" eaLnBrk="1" fontAlgn="auto" latinLnBrk="0" hangingPunct="1">
              <a:lnSpc>
                <a:spcPct val="100000"/>
              </a:lnSpc>
              <a:spcBef>
                <a:spcPts val="0"/>
              </a:spcBef>
              <a:spcAft>
                <a:spcPts val="0"/>
              </a:spcAft>
              <a:buClrTx/>
              <a:buSzTx/>
              <a:buFontTx/>
              <a:buNone/>
              <a:tabLst/>
              <a:defRPr/>
            </a:pPr>
            <a:r>
              <a:rPr kumimoji="0" lang="nb-NO" sz="1800" i="0" u="none" strike="noStrike" kern="0" cap="none" spc="0" normalizeH="0" baseline="0" noProof="0" dirty="0">
                <a:ln>
                  <a:noFill/>
                </a:ln>
                <a:solidFill>
                  <a:prstClr val="black"/>
                </a:solidFill>
                <a:effectLst/>
                <a:uLnTx/>
                <a:uFillTx/>
              </a:rPr>
              <a:t>furet, værbitt over vannet med de tusen hjem.</a:t>
            </a:r>
          </a:p>
          <a:p>
            <a:pPr marL="0" marR="0" lvl="0" indent="0" defTabSz="457200" eaLnBrk="1" fontAlgn="auto" latinLnBrk="0" hangingPunct="1">
              <a:lnSpc>
                <a:spcPct val="100000"/>
              </a:lnSpc>
              <a:spcBef>
                <a:spcPts val="0"/>
              </a:spcBef>
              <a:spcAft>
                <a:spcPts val="0"/>
              </a:spcAft>
              <a:buClrTx/>
              <a:buSzTx/>
              <a:buFontTx/>
              <a:buNone/>
              <a:tabLst/>
              <a:defRPr/>
            </a:pPr>
            <a:r>
              <a:rPr kumimoji="0" lang="nb-NO" sz="1800" i="0" u="none" strike="noStrike" kern="0" cap="none" spc="0" normalizeH="0" baseline="0" noProof="0" dirty="0">
                <a:ln>
                  <a:noFill/>
                </a:ln>
                <a:solidFill>
                  <a:prstClr val="black"/>
                </a:solidFill>
                <a:effectLst/>
                <a:uLnTx/>
                <a:uFillTx/>
              </a:rPr>
              <a:t>Elsker, elsker det og tenker på vår far og mor</a:t>
            </a:r>
          </a:p>
          <a:p>
            <a:pPr marL="0" marR="0" lvl="0" indent="0" defTabSz="457200" eaLnBrk="1" fontAlgn="auto" latinLnBrk="0" hangingPunct="1">
              <a:lnSpc>
                <a:spcPct val="100000"/>
              </a:lnSpc>
              <a:spcBef>
                <a:spcPts val="0"/>
              </a:spcBef>
              <a:spcAft>
                <a:spcPts val="0"/>
              </a:spcAft>
              <a:buClrTx/>
              <a:buSzTx/>
              <a:buFontTx/>
              <a:buNone/>
              <a:tabLst/>
              <a:defRPr/>
            </a:pPr>
            <a:r>
              <a:rPr kumimoji="0" lang="nb-NO" sz="1800" i="0" u="none" strike="noStrike" kern="0" cap="none" spc="0" normalizeH="0" baseline="0" noProof="0" dirty="0">
                <a:ln>
                  <a:noFill/>
                </a:ln>
                <a:solidFill>
                  <a:prstClr val="black"/>
                </a:solidFill>
                <a:effectLst/>
                <a:uLnTx/>
                <a:uFillTx/>
              </a:rPr>
              <a:t>og den saganatt som senker drømme på vår jord.</a:t>
            </a:r>
            <a:endParaRPr kumimoji="0" lang="nb-NO" sz="1600" i="0" u="none" strike="noStrike" kern="0" cap="none" spc="0" normalizeH="0" baseline="0" noProof="0" dirty="0">
              <a:ln>
                <a:noFill/>
              </a:ln>
              <a:solidFill>
                <a:prstClr val="black"/>
              </a:solidFill>
              <a:effectLst/>
              <a:uLnTx/>
              <a:uFillTx/>
            </a:endParaRPr>
          </a:p>
        </p:txBody>
      </p:sp>
      <p:sp>
        <p:nvSpPr>
          <p:cNvPr id="11" name="TekstSylinder 10">
            <a:extLst>
              <a:ext uri="{FF2B5EF4-FFF2-40B4-BE49-F238E27FC236}">
                <a16:creationId xmlns:a16="http://schemas.microsoft.com/office/drawing/2014/main" id="{D3CC30BF-7DC2-BF24-49D2-E8BE434769C9}"/>
              </a:ext>
            </a:extLst>
          </p:cNvPr>
          <p:cNvSpPr txBox="1"/>
          <p:nvPr/>
        </p:nvSpPr>
        <p:spPr>
          <a:xfrm>
            <a:off x="219919" y="2810952"/>
            <a:ext cx="3931920" cy="2554545"/>
          </a:xfrm>
          <a:prstGeom prst="rect">
            <a:avLst/>
          </a:prstGeom>
          <a:noFill/>
        </p:spPr>
        <p:txBody>
          <a:bodyPr wrap="square">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nb-NO" sz="1600" b="1" i="0" u="none" strike="noStrike" kern="0" cap="none" spc="0" normalizeH="0" baseline="0" noProof="0" dirty="0">
                <a:ln>
                  <a:noFill/>
                </a:ln>
                <a:solidFill>
                  <a:prstClr val="black"/>
                </a:solidFill>
                <a:effectLst/>
                <a:uLnTx/>
                <a:uFillTx/>
                <a:latin typeface="Calibri" panose="020F0502020204030204" pitchFamily="34" charset="0"/>
              </a:rPr>
              <a:t>Sang:</a:t>
            </a:r>
            <a:endParaRPr lang="nb-NO" sz="1600" kern="0" dirty="0">
              <a:solidFill>
                <a:prstClr val="black"/>
              </a:solidFill>
              <a:latin typeface="Calibri" panose="020F0502020204030204" pitchFamily="34" charset="0"/>
            </a:endParaRPr>
          </a:p>
          <a:p>
            <a:pPr marL="0" marR="0" lvl="0" indent="0" defTabSz="914400" eaLnBrk="0" fontAlgn="base" latinLnBrk="0" hangingPunct="0">
              <a:lnSpc>
                <a:spcPct val="100000"/>
              </a:lnSpc>
              <a:spcBef>
                <a:spcPct val="0"/>
              </a:spcBef>
              <a:spcAft>
                <a:spcPct val="0"/>
              </a:spcAft>
              <a:buClrTx/>
              <a:buSzTx/>
              <a:buFontTx/>
              <a:buNone/>
              <a:tabLst/>
              <a:defRPr/>
            </a:pPr>
            <a:r>
              <a:rPr lang="nb-NO" sz="1600" dirty="0"/>
              <a:t>En sjiraff er for høg</a:t>
            </a:r>
            <a:br>
              <a:rPr lang="nb-NO" sz="1600" dirty="0"/>
            </a:br>
            <a:r>
              <a:rPr lang="nb-NO" sz="1600" dirty="0"/>
              <a:t>Og en flodhest er for brei</a:t>
            </a:r>
            <a:br>
              <a:rPr lang="nb-NO" sz="1600" dirty="0"/>
            </a:br>
            <a:r>
              <a:rPr lang="nb-NO" sz="1600" dirty="0"/>
              <a:t>Ei mus er for lita</a:t>
            </a:r>
            <a:br>
              <a:rPr lang="nb-NO" sz="1600" dirty="0"/>
            </a:br>
            <a:r>
              <a:rPr lang="nb-NO" sz="1600" dirty="0"/>
              <a:t>Og løva er </a:t>
            </a:r>
            <a:r>
              <a:rPr lang="nb-NO" sz="1600" dirty="0" err="1"/>
              <a:t>ikkje</a:t>
            </a:r>
            <a:r>
              <a:rPr lang="nb-NO" sz="1600" dirty="0"/>
              <a:t> grei</a:t>
            </a:r>
            <a:br>
              <a:rPr lang="nb-NO" sz="1600" dirty="0"/>
            </a:br>
            <a:r>
              <a:rPr lang="nb-NO" sz="1600" dirty="0"/>
              <a:t>Vi har </a:t>
            </a:r>
            <a:r>
              <a:rPr lang="nb-NO" sz="1600" dirty="0" err="1"/>
              <a:t>ikkje</a:t>
            </a:r>
            <a:r>
              <a:rPr lang="nb-NO" sz="1600" dirty="0"/>
              <a:t> nok vatn til å ha en sel</a:t>
            </a:r>
            <a:br>
              <a:rPr lang="nb-NO" sz="1600" dirty="0"/>
            </a:br>
            <a:r>
              <a:rPr lang="nb-NO" sz="1600" dirty="0"/>
              <a:t>Men </a:t>
            </a:r>
            <a:r>
              <a:rPr lang="nb-NO" sz="1600" dirty="0" err="1"/>
              <a:t>eg</a:t>
            </a:r>
            <a:r>
              <a:rPr lang="nb-NO" sz="1600" dirty="0"/>
              <a:t> veit kva vi </a:t>
            </a:r>
            <a:r>
              <a:rPr lang="nb-NO" sz="1600" dirty="0" err="1"/>
              <a:t>gjer</a:t>
            </a:r>
            <a:r>
              <a:rPr lang="nb-NO" sz="1600" dirty="0"/>
              <a:t>, vi kjøper en kamel</a:t>
            </a:r>
            <a:br>
              <a:rPr lang="nb-NO" sz="1600" dirty="0"/>
            </a:br>
            <a:r>
              <a:rPr lang="nb-NO" sz="1600" dirty="0"/>
              <a:t>Så sitter vi her på kamelen Klara</a:t>
            </a:r>
            <a:br>
              <a:rPr lang="nb-NO" sz="1600" dirty="0"/>
            </a:br>
            <a:r>
              <a:rPr lang="nb-NO" sz="1600" dirty="0"/>
              <a:t>Og </a:t>
            </a:r>
            <a:r>
              <a:rPr lang="nb-NO" sz="1600" dirty="0" err="1"/>
              <a:t>jamen</a:t>
            </a:r>
            <a:r>
              <a:rPr lang="nb-NO" sz="1600" dirty="0"/>
              <a:t> så er vi midt i Sahara</a:t>
            </a:r>
            <a:br>
              <a:rPr lang="nb-NO" sz="1600" dirty="0"/>
            </a:br>
            <a:r>
              <a:rPr lang="nb-NO" sz="1600" dirty="0"/>
              <a:t>Å-ja-ba-da-ba-du x2</a:t>
            </a:r>
            <a:endParaRPr kumimoji="0" lang="nb-NO" sz="1600" b="0" i="0" u="none" strike="noStrike" kern="0" cap="none" spc="0" normalizeH="0" baseline="0" noProof="0" dirty="0">
              <a:ln>
                <a:noFill/>
              </a:ln>
              <a:solidFill>
                <a:prstClr val="black"/>
              </a:solidFill>
              <a:effectLst/>
              <a:uLnTx/>
              <a:uFillTx/>
              <a:latin typeface="Calibri" panose="020F0502020204030204" pitchFamily="34" charset="0"/>
            </a:endParaRPr>
          </a:p>
        </p:txBody>
      </p:sp>
      <p:sp>
        <p:nvSpPr>
          <p:cNvPr id="13" name="TekstSylinder 12">
            <a:extLst>
              <a:ext uri="{FF2B5EF4-FFF2-40B4-BE49-F238E27FC236}">
                <a16:creationId xmlns:a16="http://schemas.microsoft.com/office/drawing/2014/main" id="{23056681-5A2F-8BFA-9DAC-908457ECD6E1}"/>
              </a:ext>
            </a:extLst>
          </p:cNvPr>
          <p:cNvSpPr txBox="1"/>
          <p:nvPr/>
        </p:nvSpPr>
        <p:spPr>
          <a:xfrm>
            <a:off x="8409113" y="1120676"/>
            <a:ext cx="3048000" cy="2308324"/>
          </a:xfrm>
          <a:prstGeom prst="rect">
            <a:avLst/>
          </a:prstGeom>
          <a:noFill/>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nn-NO" sz="1800" b="1" i="0" u="none" strike="noStrike" kern="0" cap="none" spc="0" normalizeH="0" baseline="0" noProof="0" dirty="0">
                <a:ln>
                  <a:noFill/>
                </a:ln>
                <a:solidFill>
                  <a:prstClr val="black"/>
                </a:solidFill>
                <a:effectLst/>
                <a:uLnTx/>
                <a:uFillTx/>
                <a:latin typeface="Calibri" panose="020F0502020204030204"/>
              </a:rPr>
              <a:t>Song:</a:t>
            </a:r>
          </a:p>
          <a:p>
            <a:pPr marL="0" marR="0" lvl="0" indent="0" defTabSz="457200" eaLnBrk="1" fontAlgn="auto" latinLnBrk="0" hangingPunct="1">
              <a:lnSpc>
                <a:spcPct val="100000"/>
              </a:lnSpc>
              <a:spcBef>
                <a:spcPts val="0"/>
              </a:spcBef>
              <a:spcAft>
                <a:spcPts val="0"/>
              </a:spcAft>
              <a:buClrTx/>
              <a:buSzTx/>
              <a:buFontTx/>
              <a:buNone/>
              <a:tabLst/>
              <a:defRPr/>
            </a:pPr>
            <a:r>
              <a:rPr kumimoji="0" lang="nb-NO" sz="1800" b="0" i="0" u="none" strike="noStrike" kern="0" cap="none" spc="0" normalizeH="0" baseline="0" noProof="0" dirty="0">
                <a:ln>
                  <a:noFill/>
                </a:ln>
                <a:solidFill>
                  <a:prstClr val="black"/>
                </a:solidFill>
                <a:effectLst/>
                <a:uLnTx/>
                <a:uFillTx/>
                <a:latin typeface="Calibri" panose="020F0502020204030204"/>
              </a:rPr>
              <a:t>Alle barna klapper,</a:t>
            </a:r>
          </a:p>
          <a:p>
            <a:pPr marL="0" marR="0" lvl="0" indent="0" defTabSz="457200" eaLnBrk="1" fontAlgn="auto" latinLnBrk="0" hangingPunct="1">
              <a:lnSpc>
                <a:spcPct val="100000"/>
              </a:lnSpc>
              <a:spcBef>
                <a:spcPts val="0"/>
              </a:spcBef>
              <a:spcAft>
                <a:spcPts val="0"/>
              </a:spcAft>
              <a:buClrTx/>
              <a:buSzTx/>
              <a:buFontTx/>
              <a:buNone/>
              <a:tabLst/>
              <a:defRPr/>
            </a:pPr>
            <a:r>
              <a:rPr kumimoji="0" lang="nb-NO" sz="1800" b="0" i="0" u="none" strike="noStrike" kern="0" cap="none" spc="0" normalizeH="0" baseline="0" noProof="0" dirty="0">
                <a:ln>
                  <a:noFill/>
                </a:ln>
                <a:solidFill>
                  <a:prstClr val="black"/>
                </a:solidFill>
                <a:effectLst/>
                <a:uLnTx/>
                <a:uFillTx/>
                <a:latin typeface="Calibri" panose="020F0502020204030204"/>
              </a:rPr>
              <a:t>Alle barna klapper,</a:t>
            </a:r>
          </a:p>
          <a:p>
            <a:pPr marL="0" marR="0" lvl="0" indent="0" defTabSz="457200" eaLnBrk="1" fontAlgn="auto" latinLnBrk="0" hangingPunct="1">
              <a:lnSpc>
                <a:spcPct val="100000"/>
              </a:lnSpc>
              <a:spcBef>
                <a:spcPts val="0"/>
              </a:spcBef>
              <a:spcAft>
                <a:spcPts val="0"/>
              </a:spcAft>
              <a:buClrTx/>
              <a:buSzTx/>
              <a:buFontTx/>
              <a:buNone/>
              <a:tabLst/>
              <a:defRPr/>
            </a:pPr>
            <a:r>
              <a:rPr kumimoji="0" lang="nb-NO" sz="1800" b="0" i="0" u="none" strike="noStrike" kern="0" cap="none" spc="0" normalizeH="0" baseline="0" noProof="0" dirty="0">
                <a:ln>
                  <a:noFill/>
                </a:ln>
                <a:solidFill>
                  <a:prstClr val="black"/>
                </a:solidFill>
                <a:effectLst/>
                <a:uLnTx/>
                <a:uFillTx/>
                <a:latin typeface="Calibri" panose="020F0502020204030204"/>
              </a:rPr>
              <a:t>alle barna klapper,</a:t>
            </a:r>
          </a:p>
          <a:p>
            <a:pPr marL="0" marR="0" lvl="0" indent="0" defTabSz="457200" eaLnBrk="1" fontAlgn="auto" latinLnBrk="0" hangingPunct="1">
              <a:lnSpc>
                <a:spcPct val="100000"/>
              </a:lnSpc>
              <a:spcBef>
                <a:spcPts val="0"/>
              </a:spcBef>
              <a:spcAft>
                <a:spcPts val="0"/>
              </a:spcAft>
              <a:buClrTx/>
              <a:buSzTx/>
              <a:buFontTx/>
              <a:buNone/>
              <a:tabLst/>
              <a:defRPr/>
            </a:pPr>
            <a:r>
              <a:rPr kumimoji="0" lang="nb-NO" sz="1800" b="0" i="0" u="none" strike="noStrike" kern="0" cap="none" spc="0" normalizeH="0" baseline="0" noProof="0" dirty="0">
                <a:ln>
                  <a:noFill/>
                </a:ln>
                <a:solidFill>
                  <a:prstClr val="black"/>
                </a:solidFill>
                <a:effectLst/>
                <a:uLnTx/>
                <a:uFillTx/>
                <a:latin typeface="Calibri" panose="020F0502020204030204"/>
              </a:rPr>
              <a:t>å ja, å ja, å ja!</a:t>
            </a:r>
          </a:p>
          <a:p>
            <a:pPr marL="0" marR="0" lvl="0" indent="0" defTabSz="457200" eaLnBrk="1" fontAlgn="auto" latinLnBrk="0" hangingPunct="1">
              <a:lnSpc>
                <a:spcPct val="100000"/>
              </a:lnSpc>
              <a:spcBef>
                <a:spcPts val="0"/>
              </a:spcBef>
              <a:spcAft>
                <a:spcPts val="0"/>
              </a:spcAft>
              <a:buClrTx/>
              <a:buSzTx/>
              <a:buFontTx/>
              <a:buNone/>
              <a:tabLst/>
              <a:defRPr/>
            </a:pPr>
            <a:r>
              <a:rPr kumimoji="0" lang="nb-NO" sz="1800" b="0" i="0" u="none" strike="noStrike" kern="0" cap="none" spc="0" normalizeH="0" baseline="0" noProof="0" dirty="0">
                <a:ln>
                  <a:noFill/>
                </a:ln>
                <a:solidFill>
                  <a:prstClr val="black"/>
                </a:solidFill>
                <a:effectLst/>
                <a:uLnTx/>
                <a:uFillTx/>
                <a:latin typeface="Calibri" panose="020F0502020204030204"/>
              </a:rPr>
              <a:t>Alle barna tramper…</a:t>
            </a:r>
          </a:p>
          <a:p>
            <a:pPr marL="0" marR="0" lvl="0" indent="0" defTabSz="457200" eaLnBrk="1" fontAlgn="auto" latinLnBrk="0" hangingPunct="1">
              <a:lnSpc>
                <a:spcPct val="100000"/>
              </a:lnSpc>
              <a:spcBef>
                <a:spcPts val="0"/>
              </a:spcBef>
              <a:spcAft>
                <a:spcPts val="0"/>
              </a:spcAft>
              <a:buClrTx/>
              <a:buSzTx/>
              <a:buFontTx/>
              <a:buNone/>
              <a:tabLst/>
              <a:defRPr/>
            </a:pPr>
            <a:r>
              <a:rPr kumimoji="0" lang="nb-NO" sz="1800" b="0" i="0" u="none" strike="noStrike" kern="0" cap="none" spc="0" normalizeH="0" baseline="0" noProof="0" dirty="0">
                <a:ln>
                  <a:noFill/>
                </a:ln>
                <a:solidFill>
                  <a:prstClr val="black"/>
                </a:solidFill>
                <a:effectLst/>
                <a:uLnTx/>
                <a:uFillTx/>
                <a:latin typeface="Calibri" panose="020F0502020204030204"/>
              </a:rPr>
              <a:t>Alle barna hopper…</a:t>
            </a:r>
          </a:p>
          <a:p>
            <a:pPr marL="0" marR="0" lvl="0" indent="0" defTabSz="457200" eaLnBrk="1" fontAlgn="auto" latinLnBrk="0" hangingPunct="1">
              <a:lnSpc>
                <a:spcPct val="100000"/>
              </a:lnSpc>
              <a:spcBef>
                <a:spcPts val="0"/>
              </a:spcBef>
              <a:spcAft>
                <a:spcPts val="0"/>
              </a:spcAft>
              <a:buClrTx/>
              <a:buSzTx/>
              <a:buFontTx/>
              <a:buNone/>
              <a:tabLst/>
              <a:defRPr/>
            </a:pPr>
            <a:r>
              <a:rPr kumimoji="0" lang="nb-NO" sz="1800" b="0" i="0" u="none" strike="noStrike" kern="0" cap="none" spc="0" normalizeH="0" baseline="0" noProof="0" dirty="0" err="1">
                <a:ln>
                  <a:noFill/>
                </a:ln>
                <a:solidFill>
                  <a:prstClr val="black"/>
                </a:solidFill>
                <a:effectLst/>
                <a:uLnTx/>
                <a:uFillTx/>
                <a:latin typeface="Calibri" panose="020F0502020204030204"/>
              </a:rPr>
              <a:t>Osv</a:t>
            </a:r>
            <a:r>
              <a:rPr kumimoji="0" lang="nb-NO" sz="1800" b="0" i="0" u="none" strike="noStrike" kern="0" cap="none" spc="0" normalizeH="0" baseline="0" noProof="0" dirty="0">
                <a:ln>
                  <a:noFill/>
                </a:ln>
                <a:solidFill>
                  <a:prstClr val="black"/>
                </a:solidFill>
                <a:effectLst/>
                <a:uLnTx/>
                <a:uFillTx/>
                <a:latin typeface="Calibri" panose="020F0502020204030204"/>
              </a:rPr>
              <a:t> </a:t>
            </a:r>
            <a:r>
              <a:rPr kumimoji="0" lang="nb-NO" sz="1800" b="0" i="0" u="none" strike="noStrike" kern="0" cap="none" spc="0" normalizeH="0" baseline="0" noProof="0" dirty="0" err="1">
                <a:ln>
                  <a:noFill/>
                </a:ln>
                <a:solidFill>
                  <a:prstClr val="black"/>
                </a:solidFill>
                <a:effectLst/>
                <a:uLnTx/>
                <a:uFillTx/>
                <a:latin typeface="Calibri" panose="020F0502020204030204"/>
              </a:rPr>
              <a:t>Osv</a:t>
            </a:r>
            <a:r>
              <a:rPr kumimoji="0" lang="nb-NO" sz="1800" b="0" i="0" u="none" strike="noStrike" kern="0" cap="none" spc="0" normalizeH="0" baseline="0" noProof="0" dirty="0">
                <a:ln>
                  <a:noFill/>
                </a:ln>
                <a:solidFill>
                  <a:prstClr val="black"/>
                </a:solidFill>
                <a:effectLst/>
                <a:uLnTx/>
                <a:uFillTx/>
                <a:latin typeface="Calibri" panose="020F0502020204030204"/>
              </a:rPr>
              <a:t>…</a:t>
            </a:r>
            <a:endParaRPr kumimoji="0" lang="nn-NO" sz="1800" b="0" i="0" u="none" strike="noStrike" kern="0" cap="none" spc="0" normalizeH="0" baseline="0" noProof="0" dirty="0">
              <a:ln>
                <a:noFill/>
              </a:ln>
              <a:solidFill>
                <a:prstClr val="black"/>
              </a:solidFill>
              <a:effectLst/>
              <a:uLnTx/>
              <a:uFillTx/>
              <a:latin typeface="Calibri" panose="020F0502020204030204"/>
            </a:endParaRPr>
          </a:p>
        </p:txBody>
      </p:sp>
      <p:sp>
        <p:nvSpPr>
          <p:cNvPr id="15" name="TekstSylinder 14">
            <a:extLst>
              <a:ext uri="{FF2B5EF4-FFF2-40B4-BE49-F238E27FC236}">
                <a16:creationId xmlns:a16="http://schemas.microsoft.com/office/drawing/2014/main" id="{DBBCB7F1-2A4D-FEE4-07DE-3D260B3BC2EC}"/>
              </a:ext>
            </a:extLst>
          </p:cNvPr>
          <p:cNvSpPr txBox="1"/>
          <p:nvPr/>
        </p:nvSpPr>
        <p:spPr>
          <a:xfrm>
            <a:off x="4151839" y="1953368"/>
            <a:ext cx="3048000" cy="2031325"/>
          </a:xfrm>
          <a:prstGeom prst="rect">
            <a:avLst/>
          </a:prstGeom>
          <a:noFill/>
        </p:spPr>
        <p:txBody>
          <a:bodyPr wrap="square">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nb-NO" sz="1800" b="1" i="0" u="none" strike="noStrike" kern="0" cap="none" spc="0" normalizeH="0" baseline="0" noProof="0" dirty="0">
                <a:ln>
                  <a:noFill/>
                </a:ln>
                <a:solidFill>
                  <a:prstClr val="black"/>
                </a:solidFill>
                <a:effectLst/>
                <a:uLnTx/>
                <a:uFillTx/>
                <a:latin typeface="Calibri" panose="020F0502020204030204" pitchFamily="34" charset="0"/>
              </a:rPr>
              <a:t>Bjørnen sover - Leik</a:t>
            </a:r>
          </a:p>
          <a:p>
            <a:pPr marL="0" marR="0" lvl="0" indent="0" defTabSz="914400" eaLnBrk="0" fontAlgn="base" latinLnBrk="0" hangingPunct="0">
              <a:lnSpc>
                <a:spcPct val="100000"/>
              </a:lnSpc>
              <a:spcBef>
                <a:spcPct val="0"/>
              </a:spcBef>
              <a:spcAft>
                <a:spcPct val="0"/>
              </a:spcAft>
              <a:buClrTx/>
              <a:buSzTx/>
              <a:buFontTx/>
              <a:buNone/>
              <a:tabLst/>
              <a:defRPr/>
            </a:pPr>
            <a:r>
              <a:rPr kumimoji="0" lang="nb-NO" sz="1800" b="0" i="0" u="none" strike="noStrike" kern="0" cap="none" spc="0" normalizeH="0" baseline="0" noProof="0" dirty="0">
                <a:ln>
                  <a:noFill/>
                </a:ln>
                <a:solidFill>
                  <a:prstClr val="black"/>
                </a:solidFill>
                <a:effectLst/>
                <a:uLnTx/>
                <a:uFillTx/>
                <a:latin typeface="Calibri" panose="020F0502020204030204" pitchFamily="34" charset="0"/>
              </a:rPr>
              <a:t>Bjørnen sover, bjørnen sover</a:t>
            </a:r>
          </a:p>
          <a:p>
            <a:pPr marL="0" marR="0" lvl="0" indent="0" defTabSz="914400" eaLnBrk="0" fontAlgn="base" latinLnBrk="0" hangingPunct="0">
              <a:lnSpc>
                <a:spcPct val="100000"/>
              </a:lnSpc>
              <a:spcBef>
                <a:spcPct val="0"/>
              </a:spcBef>
              <a:spcAft>
                <a:spcPct val="0"/>
              </a:spcAft>
              <a:buClrTx/>
              <a:buSzTx/>
              <a:buFontTx/>
              <a:buNone/>
              <a:tabLst/>
              <a:defRPr/>
            </a:pPr>
            <a:r>
              <a:rPr kumimoji="0" lang="nb-NO" sz="1800" b="0" i="0" u="none" strike="noStrike" kern="0" cap="none" spc="0" normalizeH="0" baseline="0" noProof="0" dirty="0">
                <a:ln>
                  <a:noFill/>
                </a:ln>
                <a:solidFill>
                  <a:prstClr val="black"/>
                </a:solidFill>
                <a:effectLst/>
                <a:uLnTx/>
                <a:uFillTx/>
                <a:latin typeface="Calibri" panose="020F0502020204030204" pitchFamily="34" charset="0"/>
              </a:rPr>
              <a:t>I sitt lune i</a:t>
            </a:r>
          </a:p>
          <a:p>
            <a:pPr marL="0" marR="0" lvl="0" indent="0" defTabSz="914400" eaLnBrk="0" fontAlgn="base" latinLnBrk="0" hangingPunct="0">
              <a:lnSpc>
                <a:spcPct val="100000"/>
              </a:lnSpc>
              <a:spcBef>
                <a:spcPct val="0"/>
              </a:spcBef>
              <a:spcAft>
                <a:spcPct val="0"/>
              </a:spcAft>
              <a:buClrTx/>
              <a:buSzTx/>
              <a:buFontTx/>
              <a:buNone/>
              <a:tabLst/>
              <a:defRPr/>
            </a:pPr>
            <a:r>
              <a:rPr kumimoji="0" lang="nb-NO" sz="1800" b="0" i="0" u="none" strike="noStrike" kern="0" cap="none" spc="0" normalizeH="0" baseline="0" noProof="0" dirty="0">
                <a:ln>
                  <a:noFill/>
                </a:ln>
                <a:solidFill>
                  <a:prstClr val="black"/>
                </a:solidFill>
                <a:effectLst/>
                <a:uLnTx/>
                <a:uFillTx/>
                <a:latin typeface="Calibri" panose="020F0502020204030204" pitchFamily="34" charset="0"/>
              </a:rPr>
              <a:t>Den er ikke farlig, bare man går varlig</a:t>
            </a:r>
          </a:p>
          <a:p>
            <a:pPr marL="0" marR="0" lvl="0" indent="0" defTabSz="914400" eaLnBrk="0" fontAlgn="base" latinLnBrk="0" hangingPunct="0">
              <a:lnSpc>
                <a:spcPct val="100000"/>
              </a:lnSpc>
              <a:spcBef>
                <a:spcPct val="0"/>
              </a:spcBef>
              <a:spcAft>
                <a:spcPct val="0"/>
              </a:spcAft>
              <a:buClrTx/>
              <a:buSzTx/>
              <a:buFontTx/>
              <a:buNone/>
              <a:tabLst/>
              <a:defRPr/>
            </a:pPr>
            <a:r>
              <a:rPr kumimoji="0" lang="nb-NO" sz="1800" b="0" i="0" u="none" strike="noStrike" kern="0" cap="none" spc="0" normalizeH="0" baseline="0" noProof="0" dirty="0">
                <a:ln>
                  <a:noFill/>
                </a:ln>
                <a:solidFill>
                  <a:prstClr val="black"/>
                </a:solidFill>
                <a:effectLst/>
                <a:uLnTx/>
                <a:uFillTx/>
                <a:latin typeface="Calibri" panose="020F0502020204030204" pitchFamily="34" charset="0"/>
              </a:rPr>
              <a:t>Men man kan jo, men man kan jo, aldri være trygg</a:t>
            </a:r>
            <a:endParaRPr kumimoji="0" lang="nn-NO" sz="1800" b="1" i="0" u="none" strike="noStrike" kern="0" cap="none" spc="0" normalizeH="0" baseline="0" noProof="0" dirty="0">
              <a:ln>
                <a:noFill/>
              </a:ln>
              <a:solidFill>
                <a:prstClr val="black"/>
              </a:solidFill>
              <a:effectLst/>
              <a:uLnTx/>
              <a:uFillTx/>
              <a:latin typeface="Calibri"/>
              <a:ea typeface="+mn-ea"/>
              <a:cs typeface="+mn-cs"/>
            </a:endParaRPr>
          </a:p>
        </p:txBody>
      </p:sp>
      <p:sp>
        <p:nvSpPr>
          <p:cNvPr id="17" name="TekstSylinder 16">
            <a:extLst>
              <a:ext uri="{FF2B5EF4-FFF2-40B4-BE49-F238E27FC236}">
                <a16:creationId xmlns:a16="http://schemas.microsoft.com/office/drawing/2014/main" id="{2CFA54B3-0D89-3946-C4AC-679E1A5F2267}"/>
              </a:ext>
            </a:extLst>
          </p:cNvPr>
          <p:cNvSpPr txBox="1"/>
          <p:nvPr/>
        </p:nvSpPr>
        <p:spPr>
          <a:xfrm>
            <a:off x="6903720" y="4621162"/>
            <a:ext cx="4770120" cy="1200329"/>
          </a:xfrm>
          <a:prstGeom prst="rect">
            <a:avLst/>
          </a:prstGeom>
          <a:noFill/>
        </p:spPr>
        <p:txBody>
          <a:bodyPr wrap="square">
            <a:spAutoFit/>
          </a:bodyPr>
          <a:lstStyle/>
          <a:p>
            <a:r>
              <a:rPr lang="nn-NO" sz="1800" b="1" dirty="0" err="1"/>
              <a:t>Sang</a:t>
            </a:r>
            <a:endParaRPr lang="nn-NO" sz="1800" b="1" dirty="0"/>
          </a:p>
          <a:p>
            <a:r>
              <a:rPr lang="nn-NO" sz="1800" dirty="0"/>
              <a:t>:/:</a:t>
            </a:r>
            <a:r>
              <a:rPr lang="nn-NO" sz="1800" dirty="0" err="1"/>
              <a:t>Hode</a:t>
            </a:r>
            <a:r>
              <a:rPr lang="nn-NO" sz="1800" dirty="0"/>
              <a:t>, skulder kne og tå, kne og tå:/:</a:t>
            </a:r>
          </a:p>
          <a:p>
            <a:r>
              <a:rPr lang="nn-NO" sz="1800" dirty="0" err="1"/>
              <a:t>Øyne</a:t>
            </a:r>
            <a:r>
              <a:rPr lang="nn-NO" sz="1800" dirty="0"/>
              <a:t>, øre, kinn å klappe på</a:t>
            </a:r>
          </a:p>
          <a:p>
            <a:r>
              <a:rPr lang="nn-NO" sz="1800" dirty="0" err="1"/>
              <a:t>Hode</a:t>
            </a:r>
            <a:r>
              <a:rPr lang="nn-NO" sz="1800" dirty="0"/>
              <a:t>, skulder, kne og tå, kne og tå :/:</a:t>
            </a:r>
          </a:p>
        </p:txBody>
      </p:sp>
    </p:spTree>
    <p:extLst>
      <p:ext uri="{BB962C8B-B14F-4D97-AF65-F5344CB8AC3E}">
        <p14:creationId xmlns:p14="http://schemas.microsoft.com/office/powerpoint/2010/main" val="2370148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D8072E17-4B42-CFB1-B702-D1DDC548DB80}"/>
              </a:ext>
            </a:extLst>
          </p:cNvPr>
          <p:cNvPicPr>
            <a:picLocks noChangeAspect="1"/>
          </p:cNvPicPr>
          <p:nvPr/>
        </p:nvPicPr>
        <p:blipFill>
          <a:blip r:embed="rId2"/>
          <a:stretch>
            <a:fillRect/>
          </a:stretch>
        </p:blipFill>
        <p:spPr>
          <a:xfrm>
            <a:off x="0" y="6182721"/>
            <a:ext cx="1616364" cy="712381"/>
          </a:xfrm>
          <a:prstGeom prst="rect">
            <a:avLst/>
          </a:prstGeom>
        </p:spPr>
      </p:pic>
      <p:sp>
        <p:nvSpPr>
          <p:cNvPr id="3" name="Plassholder for lysbildenummer 2">
            <a:extLst>
              <a:ext uri="{FF2B5EF4-FFF2-40B4-BE49-F238E27FC236}">
                <a16:creationId xmlns:a16="http://schemas.microsoft.com/office/drawing/2014/main" id="{7CC40B61-D672-C53F-D50D-CF9A548E9530}"/>
              </a:ext>
            </a:extLst>
          </p:cNvPr>
          <p:cNvSpPr>
            <a:spLocks noGrp="1"/>
          </p:cNvSpPr>
          <p:nvPr>
            <p:ph type="sldNum" sz="quarter" idx="12"/>
          </p:nvPr>
        </p:nvSpPr>
        <p:spPr/>
        <p:txBody>
          <a:bodyPr/>
          <a:lstStyle/>
          <a:p>
            <a:fld id="{8D16F653-2C9F-4FFA-BA48-E5639A822650}" type="slidenum">
              <a:rPr lang="nn-NO" smtClean="0"/>
              <a:t>3</a:t>
            </a:fld>
            <a:endParaRPr lang="nn-NO"/>
          </a:p>
        </p:txBody>
      </p:sp>
      <p:sp>
        <p:nvSpPr>
          <p:cNvPr id="9" name="TekstSylinder 8">
            <a:extLst>
              <a:ext uri="{FF2B5EF4-FFF2-40B4-BE49-F238E27FC236}">
                <a16:creationId xmlns:a16="http://schemas.microsoft.com/office/drawing/2014/main" id="{3CBC1971-067E-9C9F-9014-D7D3A3FA40C7}"/>
              </a:ext>
            </a:extLst>
          </p:cNvPr>
          <p:cNvSpPr txBox="1"/>
          <p:nvPr/>
        </p:nvSpPr>
        <p:spPr>
          <a:xfrm>
            <a:off x="196831" y="4304774"/>
            <a:ext cx="3468121" cy="1569660"/>
          </a:xfrm>
          <a:custGeom>
            <a:avLst/>
            <a:gdLst>
              <a:gd name="connsiteX0" fmla="*/ 0 w 3468121"/>
              <a:gd name="connsiteY0" fmla="*/ 0 h 1569660"/>
              <a:gd name="connsiteX1" fmla="*/ 647383 w 3468121"/>
              <a:gd name="connsiteY1" fmla="*/ 0 h 1569660"/>
              <a:gd name="connsiteX2" fmla="*/ 1121359 w 3468121"/>
              <a:gd name="connsiteY2" fmla="*/ 0 h 1569660"/>
              <a:gd name="connsiteX3" fmla="*/ 1664698 w 3468121"/>
              <a:gd name="connsiteY3" fmla="*/ 0 h 1569660"/>
              <a:gd name="connsiteX4" fmla="*/ 2173356 w 3468121"/>
              <a:gd name="connsiteY4" fmla="*/ 0 h 1569660"/>
              <a:gd name="connsiteX5" fmla="*/ 2820738 w 3468121"/>
              <a:gd name="connsiteY5" fmla="*/ 0 h 1569660"/>
              <a:gd name="connsiteX6" fmla="*/ 3468121 w 3468121"/>
              <a:gd name="connsiteY6" fmla="*/ 0 h 1569660"/>
              <a:gd name="connsiteX7" fmla="*/ 3468121 w 3468121"/>
              <a:gd name="connsiteY7" fmla="*/ 523220 h 1569660"/>
              <a:gd name="connsiteX8" fmla="*/ 3468121 w 3468121"/>
              <a:gd name="connsiteY8" fmla="*/ 1015047 h 1569660"/>
              <a:gd name="connsiteX9" fmla="*/ 3468121 w 3468121"/>
              <a:gd name="connsiteY9" fmla="*/ 1569660 h 1569660"/>
              <a:gd name="connsiteX10" fmla="*/ 2855420 w 3468121"/>
              <a:gd name="connsiteY10" fmla="*/ 1569660 h 1569660"/>
              <a:gd name="connsiteX11" fmla="*/ 2277399 w 3468121"/>
              <a:gd name="connsiteY11" fmla="*/ 1569660 h 1569660"/>
              <a:gd name="connsiteX12" fmla="*/ 1734061 w 3468121"/>
              <a:gd name="connsiteY12" fmla="*/ 1569660 h 1569660"/>
              <a:gd name="connsiteX13" fmla="*/ 1225403 w 3468121"/>
              <a:gd name="connsiteY13" fmla="*/ 1569660 h 1569660"/>
              <a:gd name="connsiteX14" fmla="*/ 612701 w 3468121"/>
              <a:gd name="connsiteY14" fmla="*/ 1569660 h 1569660"/>
              <a:gd name="connsiteX15" fmla="*/ 0 w 3468121"/>
              <a:gd name="connsiteY15" fmla="*/ 1569660 h 1569660"/>
              <a:gd name="connsiteX16" fmla="*/ 0 w 3468121"/>
              <a:gd name="connsiteY16" fmla="*/ 1046440 h 1569660"/>
              <a:gd name="connsiteX17" fmla="*/ 0 w 3468121"/>
              <a:gd name="connsiteY17" fmla="*/ 554613 h 1569660"/>
              <a:gd name="connsiteX18" fmla="*/ 0 w 3468121"/>
              <a:gd name="connsiteY18" fmla="*/ 0 h 156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68121" h="1569660" fill="none" extrusionOk="0">
                <a:moveTo>
                  <a:pt x="0" y="0"/>
                </a:moveTo>
                <a:cubicBezTo>
                  <a:pt x="179515" y="-47107"/>
                  <a:pt x="356682" y="49788"/>
                  <a:pt x="647383" y="0"/>
                </a:cubicBezTo>
                <a:cubicBezTo>
                  <a:pt x="938084" y="-49788"/>
                  <a:pt x="953253" y="13274"/>
                  <a:pt x="1121359" y="0"/>
                </a:cubicBezTo>
                <a:cubicBezTo>
                  <a:pt x="1289465" y="-13274"/>
                  <a:pt x="1551979" y="20062"/>
                  <a:pt x="1664698" y="0"/>
                </a:cubicBezTo>
                <a:cubicBezTo>
                  <a:pt x="1777417" y="-20062"/>
                  <a:pt x="2009949" y="35785"/>
                  <a:pt x="2173356" y="0"/>
                </a:cubicBezTo>
                <a:cubicBezTo>
                  <a:pt x="2336763" y="-35785"/>
                  <a:pt x="2528418" y="71383"/>
                  <a:pt x="2820738" y="0"/>
                </a:cubicBezTo>
                <a:cubicBezTo>
                  <a:pt x="3113058" y="-71383"/>
                  <a:pt x="3236852" y="19321"/>
                  <a:pt x="3468121" y="0"/>
                </a:cubicBezTo>
                <a:cubicBezTo>
                  <a:pt x="3512842" y="209534"/>
                  <a:pt x="3463002" y="385785"/>
                  <a:pt x="3468121" y="523220"/>
                </a:cubicBezTo>
                <a:cubicBezTo>
                  <a:pt x="3473240" y="660655"/>
                  <a:pt x="3415127" y="859835"/>
                  <a:pt x="3468121" y="1015047"/>
                </a:cubicBezTo>
                <a:cubicBezTo>
                  <a:pt x="3521115" y="1170259"/>
                  <a:pt x="3439413" y="1333434"/>
                  <a:pt x="3468121" y="1569660"/>
                </a:cubicBezTo>
                <a:cubicBezTo>
                  <a:pt x="3310135" y="1593493"/>
                  <a:pt x="3063349" y="1540400"/>
                  <a:pt x="2855420" y="1569660"/>
                </a:cubicBezTo>
                <a:cubicBezTo>
                  <a:pt x="2647491" y="1598920"/>
                  <a:pt x="2513840" y="1545495"/>
                  <a:pt x="2277399" y="1569660"/>
                </a:cubicBezTo>
                <a:cubicBezTo>
                  <a:pt x="2040958" y="1593825"/>
                  <a:pt x="1986762" y="1553577"/>
                  <a:pt x="1734061" y="1569660"/>
                </a:cubicBezTo>
                <a:cubicBezTo>
                  <a:pt x="1481360" y="1585743"/>
                  <a:pt x="1334492" y="1557264"/>
                  <a:pt x="1225403" y="1569660"/>
                </a:cubicBezTo>
                <a:cubicBezTo>
                  <a:pt x="1116314" y="1582056"/>
                  <a:pt x="864114" y="1553441"/>
                  <a:pt x="612701" y="1569660"/>
                </a:cubicBezTo>
                <a:cubicBezTo>
                  <a:pt x="361288" y="1585879"/>
                  <a:pt x="269987" y="1565282"/>
                  <a:pt x="0" y="1569660"/>
                </a:cubicBezTo>
                <a:cubicBezTo>
                  <a:pt x="-16880" y="1444970"/>
                  <a:pt x="46405" y="1193831"/>
                  <a:pt x="0" y="1046440"/>
                </a:cubicBezTo>
                <a:cubicBezTo>
                  <a:pt x="-46405" y="899049"/>
                  <a:pt x="14448" y="677953"/>
                  <a:pt x="0" y="554613"/>
                </a:cubicBezTo>
                <a:cubicBezTo>
                  <a:pt x="-14448" y="431273"/>
                  <a:pt x="1736" y="179762"/>
                  <a:pt x="0" y="0"/>
                </a:cubicBezTo>
                <a:close/>
              </a:path>
              <a:path w="3468121" h="1569660" stroke="0" extrusionOk="0">
                <a:moveTo>
                  <a:pt x="0" y="0"/>
                </a:moveTo>
                <a:cubicBezTo>
                  <a:pt x="224795" y="-22992"/>
                  <a:pt x="445341" y="8979"/>
                  <a:pt x="612701" y="0"/>
                </a:cubicBezTo>
                <a:cubicBezTo>
                  <a:pt x="780061" y="-8979"/>
                  <a:pt x="997038" y="54202"/>
                  <a:pt x="1190722" y="0"/>
                </a:cubicBezTo>
                <a:cubicBezTo>
                  <a:pt x="1384406" y="-54202"/>
                  <a:pt x="1628823" y="1884"/>
                  <a:pt x="1803423" y="0"/>
                </a:cubicBezTo>
                <a:cubicBezTo>
                  <a:pt x="1978023" y="-1884"/>
                  <a:pt x="2153527" y="21227"/>
                  <a:pt x="2346762" y="0"/>
                </a:cubicBezTo>
                <a:cubicBezTo>
                  <a:pt x="2539997" y="-21227"/>
                  <a:pt x="2771811" y="36163"/>
                  <a:pt x="2890101" y="0"/>
                </a:cubicBezTo>
                <a:cubicBezTo>
                  <a:pt x="3008391" y="-36163"/>
                  <a:pt x="3240027" y="38554"/>
                  <a:pt x="3468121" y="0"/>
                </a:cubicBezTo>
                <a:cubicBezTo>
                  <a:pt x="3524501" y="244819"/>
                  <a:pt x="3448762" y="394648"/>
                  <a:pt x="3468121" y="538917"/>
                </a:cubicBezTo>
                <a:cubicBezTo>
                  <a:pt x="3487480" y="683186"/>
                  <a:pt x="3431403" y="901382"/>
                  <a:pt x="3468121" y="1046440"/>
                </a:cubicBezTo>
                <a:cubicBezTo>
                  <a:pt x="3504839" y="1191498"/>
                  <a:pt x="3456191" y="1360332"/>
                  <a:pt x="3468121" y="1569660"/>
                </a:cubicBezTo>
                <a:cubicBezTo>
                  <a:pt x="3278631" y="1615820"/>
                  <a:pt x="3171936" y="1545732"/>
                  <a:pt x="2924782" y="1569660"/>
                </a:cubicBezTo>
                <a:cubicBezTo>
                  <a:pt x="2677628" y="1593588"/>
                  <a:pt x="2636268" y="1556990"/>
                  <a:pt x="2416124" y="1569660"/>
                </a:cubicBezTo>
                <a:cubicBezTo>
                  <a:pt x="2195980" y="1582330"/>
                  <a:pt x="2142911" y="1548800"/>
                  <a:pt x="1872785" y="1569660"/>
                </a:cubicBezTo>
                <a:cubicBezTo>
                  <a:pt x="1602659" y="1590520"/>
                  <a:pt x="1432321" y="1539087"/>
                  <a:pt x="1225403" y="1569660"/>
                </a:cubicBezTo>
                <a:cubicBezTo>
                  <a:pt x="1018485" y="1600233"/>
                  <a:pt x="823087" y="1500849"/>
                  <a:pt x="647383" y="1569660"/>
                </a:cubicBezTo>
                <a:cubicBezTo>
                  <a:pt x="471679" y="1638471"/>
                  <a:pt x="138930" y="1535361"/>
                  <a:pt x="0" y="1569660"/>
                </a:cubicBezTo>
                <a:cubicBezTo>
                  <a:pt x="-35937" y="1414864"/>
                  <a:pt x="10344" y="1198862"/>
                  <a:pt x="0" y="1077833"/>
                </a:cubicBezTo>
                <a:cubicBezTo>
                  <a:pt x="-10344" y="956804"/>
                  <a:pt x="57168" y="741556"/>
                  <a:pt x="0" y="554613"/>
                </a:cubicBezTo>
                <a:cubicBezTo>
                  <a:pt x="-57168" y="367670"/>
                  <a:pt x="54497" y="228250"/>
                  <a:pt x="0" y="0"/>
                </a:cubicBezTo>
                <a:close/>
              </a:path>
            </a:pathLst>
          </a:custGeom>
          <a:solidFill>
            <a:srgbClr val="4F81BD">
              <a:lumMod val="40000"/>
              <a:lumOff val="60000"/>
            </a:srgbClr>
          </a:solidFill>
          <a:ln>
            <a:solidFill>
              <a:srgbClr val="4F81BD"/>
            </a:solidFill>
            <a:extLst>
              <a:ext uri="{C807C97D-BFC1-408E-A445-0C87EB9F89A2}">
                <ask:lineSketchStyleProps xmlns:ask="http://schemas.microsoft.com/office/drawing/2018/sketchyshapes" sd="2900088137">
                  <a:prstGeom prst="rect">
                    <a:avLst/>
                  </a:prstGeom>
                  <ask:type>
                    <ask:lineSketchScribble/>
                  </ask:type>
                </ask:lineSketchStyleProps>
              </a:ext>
            </a:extLst>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b-NO" sz="2400" b="1" i="0" u="none" strike="noStrike" kern="0" cap="none" spc="0" normalizeH="0" baseline="0" noProof="0">
                <a:ln>
                  <a:noFill/>
                </a:ln>
                <a:solidFill>
                  <a:prstClr val="black"/>
                </a:solidFill>
                <a:effectLst/>
                <a:uLnTx/>
                <a:uFillTx/>
              </a:rPr>
              <a:t>Visjonen vår er: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nb-NO" sz="2400" b="1" i="0" u="none" strike="noStrike" kern="0" cap="none" spc="0" normalizeH="0" baseline="0" noProof="0">
                <a:ln>
                  <a:noFill/>
                </a:ln>
                <a:solidFill>
                  <a:prstClr val="black"/>
                </a:solidFill>
                <a:effectLst/>
                <a:uLnTx/>
                <a:uFillTx/>
              </a:rPr>
              <a:t>Sammen om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nb-NO" sz="2400" b="1" i="0" u="none" strike="noStrike" kern="0" cap="none" spc="0" normalizeH="0" baseline="0" noProof="0">
                <a:ln>
                  <a:noFill/>
                </a:ln>
                <a:solidFill>
                  <a:prstClr val="black"/>
                </a:solidFill>
                <a:effectLst/>
                <a:uLnTx/>
                <a:uFillTx/>
              </a:rPr>
              <a:t>å sette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nb-NO" sz="2400" b="1" i="0" u="none" strike="noStrike" kern="0" cap="none" spc="0" normalizeH="0" baseline="0" noProof="0">
                <a:ln>
                  <a:noFill/>
                </a:ln>
                <a:solidFill>
                  <a:prstClr val="black"/>
                </a:solidFill>
                <a:effectLst/>
                <a:uLnTx/>
                <a:uFillTx/>
              </a:rPr>
              <a:t>verdifulle spor</a:t>
            </a:r>
            <a:endParaRPr kumimoji="0" lang="nb-NO" sz="2000" b="1" i="0" u="none" strike="noStrike" kern="0" cap="none" spc="0" normalizeH="0" baseline="0" noProof="0">
              <a:ln>
                <a:noFill/>
              </a:ln>
              <a:solidFill>
                <a:prstClr val="black"/>
              </a:solidFill>
              <a:effectLst/>
              <a:uLnTx/>
              <a:uFillTx/>
            </a:endParaRPr>
          </a:p>
        </p:txBody>
      </p:sp>
      <p:sp>
        <p:nvSpPr>
          <p:cNvPr id="10" name="TekstSylinder 9">
            <a:extLst>
              <a:ext uri="{FF2B5EF4-FFF2-40B4-BE49-F238E27FC236}">
                <a16:creationId xmlns:a16="http://schemas.microsoft.com/office/drawing/2014/main" id="{A1AF3146-0D18-9B99-9EE2-DC9934FD31B5}"/>
              </a:ext>
            </a:extLst>
          </p:cNvPr>
          <p:cNvSpPr txBox="1"/>
          <p:nvPr/>
        </p:nvSpPr>
        <p:spPr>
          <a:xfrm>
            <a:off x="20368" y="657638"/>
            <a:ext cx="4043671" cy="3308598"/>
          </a:xfrm>
          <a:prstGeom prst="rect">
            <a:avLst/>
          </a:prstGeom>
          <a:solidFill>
            <a:srgbClr val="4F81BD">
              <a:lumMod val="40000"/>
              <a:lumOff val="60000"/>
            </a:srgbClr>
          </a:solidFill>
        </p:spPr>
        <p:txBody>
          <a:bodyPr wrap="square" lIns="91440" tIns="45720" rIns="91440" bIns="45720" numCol="1" rtlCol="0" anchor="t">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nb-NO" sz="1100" b="1" i="0" u="none" strike="noStrike" kern="0" cap="none" spc="0" normalizeH="0" baseline="0" noProof="0" dirty="0">
                <a:ln>
                  <a:noFill/>
                </a:ln>
                <a:solidFill>
                  <a:srgbClr val="1F497D">
                    <a:lumMod val="60000"/>
                    <a:lumOff val="40000"/>
                  </a:srgbClr>
                </a:solidFill>
                <a:effectLst/>
                <a:uLnTx/>
                <a:uFillTx/>
                <a:latin typeface="Calibri" panose="020F0502020204030204"/>
              </a:rPr>
              <a:t>Kontaktinformasjon:</a:t>
            </a:r>
          </a:p>
          <a:p>
            <a:pPr marL="0" marR="0" lvl="0" indent="0" defTabSz="457200" eaLnBrk="1" fontAlgn="auto" latinLnBrk="0" hangingPunct="1">
              <a:lnSpc>
                <a:spcPct val="100000"/>
              </a:lnSpc>
              <a:spcBef>
                <a:spcPts val="0"/>
              </a:spcBef>
              <a:spcAft>
                <a:spcPts val="0"/>
              </a:spcAft>
              <a:buClrTx/>
              <a:buSzTx/>
              <a:buFontTx/>
              <a:buNone/>
              <a:tabLst/>
              <a:defRPr/>
            </a:pPr>
            <a:r>
              <a:rPr kumimoji="0" lang="nb-NO" sz="1100" b="1" i="0" u="none" strike="noStrike" kern="0" cap="none" spc="0" normalizeH="0" baseline="0" noProof="0" dirty="0">
                <a:ln>
                  <a:noFill/>
                </a:ln>
                <a:solidFill>
                  <a:srgbClr val="1F497D">
                    <a:lumMod val="60000"/>
                    <a:lumOff val="40000"/>
                  </a:srgbClr>
                </a:solidFill>
                <a:effectLst/>
                <a:uLnTx/>
                <a:uFillTx/>
                <a:latin typeface="Calibri" panose="020F0502020204030204"/>
              </a:rPr>
              <a:t>Besøksadresse: Øvrehjellen 1/Tobbevollen 4 personal-/møterom</a:t>
            </a:r>
            <a:endParaRPr lang="nb-NO" sz="1100" b="1" i="0" u="none" strike="noStrike" kern="0" cap="none" spc="0" normalizeH="0" baseline="0" noProof="0" dirty="0">
              <a:ln>
                <a:noFill/>
              </a:ln>
              <a:solidFill>
                <a:srgbClr val="1F497D">
                  <a:lumMod val="60000"/>
                  <a:lumOff val="40000"/>
                </a:srgbClr>
              </a:solidFill>
              <a:effectLst/>
              <a:uLnTx/>
              <a:uFillTx/>
              <a:latin typeface="Calibri" panose="020F0502020204030204"/>
              <a:ea typeface="Calibri"/>
              <a:cs typeface="Calibri"/>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nb-NO" sz="1100" b="1" i="0" u="none" strike="noStrike" kern="0" cap="none" spc="0" normalizeH="0" baseline="0" noProof="0" dirty="0">
                <a:ln>
                  <a:noFill/>
                </a:ln>
                <a:solidFill>
                  <a:srgbClr val="1F497D">
                    <a:lumMod val="60000"/>
                    <a:lumOff val="40000"/>
                  </a:srgbClr>
                </a:solidFill>
                <a:effectLst/>
                <a:uLnTx/>
                <a:uFillTx/>
                <a:latin typeface="Calibri" panose="020F0502020204030204"/>
              </a:rPr>
              <a:t>E-post: </a:t>
            </a:r>
            <a:r>
              <a:rPr lang="nb-NO" sz="1100" b="1" kern="0" dirty="0">
                <a:solidFill>
                  <a:srgbClr val="1F497D">
                    <a:lumMod val="60000"/>
                    <a:lumOff val="40000"/>
                  </a:srgbClr>
                </a:solidFill>
                <a:latin typeface="Calibri" panose="020F0502020204030204"/>
              </a:rPr>
              <a:t>brattvag@pregbarnehager.no</a:t>
            </a:r>
            <a:endParaRPr lang="nb-NO" sz="1100" b="1" i="0" u="none" strike="noStrike" kern="0" cap="none" spc="0" normalizeH="0" baseline="0" noProof="0" dirty="0">
              <a:ln>
                <a:noFill/>
              </a:ln>
              <a:solidFill>
                <a:srgbClr val="1F497D">
                  <a:lumMod val="60000"/>
                  <a:lumOff val="40000"/>
                </a:srgbClr>
              </a:solidFill>
              <a:effectLst/>
              <a:uLnTx/>
              <a:uFillTx/>
              <a:latin typeface="Calibri" panose="020F0502020204030204"/>
              <a:ea typeface="Calibri"/>
              <a:cs typeface="Calibri"/>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nb-NO" sz="1100" b="1" i="0" u="none" strike="noStrike" kern="0" cap="none" spc="0" normalizeH="0" baseline="0" noProof="0" dirty="0">
                <a:ln>
                  <a:noFill/>
                </a:ln>
                <a:solidFill>
                  <a:srgbClr val="1F497D">
                    <a:lumMod val="60000"/>
                    <a:lumOff val="40000"/>
                  </a:srgbClr>
                </a:solidFill>
                <a:effectLst/>
                <a:uLnTx/>
                <a:uFillTx/>
                <a:latin typeface="Calibri" panose="020F0502020204030204"/>
              </a:rPr>
              <a:t> </a:t>
            </a:r>
            <a:endParaRPr lang="nb-NO" sz="1100" b="1" i="0" u="none" strike="noStrike" kern="0" cap="none" spc="0" normalizeH="0" baseline="0" noProof="0" dirty="0">
              <a:ln>
                <a:noFill/>
              </a:ln>
              <a:solidFill>
                <a:srgbClr val="1F497D">
                  <a:lumMod val="60000"/>
                  <a:lumOff val="40000"/>
                </a:srgbClr>
              </a:solidFill>
              <a:effectLst/>
              <a:uLnTx/>
              <a:uFillTx/>
              <a:latin typeface="Calibri" panose="020F0502020204030204"/>
              <a:ea typeface="Calibri"/>
              <a:cs typeface="Calibri"/>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nb-NO" sz="1100" b="1" i="0" u="none" strike="noStrike" kern="0" cap="none" spc="0" normalizeH="0" baseline="0" noProof="0" dirty="0">
                <a:ln>
                  <a:noFill/>
                </a:ln>
                <a:solidFill>
                  <a:srgbClr val="1F497D">
                    <a:lumMod val="60000"/>
                    <a:lumOff val="40000"/>
                  </a:srgbClr>
                </a:solidFill>
                <a:effectLst/>
                <a:uLnTx/>
                <a:uFillTx/>
                <a:latin typeface="Calibri" panose="020F0502020204030204"/>
              </a:rPr>
              <a:t>Telefonnummer til barnehagen:</a:t>
            </a:r>
            <a:endParaRPr lang="nb-NO" sz="1100" b="1" i="0" u="none" strike="noStrike" kern="0" cap="none" spc="0" normalizeH="0" baseline="0" noProof="0" dirty="0">
              <a:ln>
                <a:noFill/>
              </a:ln>
              <a:solidFill>
                <a:srgbClr val="1F497D">
                  <a:lumMod val="60000"/>
                  <a:lumOff val="40000"/>
                </a:srgbClr>
              </a:solidFill>
              <a:effectLst/>
              <a:uLnTx/>
              <a:uFillTx/>
              <a:latin typeface="Calibri" panose="020F0502020204030204"/>
              <a:ea typeface="Calibri"/>
              <a:cs typeface="Calibri"/>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nb-NO" sz="1100" b="0" i="0" u="none" strike="noStrike" kern="0" cap="none" spc="0" normalizeH="0" baseline="0" noProof="0" dirty="0" err="1">
                <a:ln>
                  <a:noFill/>
                </a:ln>
                <a:solidFill>
                  <a:srgbClr val="1F497D">
                    <a:lumMod val="60000"/>
                    <a:lumOff val="40000"/>
                  </a:srgbClr>
                </a:solidFill>
                <a:effectLst/>
                <a:uLnTx/>
                <a:uFillTx/>
                <a:latin typeface="Calibri" panose="020F0502020204030204"/>
              </a:rPr>
              <a:t>Hovudnummer</a:t>
            </a:r>
            <a:r>
              <a:rPr kumimoji="0" lang="nb-NO" sz="1100" b="0" i="0" u="none" strike="noStrike" kern="0" cap="none" spc="0" normalizeH="0" baseline="0" noProof="0" dirty="0">
                <a:ln>
                  <a:noFill/>
                </a:ln>
                <a:solidFill>
                  <a:srgbClr val="1F497D">
                    <a:lumMod val="60000"/>
                    <a:lumOff val="40000"/>
                  </a:srgbClr>
                </a:solidFill>
                <a:effectLst/>
                <a:uLnTx/>
                <a:uFillTx/>
                <a:latin typeface="Calibri" panose="020F0502020204030204"/>
              </a:rPr>
              <a:t>: 70215405</a:t>
            </a:r>
            <a:endParaRPr lang="nb-NO" sz="1100" b="0" i="0" u="none" strike="noStrike" kern="0" cap="none" spc="0" normalizeH="0" baseline="0" noProof="0" dirty="0">
              <a:ln>
                <a:noFill/>
              </a:ln>
              <a:solidFill>
                <a:srgbClr val="1F497D">
                  <a:lumMod val="60000"/>
                  <a:lumOff val="40000"/>
                </a:srgbClr>
              </a:solidFill>
              <a:effectLst/>
              <a:uLnTx/>
              <a:uFillTx/>
              <a:latin typeface="Calibri" panose="020F0502020204030204"/>
              <a:ea typeface="Calibri"/>
              <a:cs typeface="Calibri"/>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nb-NO" sz="1100" b="0" i="0" u="none" strike="noStrike" kern="0" cap="none" spc="0" normalizeH="0" baseline="0" noProof="0" dirty="0">
                <a:ln>
                  <a:noFill/>
                </a:ln>
                <a:solidFill>
                  <a:srgbClr val="1F497D">
                    <a:lumMod val="60000"/>
                    <a:lumOff val="40000"/>
                  </a:srgbClr>
                </a:solidFill>
                <a:effectLst/>
                <a:uLnTx/>
                <a:uFillTx/>
                <a:latin typeface="Calibri" panose="020F0502020204030204"/>
              </a:rPr>
              <a:t>Kontor: 45971427</a:t>
            </a:r>
            <a:endParaRPr lang="nb-NO" sz="1100" b="0" i="0" u="none" strike="noStrike" kern="0" cap="none" spc="0" normalizeH="0" baseline="0" noProof="0" dirty="0">
              <a:ln>
                <a:noFill/>
              </a:ln>
              <a:solidFill>
                <a:srgbClr val="1F497D">
                  <a:lumMod val="60000"/>
                  <a:lumOff val="40000"/>
                </a:srgbClr>
              </a:solidFill>
              <a:effectLst/>
              <a:uLnTx/>
              <a:uFillTx/>
              <a:latin typeface="Calibri" panose="020F0502020204030204"/>
              <a:ea typeface="Calibri"/>
              <a:cs typeface="Calibri"/>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nb-NO" sz="1100" b="0" i="0" u="none" strike="noStrike" kern="0" cap="none" spc="0" normalizeH="0" baseline="0" noProof="0" dirty="0">
                <a:ln>
                  <a:noFill/>
                </a:ln>
                <a:solidFill>
                  <a:srgbClr val="1F497D">
                    <a:lumMod val="60000"/>
                    <a:lumOff val="40000"/>
                  </a:srgbClr>
                </a:solidFill>
                <a:effectLst/>
                <a:uLnTx/>
                <a:uFillTx/>
                <a:latin typeface="Calibri" panose="020F0502020204030204"/>
              </a:rPr>
              <a:t>Friskus: 94473935		</a:t>
            </a:r>
            <a:endParaRPr lang="nb-NO" sz="1100" b="0" i="0" u="none" strike="noStrike" kern="0" cap="none" spc="0" normalizeH="0" baseline="0" noProof="0" dirty="0">
              <a:ln>
                <a:noFill/>
              </a:ln>
              <a:solidFill>
                <a:srgbClr val="1F497D">
                  <a:lumMod val="60000"/>
                  <a:lumOff val="40000"/>
                </a:srgbClr>
              </a:solidFill>
              <a:effectLst/>
              <a:uLnTx/>
              <a:uFillTx/>
              <a:latin typeface="Calibri" panose="020F0502020204030204"/>
              <a:ea typeface="Calibri"/>
              <a:cs typeface="Calibri"/>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nb-NO" sz="1100" b="0" i="0" u="none" strike="noStrike" kern="0" cap="none" spc="0" normalizeH="0" baseline="0" noProof="0" dirty="0">
                <a:ln>
                  <a:noFill/>
                </a:ln>
                <a:solidFill>
                  <a:srgbClr val="1F497D">
                    <a:lumMod val="60000"/>
                    <a:lumOff val="40000"/>
                  </a:srgbClr>
                </a:solidFill>
                <a:effectLst/>
                <a:uLnTx/>
                <a:uFillTx/>
                <a:latin typeface="Calibri" panose="020F0502020204030204"/>
              </a:rPr>
              <a:t>Blåklokka: 94473934</a:t>
            </a:r>
            <a:endParaRPr lang="nb-NO" sz="1100" b="0" i="0" u="none" strike="noStrike" kern="0" cap="none" spc="0" normalizeH="0" baseline="0" noProof="0" dirty="0">
              <a:ln>
                <a:noFill/>
              </a:ln>
              <a:solidFill>
                <a:srgbClr val="1F497D">
                  <a:lumMod val="60000"/>
                  <a:lumOff val="40000"/>
                </a:srgbClr>
              </a:solidFill>
              <a:effectLst/>
              <a:uLnTx/>
              <a:uFillTx/>
              <a:latin typeface="Calibri" panose="020F0502020204030204"/>
              <a:ea typeface="Calibri"/>
              <a:cs typeface="Calibri"/>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nb-NO" sz="1100" b="0" i="0" u="none" strike="noStrike" kern="0" cap="none" spc="0" normalizeH="0" baseline="0" noProof="0" dirty="0">
                <a:ln>
                  <a:noFill/>
                </a:ln>
                <a:solidFill>
                  <a:srgbClr val="1F497D">
                    <a:lumMod val="60000"/>
                    <a:lumOff val="40000"/>
                  </a:srgbClr>
                </a:solidFill>
                <a:effectLst/>
                <a:uLnTx/>
                <a:uFillTx/>
                <a:latin typeface="Calibri" panose="020F0502020204030204"/>
              </a:rPr>
              <a:t>Tusenfryd: 94473946</a:t>
            </a:r>
            <a:endParaRPr lang="nb-NO" sz="1100" b="0" i="0" u="none" strike="noStrike" kern="0" cap="none" spc="0" normalizeH="0" baseline="0" noProof="0" dirty="0">
              <a:ln>
                <a:noFill/>
              </a:ln>
              <a:solidFill>
                <a:srgbClr val="1F497D">
                  <a:lumMod val="60000"/>
                  <a:lumOff val="40000"/>
                </a:srgbClr>
              </a:solidFill>
              <a:effectLst/>
              <a:uLnTx/>
              <a:uFillTx/>
              <a:latin typeface="Calibri" panose="020F0502020204030204"/>
              <a:ea typeface="Calibri"/>
              <a:cs typeface="Calibri"/>
            </a:endParaRPr>
          </a:p>
          <a:p>
            <a:pPr marL="0" marR="0" lvl="0" indent="0" defTabSz="457200" eaLnBrk="1" fontAlgn="auto" latinLnBrk="0" hangingPunct="1">
              <a:lnSpc>
                <a:spcPct val="100000"/>
              </a:lnSpc>
              <a:spcBef>
                <a:spcPts val="0"/>
              </a:spcBef>
              <a:spcAft>
                <a:spcPts val="0"/>
              </a:spcAft>
              <a:buClrTx/>
              <a:buSzTx/>
              <a:buFontTx/>
              <a:buNone/>
              <a:tabLst/>
              <a:defRPr/>
            </a:pPr>
            <a:r>
              <a:rPr lang="nb-NO" sz="1100" kern="0" dirty="0" err="1">
                <a:solidFill>
                  <a:srgbClr val="1F497D">
                    <a:lumMod val="60000"/>
                    <a:lumOff val="40000"/>
                  </a:srgbClr>
                </a:solidFill>
                <a:latin typeface="Calibri" panose="020F0502020204030204"/>
              </a:rPr>
              <a:t>Marisko</a:t>
            </a:r>
            <a:r>
              <a:rPr lang="nb-NO" sz="1100" kern="0" dirty="0">
                <a:solidFill>
                  <a:srgbClr val="1F497D">
                    <a:lumMod val="60000"/>
                    <a:lumOff val="40000"/>
                  </a:srgbClr>
                </a:solidFill>
                <a:latin typeface="Calibri" panose="020F0502020204030204"/>
              </a:rPr>
              <a:t>: 98903789</a:t>
            </a:r>
            <a:endParaRPr lang="nb-NO" sz="1100" b="0" i="0" u="none" strike="noStrike" kern="0" cap="none" spc="0" normalizeH="0" baseline="0" noProof="0" dirty="0">
              <a:ln>
                <a:noFill/>
              </a:ln>
              <a:solidFill>
                <a:srgbClr val="1F497D">
                  <a:lumMod val="60000"/>
                  <a:lumOff val="40000"/>
                </a:srgbClr>
              </a:solidFill>
              <a:effectLst/>
              <a:uLnTx/>
              <a:uFillTx/>
              <a:latin typeface="Calibri" panose="020F0502020204030204"/>
              <a:ea typeface="Calibri"/>
              <a:cs typeface="Calibri"/>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nb-NO" sz="1100" b="0" i="0" u="none" strike="noStrike" kern="0" cap="none" spc="0" normalizeH="0" baseline="0" noProof="0" dirty="0">
                <a:ln>
                  <a:noFill/>
                </a:ln>
                <a:solidFill>
                  <a:srgbClr val="1F497D">
                    <a:lumMod val="60000"/>
                    <a:lumOff val="40000"/>
                  </a:srgbClr>
                </a:solidFill>
                <a:effectLst/>
                <a:uLnTx/>
                <a:uFillTx/>
                <a:latin typeface="Calibri" panose="020F0502020204030204"/>
              </a:rPr>
              <a:t>Skogstjerna: 45038029</a:t>
            </a:r>
            <a:endParaRPr lang="nb-NO" sz="1100" b="0" i="0" u="none" strike="noStrike" kern="0" cap="none" spc="0" normalizeH="0" baseline="0" noProof="0" dirty="0">
              <a:ln>
                <a:noFill/>
              </a:ln>
              <a:solidFill>
                <a:srgbClr val="1F497D">
                  <a:lumMod val="60000"/>
                  <a:lumOff val="40000"/>
                </a:srgbClr>
              </a:solidFill>
              <a:effectLst/>
              <a:uLnTx/>
              <a:uFillTx/>
              <a:latin typeface="Calibri" panose="020F0502020204030204"/>
              <a:ea typeface="Calibri"/>
              <a:cs typeface="Calibri"/>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nb-NO" sz="1100" b="0" i="0" u="none" strike="noStrike" kern="0" cap="none" spc="0" normalizeH="0" baseline="0" noProof="0" dirty="0">
                <a:ln>
                  <a:noFill/>
                </a:ln>
                <a:solidFill>
                  <a:srgbClr val="1F497D">
                    <a:lumMod val="60000"/>
                    <a:lumOff val="40000"/>
                  </a:srgbClr>
                </a:solidFill>
                <a:effectLst/>
                <a:uLnTx/>
                <a:uFillTx/>
                <a:latin typeface="Calibri" panose="020F0502020204030204"/>
              </a:rPr>
              <a:t>Tiriltunga: 94123252</a:t>
            </a:r>
            <a:endParaRPr lang="nb-NO" sz="1100" b="0" i="0" u="none" strike="noStrike" kern="0" cap="none" spc="0" normalizeH="0" baseline="0" noProof="0" dirty="0">
              <a:ln>
                <a:noFill/>
              </a:ln>
              <a:solidFill>
                <a:srgbClr val="1F497D">
                  <a:lumMod val="60000"/>
                  <a:lumOff val="40000"/>
                </a:srgbClr>
              </a:solidFill>
              <a:effectLst/>
              <a:uLnTx/>
              <a:uFillTx/>
              <a:latin typeface="Calibri" panose="020F0502020204030204"/>
              <a:ea typeface="Calibri"/>
              <a:cs typeface="Calibri"/>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nb-NO" sz="1100" b="0" i="0" u="none" strike="noStrike" kern="0" cap="none" spc="0" normalizeH="0" baseline="0" noProof="0" dirty="0">
                <a:ln>
                  <a:noFill/>
                </a:ln>
                <a:solidFill>
                  <a:srgbClr val="1F497D">
                    <a:lumMod val="60000"/>
                    <a:lumOff val="40000"/>
                  </a:srgbClr>
                </a:solidFill>
                <a:effectLst/>
                <a:uLnTx/>
                <a:uFillTx/>
                <a:latin typeface="Calibri" panose="020F0502020204030204"/>
              </a:rPr>
              <a:t>Fellesrommet: 45971428</a:t>
            </a:r>
            <a:endParaRPr lang="nb-NO" sz="1100" b="0" i="0" u="none" strike="noStrike" kern="0" cap="none" spc="0" normalizeH="0" baseline="0" noProof="0" dirty="0">
              <a:ln>
                <a:noFill/>
              </a:ln>
              <a:solidFill>
                <a:srgbClr val="1F497D">
                  <a:lumMod val="60000"/>
                  <a:lumOff val="40000"/>
                </a:srgbClr>
              </a:solidFill>
              <a:effectLst/>
              <a:uLnTx/>
              <a:uFillTx/>
              <a:latin typeface="Calibri" panose="020F0502020204030204"/>
              <a:ea typeface="Calibri"/>
              <a:cs typeface="Calibri"/>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nb-NO" sz="1100" b="0" i="0" u="none" strike="noStrike" kern="0" cap="none" spc="0" normalizeH="0" baseline="0" noProof="0" dirty="0">
              <a:ln>
                <a:noFill/>
              </a:ln>
              <a:solidFill>
                <a:srgbClr val="1F497D">
                  <a:lumMod val="60000"/>
                  <a:lumOff val="40000"/>
                </a:srgbClr>
              </a:solidFill>
              <a:effectLst/>
              <a:uLnTx/>
              <a:uFillTx/>
              <a:latin typeface="Calibri" panose="020F0502020204030204"/>
            </a:endParaRPr>
          </a:p>
          <a:p>
            <a:pPr defTabSz="457200">
              <a:defRPr/>
            </a:pPr>
            <a:r>
              <a:rPr kumimoji="0" lang="nb-NO" sz="1100" b="0" i="0" u="none" strike="noStrike" kern="0" cap="none" spc="0" normalizeH="0" baseline="0" noProof="0" dirty="0" err="1">
                <a:ln>
                  <a:noFill/>
                </a:ln>
                <a:solidFill>
                  <a:srgbClr val="1F497D">
                    <a:lumMod val="60000"/>
                    <a:lumOff val="40000"/>
                  </a:srgbClr>
                </a:solidFill>
                <a:effectLst/>
                <a:uLnTx/>
                <a:uFillTx/>
                <a:latin typeface="Calibri" panose="020F0502020204030204"/>
              </a:rPr>
              <a:t>Dagleg</a:t>
            </a:r>
            <a:r>
              <a:rPr kumimoji="0" lang="nb-NO" sz="1100" b="0" i="0" u="none" strike="noStrike" kern="0" cap="none" spc="0" normalizeH="0" baseline="0" noProof="0" dirty="0">
                <a:ln>
                  <a:noFill/>
                </a:ln>
                <a:solidFill>
                  <a:srgbClr val="1F497D">
                    <a:lumMod val="60000"/>
                    <a:lumOff val="40000"/>
                  </a:srgbClr>
                </a:solidFill>
                <a:effectLst/>
                <a:uLnTx/>
                <a:uFillTx/>
                <a:latin typeface="Calibri" panose="020F0502020204030204"/>
              </a:rPr>
              <a:t> </a:t>
            </a:r>
            <a:r>
              <a:rPr kumimoji="0" lang="nb-NO" sz="1100" b="0" i="0" u="none" strike="noStrike" kern="0" cap="none" spc="0" normalizeH="0" baseline="0" noProof="0" dirty="0" err="1">
                <a:ln>
                  <a:noFill/>
                </a:ln>
                <a:solidFill>
                  <a:srgbClr val="1F497D">
                    <a:lumMod val="60000"/>
                    <a:lumOff val="40000"/>
                  </a:srgbClr>
                </a:solidFill>
                <a:effectLst/>
                <a:uLnTx/>
                <a:uFillTx/>
                <a:latin typeface="Calibri" panose="020F0502020204030204"/>
              </a:rPr>
              <a:t>leiar</a:t>
            </a:r>
            <a:r>
              <a:rPr kumimoji="0" lang="nb-NO" sz="1100" b="0" i="0" u="none" strike="noStrike" kern="0" cap="none" spc="0" normalizeH="0" baseline="0" noProof="0" dirty="0">
                <a:ln>
                  <a:noFill/>
                </a:ln>
                <a:solidFill>
                  <a:srgbClr val="1F497D">
                    <a:lumMod val="60000"/>
                    <a:lumOff val="40000"/>
                  </a:srgbClr>
                </a:solidFill>
                <a:effectLst/>
                <a:uLnTx/>
                <a:uFillTx/>
                <a:latin typeface="Calibri" panose="020F0502020204030204"/>
              </a:rPr>
              <a:t>/</a:t>
            </a:r>
            <a:r>
              <a:rPr kumimoji="0" lang="nb-NO" sz="1100" b="0" i="0" u="none" strike="noStrike" kern="0" cap="none" spc="0" normalizeH="0" baseline="0" noProof="0" dirty="0" err="1">
                <a:ln>
                  <a:noFill/>
                </a:ln>
                <a:solidFill>
                  <a:srgbClr val="1F497D">
                    <a:lumMod val="60000"/>
                    <a:lumOff val="40000"/>
                  </a:srgbClr>
                </a:solidFill>
                <a:effectLst/>
                <a:uLnTx/>
                <a:uFillTx/>
                <a:latin typeface="Calibri" panose="020F0502020204030204"/>
              </a:rPr>
              <a:t>styrar</a:t>
            </a:r>
            <a:r>
              <a:rPr kumimoji="0" lang="nb-NO" sz="1100" b="0" i="0" u="none" strike="noStrike" kern="0" cap="none" spc="0" normalizeH="0" baseline="0" noProof="0" dirty="0">
                <a:ln>
                  <a:noFill/>
                </a:ln>
                <a:solidFill>
                  <a:srgbClr val="1F497D">
                    <a:lumMod val="60000"/>
                    <a:lumOff val="40000"/>
                  </a:srgbClr>
                </a:solidFill>
                <a:effectLst/>
                <a:uLnTx/>
                <a:uFillTx/>
                <a:latin typeface="Calibri" panose="020F0502020204030204"/>
              </a:rPr>
              <a:t>: Trine M Hestetun</a:t>
            </a:r>
            <a:r>
              <a:rPr lang="nb-NO" sz="1100" kern="0" dirty="0">
                <a:solidFill>
                  <a:srgbClr val="1F497D">
                    <a:lumMod val="60000"/>
                    <a:lumOff val="40000"/>
                  </a:srgbClr>
                </a:solidFill>
                <a:latin typeface="Calibri" panose="020F0502020204030204"/>
              </a:rPr>
              <a:t> (permisjon)</a:t>
            </a:r>
            <a:br>
              <a:rPr lang="nb-NO" sz="1100" kern="0" dirty="0">
                <a:latin typeface="Calibri" panose="020F0502020204030204"/>
              </a:rPr>
            </a:br>
            <a:r>
              <a:rPr kumimoji="0" lang="nb-NO" sz="1100" b="0" i="0" u="none" strike="noStrike" kern="0" cap="none" spc="0" normalizeH="0" baseline="0" noProof="0" dirty="0">
                <a:ln>
                  <a:noFill/>
                </a:ln>
                <a:solidFill>
                  <a:srgbClr val="1F497D">
                    <a:lumMod val="60000"/>
                    <a:lumOff val="40000"/>
                  </a:srgbClr>
                </a:solidFill>
                <a:effectLst/>
                <a:uLnTx/>
                <a:uFillTx/>
                <a:latin typeface="Calibri" panose="020F0502020204030204"/>
              </a:rPr>
              <a:t>Konstituert </a:t>
            </a:r>
            <a:r>
              <a:rPr kumimoji="0" lang="nb-NO" sz="1100" b="0" i="0" u="none" strike="noStrike" kern="0" cap="none" spc="0" normalizeH="0" baseline="0" noProof="0" dirty="0" err="1">
                <a:ln>
                  <a:noFill/>
                </a:ln>
                <a:solidFill>
                  <a:srgbClr val="1F497D">
                    <a:lumMod val="60000"/>
                    <a:lumOff val="40000"/>
                  </a:srgbClr>
                </a:solidFill>
                <a:effectLst/>
                <a:uLnTx/>
                <a:uFillTx/>
                <a:latin typeface="Calibri" panose="020F0502020204030204"/>
              </a:rPr>
              <a:t>dagleg</a:t>
            </a:r>
            <a:r>
              <a:rPr kumimoji="0" lang="nb-NO" sz="1100" b="0" i="0" u="none" strike="noStrike" kern="0" cap="none" spc="0" normalizeH="0" baseline="0" noProof="0" dirty="0">
                <a:ln>
                  <a:noFill/>
                </a:ln>
                <a:solidFill>
                  <a:srgbClr val="1F497D">
                    <a:lumMod val="60000"/>
                    <a:lumOff val="40000"/>
                  </a:srgbClr>
                </a:solidFill>
                <a:effectLst/>
                <a:uLnTx/>
                <a:uFillTx/>
                <a:latin typeface="Calibri" panose="020F0502020204030204"/>
              </a:rPr>
              <a:t> </a:t>
            </a:r>
            <a:r>
              <a:rPr kumimoji="0" lang="nb-NO" sz="1100" b="0" i="0" u="none" strike="noStrike" kern="0" cap="none" spc="0" normalizeH="0" baseline="0" noProof="0" dirty="0" err="1">
                <a:ln>
                  <a:noFill/>
                </a:ln>
                <a:solidFill>
                  <a:srgbClr val="1F497D">
                    <a:lumMod val="60000"/>
                    <a:lumOff val="40000"/>
                  </a:srgbClr>
                </a:solidFill>
                <a:effectLst/>
                <a:uLnTx/>
                <a:uFillTx/>
                <a:latin typeface="Calibri" panose="020F0502020204030204"/>
              </a:rPr>
              <a:t>leiar</a:t>
            </a:r>
            <a:r>
              <a:rPr kumimoji="0" lang="nb-NO" sz="1100" b="0" i="0" u="none" strike="noStrike" kern="0" cap="none" spc="0" normalizeH="0" baseline="0" noProof="0" dirty="0">
                <a:ln>
                  <a:noFill/>
                </a:ln>
                <a:solidFill>
                  <a:srgbClr val="1F497D">
                    <a:lumMod val="60000"/>
                    <a:lumOff val="40000"/>
                  </a:srgbClr>
                </a:solidFill>
                <a:effectLst/>
                <a:uLnTx/>
                <a:uFillTx/>
                <a:latin typeface="Calibri" panose="020F0502020204030204"/>
              </a:rPr>
              <a:t>/</a:t>
            </a:r>
            <a:r>
              <a:rPr kumimoji="0" lang="nb-NO" sz="1100" b="0" i="0" u="none" strike="noStrike" kern="0" cap="none" spc="0" normalizeH="0" baseline="0" noProof="0" dirty="0" err="1">
                <a:ln>
                  <a:noFill/>
                </a:ln>
                <a:solidFill>
                  <a:srgbClr val="1F497D">
                    <a:lumMod val="60000"/>
                    <a:lumOff val="40000"/>
                  </a:srgbClr>
                </a:solidFill>
                <a:effectLst/>
                <a:uLnTx/>
                <a:uFillTx/>
                <a:latin typeface="Calibri" panose="020F0502020204030204"/>
              </a:rPr>
              <a:t>styrar</a:t>
            </a:r>
            <a:r>
              <a:rPr lang="nb-NO" sz="1100" kern="0" dirty="0">
                <a:solidFill>
                  <a:srgbClr val="1F497D">
                    <a:lumMod val="60000"/>
                    <a:lumOff val="40000"/>
                  </a:srgbClr>
                </a:solidFill>
                <a:latin typeface="Calibri" panose="020F0502020204030204"/>
              </a:rPr>
              <a:t> (pr.no):</a:t>
            </a:r>
            <a:endParaRPr lang="nb-NO" sz="1100" b="0" i="0" u="none" strike="noStrike" kern="0" cap="none" spc="0" normalizeH="0" baseline="0" noProof="0" dirty="0">
              <a:ln>
                <a:noFill/>
              </a:ln>
              <a:solidFill>
                <a:srgbClr val="1F497D">
                  <a:lumMod val="60000"/>
                  <a:lumOff val="40000"/>
                </a:srgbClr>
              </a:solidFill>
              <a:effectLst/>
              <a:uLnTx/>
              <a:uFillTx/>
              <a:latin typeface="Calibri" panose="020F0502020204030204"/>
              <a:ea typeface="Calibri"/>
              <a:cs typeface="Calibri"/>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nb-NO" sz="1100" b="0" i="0" u="none" strike="noStrike" kern="0" cap="none" spc="0" normalizeH="0" baseline="0" noProof="0" dirty="0">
                <a:ln>
                  <a:noFill/>
                </a:ln>
                <a:solidFill>
                  <a:srgbClr val="1F497D">
                    <a:lumMod val="60000"/>
                    <a:lumOff val="40000"/>
                  </a:srgbClr>
                </a:solidFill>
                <a:effectLst/>
                <a:uLnTx/>
                <a:uFillTx/>
                <a:latin typeface="Calibri" panose="020F0502020204030204"/>
              </a:rPr>
              <a:t>Ragnfrid V Haram, 47326435 / 45971427</a:t>
            </a:r>
          </a:p>
          <a:p>
            <a:pPr defTabSz="457200">
              <a:defRPr/>
            </a:pPr>
            <a:endParaRPr lang="nb-NO" sz="1100" kern="0" dirty="0">
              <a:solidFill>
                <a:srgbClr val="1F497D">
                  <a:lumMod val="60000"/>
                  <a:lumOff val="40000"/>
                </a:srgbClr>
              </a:solidFill>
              <a:latin typeface="Calibri" panose="020F0502020204030204"/>
              <a:ea typeface="Calibri"/>
              <a:cs typeface="Calibri"/>
            </a:endParaRPr>
          </a:p>
        </p:txBody>
      </p:sp>
      <p:sp>
        <p:nvSpPr>
          <p:cNvPr id="11" name="Rektangel 10">
            <a:extLst>
              <a:ext uri="{FF2B5EF4-FFF2-40B4-BE49-F238E27FC236}">
                <a16:creationId xmlns:a16="http://schemas.microsoft.com/office/drawing/2014/main" id="{3057A0D5-4A28-70CD-277E-3ABCB3D731C4}"/>
              </a:ext>
            </a:extLst>
          </p:cNvPr>
          <p:cNvSpPr/>
          <p:nvPr/>
        </p:nvSpPr>
        <p:spPr>
          <a:xfrm>
            <a:off x="8991770" y="4227323"/>
            <a:ext cx="2337443" cy="1323439"/>
          </a:xfrm>
          <a:custGeom>
            <a:avLst/>
            <a:gdLst>
              <a:gd name="connsiteX0" fmla="*/ 0 w 2337443"/>
              <a:gd name="connsiteY0" fmla="*/ 0 h 1323439"/>
              <a:gd name="connsiteX1" fmla="*/ 537612 w 2337443"/>
              <a:gd name="connsiteY1" fmla="*/ 0 h 1323439"/>
              <a:gd name="connsiteX2" fmla="*/ 1145347 w 2337443"/>
              <a:gd name="connsiteY2" fmla="*/ 0 h 1323439"/>
              <a:gd name="connsiteX3" fmla="*/ 1729708 w 2337443"/>
              <a:gd name="connsiteY3" fmla="*/ 0 h 1323439"/>
              <a:gd name="connsiteX4" fmla="*/ 2337443 w 2337443"/>
              <a:gd name="connsiteY4" fmla="*/ 0 h 1323439"/>
              <a:gd name="connsiteX5" fmla="*/ 2337443 w 2337443"/>
              <a:gd name="connsiteY5" fmla="*/ 441146 h 1323439"/>
              <a:gd name="connsiteX6" fmla="*/ 2337443 w 2337443"/>
              <a:gd name="connsiteY6" fmla="*/ 895527 h 1323439"/>
              <a:gd name="connsiteX7" fmla="*/ 2337443 w 2337443"/>
              <a:gd name="connsiteY7" fmla="*/ 1323439 h 1323439"/>
              <a:gd name="connsiteX8" fmla="*/ 1753082 w 2337443"/>
              <a:gd name="connsiteY8" fmla="*/ 1323439 h 1323439"/>
              <a:gd name="connsiteX9" fmla="*/ 1215470 w 2337443"/>
              <a:gd name="connsiteY9" fmla="*/ 1323439 h 1323439"/>
              <a:gd name="connsiteX10" fmla="*/ 654484 w 2337443"/>
              <a:gd name="connsiteY10" fmla="*/ 1323439 h 1323439"/>
              <a:gd name="connsiteX11" fmla="*/ 0 w 2337443"/>
              <a:gd name="connsiteY11" fmla="*/ 1323439 h 1323439"/>
              <a:gd name="connsiteX12" fmla="*/ 0 w 2337443"/>
              <a:gd name="connsiteY12" fmla="*/ 869058 h 1323439"/>
              <a:gd name="connsiteX13" fmla="*/ 0 w 2337443"/>
              <a:gd name="connsiteY13" fmla="*/ 401443 h 1323439"/>
              <a:gd name="connsiteX14" fmla="*/ 0 w 2337443"/>
              <a:gd name="connsiteY14" fmla="*/ 0 h 132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37443" h="1323439" fill="none" extrusionOk="0">
                <a:moveTo>
                  <a:pt x="0" y="0"/>
                </a:moveTo>
                <a:cubicBezTo>
                  <a:pt x="194449" y="-19265"/>
                  <a:pt x="357661" y="36734"/>
                  <a:pt x="537612" y="0"/>
                </a:cubicBezTo>
                <a:cubicBezTo>
                  <a:pt x="717563" y="-36734"/>
                  <a:pt x="989112" y="41208"/>
                  <a:pt x="1145347" y="0"/>
                </a:cubicBezTo>
                <a:cubicBezTo>
                  <a:pt x="1301582" y="-41208"/>
                  <a:pt x="1587827" y="7770"/>
                  <a:pt x="1729708" y="0"/>
                </a:cubicBezTo>
                <a:cubicBezTo>
                  <a:pt x="1871589" y="-7770"/>
                  <a:pt x="2153890" y="25372"/>
                  <a:pt x="2337443" y="0"/>
                </a:cubicBezTo>
                <a:cubicBezTo>
                  <a:pt x="2344901" y="172364"/>
                  <a:pt x="2337094" y="298945"/>
                  <a:pt x="2337443" y="441146"/>
                </a:cubicBezTo>
                <a:cubicBezTo>
                  <a:pt x="2337792" y="583347"/>
                  <a:pt x="2324708" y="678673"/>
                  <a:pt x="2337443" y="895527"/>
                </a:cubicBezTo>
                <a:cubicBezTo>
                  <a:pt x="2350178" y="1112381"/>
                  <a:pt x="2316732" y="1223436"/>
                  <a:pt x="2337443" y="1323439"/>
                </a:cubicBezTo>
                <a:cubicBezTo>
                  <a:pt x="2202002" y="1351128"/>
                  <a:pt x="1955878" y="1299081"/>
                  <a:pt x="1753082" y="1323439"/>
                </a:cubicBezTo>
                <a:cubicBezTo>
                  <a:pt x="1550286" y="1347797"/>
                  <a:pt x="1435543" y="1299812"/>
                  <a:pt x="1215470" y="1323439"/>
                </a:cubicBezTo>
                <a:cubicBezTo>
                  <a:pt x="995397" y="1347066"/>
                  <a:pt x="820008" y="1284192"/>
                  <a:pt x="654484" y="1323439"/>
                </a:cubicBezTo>
                <a:cubicBezTo>
                  <a:pt x="488960" y="1362686"/>
                  <a:pt x="306616" y="1273689"/>
                  <a:pt x="0" y="1323439"/>
                </a:cubicBezTo>
                <a:cubicBezTo>
                  <a:pt x="-3064" y="1150586"/>
                  <a:pt x="21532" y="990777"/>
                  <a:pt x="0" y="869058"/>
                </a:cubicBezTo>
                <a:cubicBezTo>
                  <a:pt x="-21532" y="747339"/>
                  <a:pt x="1665" y="594747"/>
                  <a:pt x="0" y="401443"/>
                </a:cubicBezTo>
                <a:cubicBezTo>
                  <a:pt x="-1665" y="208140"/>
                  <a:pt x="12555" y="198663"/>
                  <a:pt x="0" y="0"/>
                </a:cubicBezTo>
                <a:close/>
              </a:path>
              <a:path w="2337443" h="1323439" stroke="0" extrusionOk="0">
                <a:moveTo>
                  <a:pt x="0" y="0"/>
                </a:moveTo>
                <a:cubicBezTo>
                  <a:pt x="261783" y="-57020"/>
                  <a:pt x="410954" y="59009"/>
                  <a:pt x="560986" y="0"/>
                </a:cubicBezTo>
                <a:cubicBezTo>
                  <a:pt x="711018" y="-59009"/>
                  <a:pt x="945413" y="27473"/>
                  <a:pt x="1075224" y="0"/>
                </a:cubicBezTo>
                <a:cubicBezTo>
                  <a:pt x="1205035" y="-27473"/>
                  <a:pt x="1396525" y="38993"/>
                  <a:pt x="1612836" y="0"/>
                </a:cubicBezTo>
                <a:cubicBezTo>
                  <a:pt x="1829147" y="-38993"/>
                  <a:pt x="1992831" y="72286"/>
                  <a:pt x="2337443" y="0"/>
                </a:cubicBezTo>
                <a:cubicBezTo>
                  <a:pt x="2379927" y="93148"/>
                  <a:pt x="2309778" y="352848"/>
                  <a:pt x="2337443" y="454381"/>
                </a:cubicBezTo>
                <a:cubicBezTo>
                  <a:pt x="2365108" y="555914"/>
                  <a:pt x="2309734" y="766563"/>
                  <a:pt x="2337443" y="869058"/>
                </a:cubicBezTo>
                <a:cubicBezTo>
                  <a:pt x="2365152" y="971553"/>
                  <a:pt x="2305848" y="1171870"/>
                  <a:pt x="2337443" y="1323439"/>
                </a:cubicBezTo>
                <a:cubicBezTo>
                  <a:pt x="2122404" y="1373865"/>
                  <a:pt x="2024945" y="1288754"/>
                  <a:pt x="1799831" y="1323439"/>
                </a:cubicBezTo>
                <a:cubicBezTo>
                  <a:pt x="1574717" y="1358124"/>
                  <a:pt x="1388374" y="1253836"/>
                  <a:pt x="1215470" y="1323439"/>
                </a:cubicBezTo>
                <a:cubicBezTo>
                  <a:pt x="1042566" y="1393042"/>
                  <a:pt x="863294" y="1278933"/>
                  <a:pt x="631110" y="1323439"/>
                </a:cubicBezTo>
                <a:cubicBezTo>
                  <a:pt x="398926" y="1367945"/>
                  <a:pt x="194562" y="1284756"/>
                  <a:pt x="0" y="1323439"/>
                </a:cubicBezTo>
                <a:cubicBezTo>
                  <a:pt x="-38667" y="1177904"/>
                  <a:pt x="15672" y="1020532"/>
                  <a:pt x="0" y="908761"/>
                </a:cubicBezTo>
                <a:cubicBezTo>
                  <a:pt x="-15672" y="796990"/>
                  <a:pt x="3542" y="625444"/>
                  <a:pt x="0" y="454381"/>
                </a:cubicBezTo>
                <a:cubicBezTo>
                  <a:pt x="-3542" y="283318"/>
                  <a:pt x="36178" y="189503"/>
                  <a:pt x="0" y="0"/>
                </a:cubicBezTo>
                <a:close/>
              </a:path>
            </a:pathLst>
          </a:custGeom>
          <a:ln>
            <a:solidFill>
              <a:srgbClr val="4F81BD"/>
            </a:solidFill>
            <a:extLst>
              <a:ext uri="{C807C97D-BFC1-408E-A445-0C87EB9F89A2}">
                <ask:lineSketchStyleProps xmlns:ask="http://schemas.microsoft.com/office/drawing/2018/sketchyshapes" sd="655256534">
                  <a:prstGeom prst="rect">
                    <a:avLst/>
                  </a:prstGeom>
                  <ask:type>
                    <ask:lineSketchScribble/>
                  </ask:type>
                </ask:lineSketchStyleProps>
              </a:ext>
            </a:extLst>
          </a:ln>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nb-NO" sz="2000" b="0" i="0" u="none" strike="noStrike" kern="0" cap="none" spc="0" normalizeH="0" baseline="0" noProof="0">
                <a:ln>
                  <a:noFill/>
                </a:ln>
                <a:solidFill>
                  <a:prstClr val="black"/>
                </a:solidFill>
                <a:effectLst/>
                <a:uLnTx/>
                <a:uFillTx/>
                <a:latin typeface="Calibri" panose="020F0502020204030204"/>
              </a:rPr>
              <a:t>Våre verdier:</a:t>
            </a:r>
          </a:p>
          <a:p>
            <a:pPr marL="0" marR="0" lvl="0" indent="0" defTabSz="457200" eaLnBrk="1" fontAlgn="auto" latinLnBrk="0" hangingPunct="1">
              <a:lnSpc>
                <a:spcPct val="100000"/>
              </a:lnSpc>
              <a:spcBef>
                <a:spcPts val="0"/>
              </a:spcBef>
              <a:spcAft>
                <a:spcPts val="0"/>
              </a:spcAft>
              <a:buClrTx/>
              <a:buSzTx/>
              <a:buFontTx/>
              <a:buNone/>
              <a:tabLst/>
              <a:defRPr/>
            </a:pPr>
            <a:r>
              <a:rPr kumimoji="0" lang="nb-NO" sz="2000" b="0" i="0" u="none" strike="noStrike" kern="0" cap="none" spc="0" normalizeH="0" baseline="0" noProof="0">
                <a:ln>
                  <a:noFill/>
                </a:ln>
                <a:solidFill>
                  <a:prstClr val="black"/>
                </a:solidFill>
                <a:effectLst/>
                <a:uLnTx/>
                <a:uFillTx/>
                <a:latin typeface="Calibri" panose="020F0502020204030204"/>
              </a:rPr>
              <a:t>N – Nestekjærlighet </a:t>
            </a:r>
          </a:p>
          <a:p>
            <a:pPr marL="0" marR="0" lvl="0" indent="0" defTabSz="457200" eaLnBrk="1" fontAlgn="auto" latinLnBrk="0" hangingPunct="1">
              <a:lnSpc>
                <a:spcPct val="100000"/>
              </a:lnSpc>
              <a:spcBef>
                <a:spcPts val="0"/>
              </a:spcBef>
              <a:spcAft>
                <a:spcPts val="0"/>
              </a:spcAft>
              <a:buClrTx/>
              <a:buSzTx/>
              <a:buFontTx/>
              <a:buNone/>
              <a:tabLst/>
              <a:defRPr/>
            </a:pPr>
            <a:r>
              <a:rPr kumimoji="0" lang="nb-NO" sz="2000" b="0" i="0" u="none" strike="noStrike" kern="0" cap="none" spc="0" normalizeH="0" baseline="0" noProof="0">
                <a:ln>
                  <a:noFill/>
                </a:ln>
                <a:solidFill>
                  <a:prstClr val="black"/>
                </a:solidFill>
                <a:effectLst/>
                <a:uLnTx/>
                <a:uFillTx/>
                <a:latin typeface="Calibri" panose="020F0502020204030204"/>
              </a:rPr>
              <a:t>L – Likeverd </a:t>
            </a:r>
          </a:p>
          <a:p>
            <a:pPr marL="0" marR="0" lvl="0" indent="0" defTabSz="457200" eaLnBrk="1" fontAlgn="auto" latinLnBrk="0" hangingPunct="1">
              <a:lnSpc>
                <a:spcPct val="100000"/>
              </a:lnSpc>
              <a:spcBef>
                <a:spcPts val="0"/>
              </a:spcBef>
              <a:spcAft>
                <a:spcPts val="0"/>
              </a:spcAft>
              <a:buClrTx/>
              <a:buSzTx/>
              <a:buFontTx/>
              <a:buNone/>
              <a:tabLst/>
              <a:defRPr/>
            </a:pPr>
            <a:r>
              <a:rPr kumimoji="0" lang="nb-NO" sz="2000" b="0" i="0" u="none" strike="noStrike" kern="0" cap="none" spc="0" normalizeH="0" baseline="0" noProof="0">
                <a:ln>
                  <a:noFill/>
                </a:ln>
                <a:solidFill>
                  <a:prstClr val="black"/>
                </a:solidFill>
                <a:effectLst/>
                <a:uLnTx/>
                <a:uFillTx/>
                <a:latin typeface="Calibri" panose="020F0502020204030204"/>
              </a:rPr>
              <a:t>M – Mestring</a:t>
            </a:r>
            <a:endParaRPr kumimoji="0" lang="nn-NO" sz="2000" b="0" i="0" u="none" strike="noStrike" kern="0" cap="none" spc="0" normalizeH="0" baseline="0" noProof="0">
              <a:ln>
                <a:noFill/>
              </a:ln>
              <a:solidFill>
                <a:prstClr val="black"/>
              </a:solidFill>
              <a:effectLst/>
              <a:uLnTx/>
              <a:uFillTx/>
              <a:latin typeface="Calibri" panose="020F0502020204030204"/>
            </a:endParaRPr>
          </a:p>
        </p:txBody>
      </p:sp>
      <p:sp>
        <p:nvSpPr>
          <p:cNvPr id="12" name="Ellipse 11">
            <a:extLst>
              <a:ext uri="{FF2B5EF4-FFF2-40B4-BE49-F238E27FC236}">
                <a16:creationId xmlns:a16="http://schemas.microsoft.com/office/drawing/2014/main" id="{F2D8C496-6D8D-F027-A83A-713ADBBEBB33}"/>
              </a:ext>
            </a:extLst>
          </p:cNvPr>
          <p:cNvSpPr/>
          <p:nvPr/>
        </p:nvSpPr>
        <p:spPr>
          <a:xfrm>
            <a:off x="2042203" y="1545624"/>
            <a:ext cx="1692361" cy="1532626"/>
          </a:xfrm>
          <a:prstGeom prst="ellipse">
            <a:avLst/>
          </a:prstGeom>
          <a:solidFill>
            <a:srgbClr val="9BBB59">
              <a:lumMod val="20000"/>
              <a:lumOff val="80000"/>
            </a:srgbClr>
          </a:solidFill>
          <a:ln w="127000" cap="flat" cmpd="thickThin" algn="ctr">
            <a:solidFill>
              <a:srgbClr val="1F497D"/>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nb-NO" sz="1800" b="0" i="0" u="none" strike="noStrike" kern="0" cap="none" spc="0" normalizeH="0" baseline="0" noProof="0">
                <a:ln>
                  <a:noFill/>
                </a:ln>
                <a:solidFill>
                  <a:srgbClr val="1F497D">
                    <a:lumMod val="60000"/>
                    <a:lumOff val="40000"/>
                  </a:srgbClr>
                </a:solidFill>
                <a:effectLst/>
                <a:uLnTx/>
                <a:uFillTx/>
                <a:latin typeface="Calibri" panose="020F0502020204030204"/>
              </a:rPr>
              <a:t>Åpningstid</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nb-NO" sz="1800" b="0" i="0" u="none" strike="noStrike" kern="0" cap="none" spc="0" normalizeH="0" baseline="0" noProof="0" err="1">
                <a:ln>
                  <a:noFill/>
                </a:ln>
                <a:solidFill>
                  <a:srgbClr val="1F497D">
                    <a:lumMod val="60000"/>
                    <a:lumOff val="40000"/>
                  </a:srgbClr>
                </a:solidFill>
                <a:effectLst/>
                <a:uLnTx/>
                <a:uFillTx/>
                <a:latin typeface="Calibri" panose="020F0502020204030204"/>
              </a:rPr>
              <a:t>Kl</a:t>
            </a:r>
            <a:r>
              <a:rPr kumimoji="0" lang="nb-NO" sz="1800" b="0" i="0" u="none" strike="noStrike" kern="0" cap="none" spc="0" normalizeH="0" baseline="0" noProof="0">
                <a:ln>
                  <a:noFill/>
                </a:ln>
                <a:solidFill>
                  <a:srgbClr val="1F497D">
                    <a:lumMod val="60000"/>
                    <a:lumOff val="40000"/>
                  </a:srgbClr>
                </a:solidFill>
                <a:effectLst/>
                <a:uLnTx/>
                <a:uFillTx/>
                <a:latin typeface="Calibri" panose="020F0502020204030204"/>
              </a:rPr>
              <a:t> 7-16.30</a:t>
            </a:r>
          </a:p>
        </p:txBody>
      </p:sp>
      <p:pic>
        <p:nvPicPr>
          <p:cNvPr id="13" name="Bilde 12">
            <a:extLst>
              <a:ext uri="{FF2B5EF4-FFF2-40B4-BE49-F238E27FC236}">
                <a16:creationId xmlns:a16="http://schemas.microsoft.com/office/drawing/2014/main" id="{FF18319A-AACB-E92E-9B6B-8DA2FA5A4BA9}"/>
              </a:ext>
            </a:extLst>
          </p:cNvPr>
          <p:cNvPicPr>
            <a:picLocks noChangeAspect="1"/>
          </p:cNvPicPr>
          <p:nvPr/>
        </p:nvPicPr>
        <p:blipFill rotWithShape="1">
          <a:blip r:embed="rId3"/>
          <a:srcRect r="15385"/>
          <a:stretch/>
        </p:blipFill>
        <p:spPr>
          <a:xfrm>
            <a:off x="8262501" y="755970"/>
            <a:ext cx="3816424" cy="2810494"/>
          </a:xfrm>
          <a:prstGeom prst="rect">
            <a:avLst/>
          </a:prstGeom>
        </p:spPr>
      </p:pic>
      <p:sp>
        <p:nvSpPr>
          <p:cNvPr id="14" name="TekstSylinder 13">
            <a:extLst>
              <a:ext uri="{FF2B5EF4-FFF2-40B4-BE49-F238E27FC236}">
                <a16:creationId xmlns:a16="http://schemas.microsoft.com/office/drawing/2014/main" id="{D3BD9B71-36A0-E3C8-2F06-382F2E9D3658}"/>
              </a:ext>
            </a:extLst>
          </p:cNvPr>
          <p:cNvSpPr txBox="1"/>
          <p:nvPr/>
        </p:nvSpPr>
        <p:spPr>
          <a:xfrm>
            <a:off x="4303298" y="959522"/>
            <a:ext cx="3678664" cy="3785652"/>
          </a:xfrm>
          <a:prstGeom prst="rect">
            <a:avLst/>
          </a:prstGeom>
          <a:noFill/>
        </p:spPr>
        <p:txBody>
          <a:bodyPr wrap="square" rtlCol="0">
            <a:spAutoFit/>
          </a:bodyPr>
          <a:lstStyle/>
          <a:p>
            <a:pPr eaLnBrk="0" fontAlgn="base" hangingPunct="0">
              <a:spcBef>
                <a:spcPct val="0"/>
              </a:spcBef>
              <a:spcAft>
                <a:spcPct val="0"/>
              </a:spcAft>
            </a:pPr>
            <a:r>
              <a:rPr lang="nb-NO" sz="1200">
                <a:solidFill>
                  <a:prstClr val="black"/>
                </a:solidFill>
                <a:latin typeface="Calibri" panose="020F0502020204030204" pitchFamily="34" charset="0"/>
              </a:rPr>
              <a:t>I Preg barnehager Brattvåg har vi i </a:t>
            </a:r>
            <a:r>
              <a:rPr lang="nb-NO" sz="1200" err="1">
                <a:solidFill>
                  <a:prstClr val="black"/>
                </a:solidFill>
                <a:latin typeface="Calibri" panose="020F0502020204030204" pitchFamily="34" charset="0"/>
              </a:rPr>
              <a:t>eit</a:t>
            </a:r>
            <a:r>
              <a:rPr lang="nb-NO" sz="1200">
                <a:solidFill>
                  <a:prstClr val="black"/>
                </a:solidFill>
                <a:latin typeface="Calibri" panose="020F0502020204030204" pitchFamily="34" charset="0"/>
              </a:rPr>
              <a:t> mål om at alt vi </a:t>
            </a:r>
            <a:r>
              <a:rPr lang="nb-NO" sz="1200" err="1">
                <a:solidFill>
                  <a:prstClr val="black"/>
                </a:solidFill>
                <a:latin typeface="Calibri" panose="020F0502020204030204" pitchFamily="34" charset="0"/>
              </a:rPr>
              <a:t>gjer</a:t>
            </a:r>
            <a:r>
              <a:rPr lang="nb-NO" sz="1200">
                <a:solidFill>
                  <a:prstClr val="black"/>
                </a:solidFill>
                <a:latin typeface="Calibri" panose="020F0502020204030204" pitchFamily="34" charset="0"/>
              </a:rPr>
              <a:t>, </a:t>
            </a:r>
            <a:r>
              <a:rPr lang="nb-NO" sz="1200" err="1">
                <a:solidFill>
                  <a:prstClr val="black"/>
                </a:solidFill>
                <a:latin typeface="Calibri" panose="020F0502020204030204" pitchFamily="34" charset="0"/>
              </a:rPr>
              <a:t>gjer</a:t>
            </a:r>
            <a:r>
              <a:rPr lang="nb-NO" sz="1200">
                <a:solidFill>
                  <a:prstClr val="black"/>
                </a:solidFill>
                <a:latin typeface="Calibri" panose="020F0502020204030204" pitchFamily="34" charset="0"/>
              </a:rPr>
              <a:t> vi med utgangpunkt </a:t>
            </a:r>
          </a:p>
          <a:p>
            <a:pPr eaLnBrk="0" fontAlgn="base" hangingPunct="0">
              <a:spcBef>
                <a:spcPct val="0"/>
              </a:spcBef>
              <a:spcAft>
                <a:spcPct val="0"/>
              </a:spcAft>
            </a:pPr>
            <a:r>
              <a:rPr lang="nb-NO" sz="1200" b="1">
                <a:solidFill>
                  <a:srgbClr val="1F497D">
                    <a:lumMod val="60000"/>
                    <a:lumOff val="40000"/>
                  </a:srgbClr>
                </a:solidFill>
                <a:latin typeface="Calibri" panose="020F0502020204030204" pitchFamily="34" charset="0"/>
              </a:rPr>
              <a:t>til det beste for kvart </a:t>
            </a:r>
            <a:r>
              <a:rPr lang="nb-NO" sz="1200" b="1" err="1">
                <a:solidFill>
                  <a:srgbClr val="1F497D">
                    <a:lumMod val="60000"/>
                    <a:lumOff val="40000"/>
                  </a:srgbClr>
                </a:solidFill>
                <a:latin typeface="Calibri" panose="020F0502020204030204" pitchFamily="34" charset="0"/>
              </a:rPr>
              <a:t>einskild</a:t>
            </a:r>
            <a:r>
              <a:rPr lang="nb-NO" sz="1200" b="1">
                <a:solidFill>
                  <a:srgbClr val="1F497D">
                    <a:lumMod val="60000"/>
                    <a:lumOff val="40000"/>
                  </a:srgbClr>
                </a:solidFill>
                <a:latin typeface="Calibri" panose="020F0502020204030204" pitchFamily="34" charset="0"/>
              </a:rPr>
              <a:t> barn.</a:t>
            </a:r>
          </a:p>
          <a:p>
            <a:pPr eaLnBrk="0" fontAlgn="base" hangingPunct="0">
              <a:spcBef>
                <a:spcPct val="0"/>
              </a:spcBef>
              <a:spcAft>
                <a:spcPct val="0"/>
              </a:spcAft>
            </a:pPr>
            <a:r>
              <a:rPr lang="nb-NO" sz="1200">
                <a:solidFill>
                  <a:prstClr val="black"/>
                </a:solidFill>
                <a:latin typeface="Calibri" panose="020F0502020204030204" pitchFamily="34" charset="0"/>
              </a:rPr>
              <a:t>Vi ønsker å skape </a:t>
            </a:r>
            <a:r>
              <a:rPr lang="nb-NO" sz="1200" err="1">
                <a:solidFill>
                  <a:prstClr val="black"/>
                </a:solidFill>
                <a:latin typeface="Calibri" panose="020F0502020204030204" pitchFamily="34" charset="0"/>
              </a:rPr>
              <a:t>ein</a:t>
            </a:r>
            <a:r>
              <a:rPr lang="nb-NO" sz="1200">
                <a:solidFill>
                  <a:prstClr val="black"/>
                </a:solidFill>
                <a:latin typeface="Calibri" panose="020F0502020204030204" pitchFamily="34" charset="0"/>
              </a:rPr>
              <a:t> god og </a:t>
            </a:r>
            <a:r>
              <a:rPr lang="nb-NO" sz="1200" err="1">
                <a:solidFill>
                  <a:prstClr val="black"/>
                </a:solidFill>
                <a:latin typeface="Calibri" panose="020F0502020204030204" pitchFamily="34" charset="0"/>
              </a:rPr>
              <a:t>inspirerande</a:t>
            </a:r>
            <a:r>
              <a:rPr lang="nb-NO" sz="1200">
                <a:solidFill>
                  <a:prstClr val="black"/>
                </a:solidFill>
                <a:latin typeface="Calibri" panose="020F0502020204030204" pitchFamily="34" charset="0"/>
              </a:rPr>
              <a:t> </a:t>
            </a:r>
            <a:r>
              <a:rPr lang="nb-NO" sz="1200" err="1">
                <a:solidFill>
                  <a:prstClr val="black"/>
                </a:solidFill>
                <a:latin typeface="Calibri" panose="020F0502020204030204" pitchFamily="34" charset="0"/>
              </a:rPr>
              <a:t>kvardag</a:t>
            </a:r>
            <a:r>
              <a:rPr lang="nb-NO" sz="1200">
                <a:solidFill>
                  <a:prstClr val="black"/>
                </a:solidFill>
                <a:latin typeface="Calibri" panose="020F0502020204030204" pitchFamily="34" charset="0"/>
              </a:rPr>
              <a:t> som er prega av NESTEKJÆRLEIK – LIKEVERD – MESTRING.</a:t>
            </a:r>
          </a:p>
          <a:p>
            <a:pPr eaLnBrk="0" fontAlgn="base" hangingPunct="0">
              <a:spcBef>
                <a:spcPct val="0"/>
              </a:spcBef>
              <a:spcAft>
                <a:spcPct val="0"/>
              </a:spcAft>
            </a:pPr>
            <a:endParaRPr lang="nb-NO" sz="1200">
              <a:solidFill>
                <a:prstClr val="black"/>
              </a:solidFill>
              <a:latin typeface="Calibri" panose="020F0502020204030204" pitchFamily="34" charset="0"/>
            </a:endParaRPr>
          </a:p>
          <a:p>
            <a:pPr eaLnBrk="0" fontAlgn="base" hangingPunct="0">
              <a:spcBef>
                <a:spcPct val="0"/>
              </a:spcBef>
              <a:spcAft>
                <a:spcPct val="0"/>
              </a:spcAft>
            </a:pPr>
            <a:r>
              <a:rPr lang="nb-NO" sz="1200">
                <a:solidFill>
                  <a:prstClr val="black"/>
                </a:solidFill>
                <a:latin typeface="Calibri" panose="020F0502020204030204" pitchFamily="34" charset="0"/>
              </a:rPr>
              <a:t>Vi arbeider heile tida for å </a:t>
            </a:r>
            <a:r>
              <a:rPr lang="nb-NO" sz="1200" err="1">
                <a:solidFill>
                  <a:prstClr val="black"/>
                </a:solidFill>
                <a:latin typeface="Calibri" panose="020F0502020204030204" pitchFamily="34" charset="0"/>
              </a:rPr>
              <a:t>oppretthalde</a:t>
            </a:r>
            <a:r>
              <a:rPr lang="nb-NO" sz="1200">
                <a:solidFill>
                  <a:prstClr val="black"/>
                </a:solidFill>
                <a:latin typeface="Calibri" panose="020F0502020204030204" pitchFamily="34" charset="0"/>
              </a:rPr>
              <a:t> god kvalitet i barnehagen, og personalet er </a:t>
            </a:r>
            <a:r>
              <a:rPr lang="nb-NO" sz="1200" err="1">
                <a:solidFill>
                  <a:prstClr val="black"/>
                </a:solidFill>
                <a:latin typeface="Calibri" panose="020F0502020204030204" pitchFamily="34" charset="0"/>
              </a:rPr>
              <a:t>jamnleg</a:t>
            </a:r>
            <a:r>
              <a:rPr lang="nb-NO" sz="1200">
                <a:solidFill>
                  <a:prstClr val="black"/>
                </a:solidFill>
                <a:latin typeface="Calibri" panose="020F0502020204030204" pitchFamily="34" charset="0"/>
              </a:rPr>
              <a:t> med på </a:t>
            </a:r>
            <a:r>
              <a:rPr lang="nb-NO" sz="1200" err="1">
                <a:solidFill>
                  <a:prstClr val="black"/>
                </a:solidFill>
                <a:latin typeface="Calibri" panose="020F0502020204030204" pitchFamily="34" charset="0"/>
              </a:rPr>
              <a:t>samlingar</a:t>
            </a:r>
            <a:r>
              <a:rPr lang="nb-NO" sz="1200">
                <a:solidFill>
                  <a:prstClr val="black"/>
                </a:solidFill>
                <a:latin typeface="Calibri" panose="020F0502020204030204" pitchFamily="34" charset="0"/>
              </a:rPr>
              <a:t> med </a:t>
            </a:r>
            <a:r>
              <a:rPr lang="nb-NO" sz="1200" err="1">
                <a:solidFill>
                  <a:prstClr val="black"/>
                </a:solidFill>
                <a:latin typeface="Calibri" panose="020F0502020204030204" pitchFamily="34" charset="0"/>
              </a:rPr>
              <a:t>fagleg</a:t>
            </a:r>
            <a:r>
              <a:rPr lang="nb-NO" sz="1200">
                <a:solidFill>
                  <a:prstClr val="black"/>
                </a:solidFill>
                <a:latin typeface="Calibri" panose="020F0502020204030204" pitchFamily="34" charset="0"/>
              </a:rPr>
              <a:t> fokus for å sikre at barnehagen er </a:t>
            </a:r>
            <a:r>
              <a:rPr lang="nb-NO" sz="1200" err="1">
                <a:solidFill>
                  <a:prstClr val="black"/>
                </a:solidFill>
                <a:latin typeface="Calibri" panose="020F0502020204030204" pitchFamily="34" charset="0"/>
              </a:rPr>
              <a:t>ein</a:t>
            </a:r>
            <a:r>
              <a:rPr lang="nb-NO" sz="1200">
                <a:solidFill>
                  <a:prstClr val="black"/>
                </a:solidFill>
                <a:latin typeface="Calibri" panose="020F0502020204030204" pitchFamily="34" charset="0"/>
              </a:rPr>
              <a:t> </a:t>
            </a:r>
            <a:r>
              <a:rPr lang="nb-NO" sz="1200" err="1">
                <a:solidFill>
                  <a:prstClr val="black"/>
                </a:solidFill>
                <a:latin typeface="Calibri" panose="020F0502020204030204" pitchFamily="34" charset="0"/>
              </a:rPr>
              <a:t>lærande</a:t>
            </a:r>
            <a:r>
              <a:rPr lang="nb-NO" sz="1200">
                <a:solidFill>
                  <a:prstClr val="black"/>
                </a:solidFill>
                <a:latin typeface="Calibri" panose="020F0502020204030204" pitchFamily="34" charset="0"/>
              </a:rPr>
              <a:t> organisasjon og i stadig utvikling.</a:t>
            </a:r>
          </a:p>
          <a:p>
            <a:pPr eaLnBrk="0" fontAlgn="base" hangingPunct="0">
              <a:spcBef>
                <a:spcPct val="0"/>
              </a:spcBef>
              <a:spcAft>
                <a:spcPct val="0"/>
              </a:spcAft>
            </a:pPr>
            <a:endParaRPr lang="nb-NO" sz="1200">
              <a:solidFill>
                <a:prstClr val="black"/>
              </a:solidFill>
              <a:latin typeface="Calibri" panose="020F0502020204030204" pitchFamily="34" charset="0"/>
            </a:endParaRPr>
          </a:p>
          <a:p>
            <a:pPr eaLnBrk="0" fontAlgn="base" hangingPunct="0">
              <a:spcBef>
                <a:spcPct val="0"/>
              </a:spcBef>
              <a:spcAft>
                <a:spcPct val="0"/>
              </a:spcAft>
            </a:pPr>
            <a:r>
              <a:rPr lang="nb-NO" sz="1200">
                <a:solidFill>
                  <a:prstClr val="black"/>
                </a:solidFill>
                <a:latin typeface="Calibri" panose="020F0502020204030204" pitchFamily="34" charset="0"/>
              </a:rPr>
              <a:t>Vi arbeider for at barna på småbarn- og </a:t>
            </a:r>
            <a:r>
              <a:rPr lang="nb-NO" sz="1200" err="1">
                <a:solidFill>
                  <a:prstClr val="black"/>
                </a:solidFill>
                <a:latin typeface="Calibri" panose="020F0502020204030204" pitchFamily="34" charset="0"/>
              </a:rPr>
              <a:t>storbarnsavdelingane</a:t>
            </a:r>
            <a:r>
              <a:rPr lang="nb-NO" sz="1200">
                <a:solidFill>
                  <a:prstClr val="black"/>
                </a:solidFill>
                <a:latin typeface="Calibri" panose="020F0502020204030204" pitchFamily="34" charset="0"/>
              </a:rPr>
              <a:t>  skal medvirke  og ha oversikt over </a:t>
            </a:r>
            <a:r>
              <a:rPr lang="nb-NO" sz="1200" err="1">
                <a:solidFill>
                  <a:prstClr val="black"/>
                </a:solidFill>
                <a:latin typeface="Calibri" panose="020F0502020204030204" pitchFamily="34" charset="0"/>
              </a:rPr>
              <a:t>kvardagen</a:t>
            </a:r>
            <a:r>
              <a:rPr lang="nb-NO" sz="1200">
                <a:solidFill>
                  <a:prstClr val="black"/>
                </a:solidFill>
                <a:latin typeface="Calibri" panose="020F0502020204030204" pitchFamily="34" charset="0"/>
              </a:rPr>
              <a:t> sin. Vi ønsker at barna </a:t>
            </a:r>
            <a:r>
              <a:rPr lang="nb-NO" sz="1200" err="1">
                <a:solidFill>
                  <a:prstClr val="black"/>
                </a:solidFill>
                <a:latin typeface="Calibri" panose="020F0502020204030204" pitchFamily="34" charset="0"/>
              </a:rPr>
              <a:t>utviklar</a:t>
            </a:r>
            <a:r>
              <a:rPr lang="nb-NO" sz="1200">
                <a:solidFill>
                  <a:prstClr val="black"/>
                </a:solidFill>
                <a:latin typeface="Calibri" panose="020F0502020204030204" pitchFamily="34" charset="0"/>
              </a:rPr>
              <a:t> </a:t>
            </a:r>
            <a:r>
              <a:rPr lang="nb-NO" sz="1200" err="1">
                <a:solidFill>
                  <a:prstClr val="black"/>
                </a:solidFill>
                <a:latin typeface="Calibri" panose="020F0502020204030204" pitchFamily="34" charset="0"/>
              </a:rPr>
              <a:t>reiskap</a:t>
            </a:r>
            <a:r>
              <a:rPr lang="nb-NO" sz="1200">
                <a:solidFill>
                  <a:prstClr val="black"/>
                </a:solidFill>
                <a:latin typeface="Calibri" panose="020F0502020204030204" pitchFamily="34" charset="0"/>
              </a:rPr>
              <a:t> for å ha gode </a:t>
            </a:r>
            <a:r>
              <a:rPr lang="nb-NO" sz="1200" err="1">
                <a:solidFill>
                  <a:prstClr val="black"/>
                </a:solidFill>
                <a:latin typeface="Calibri" panose="020F0502020204030204" pitchFamily="34" charset="0"/>
              </a:rPr>
              <a:t>relasjonar</a:t>
            </a:r>
            <a:r>
              <a:rPr lang="nb-NO" sz="1200">
                <a:solidFill>
                  <a:prstClr val="black"/>
                </a:solidFill>
                <a:latin typeface="Calibri" panose="020F0502020204030204" pitchFamily="34" charset="0"/>
              </a:rPr>
              <a:t> og leik, og kunne utvikle vennskap som </a:t>
            </a:r>
            <a:r>
              <a:rPr lang="nb-NO" sz="1200" err="1">
                <a:solidFill>
                  <a:prstClr val="black"/>
                </a:solidFill>
                <a:latin typeface="Calibri" panose="020F0502020204030204" pitchFamily="34" charset="0"/>
              </a:rPr>
              <a:t>dei</a:t>
            </a:r>
            <a:r>
              <a:rPr lang="nb-NO" sz="1200">
                <a:solidFill>
                  <a:prstClr val="black"/>
                </a:solidFill>
                <a:latin typeface="Calibri" panose="020F0502020204030204" pitchFamily="34" charset="0"/>
              </a:rPr>
              <a:t> tek med seg </a:t>
            </a:r>
            <a:r>
              <a:rPr lang="nb-NO" sz="1200" err="1">
                <a:solidFill>
                  <a:prstClr val="black"/>
                </a:solidFill>
                <a:latin typeface="Calibri" panose="020F0502020204030204" pitchFamily="34" charset="0"/>
              </a:rPr>
              <a:t>vidare</a:t>
            </a:r>
            <a:r>
              <a:rPr lang="nb-NO" sz="1200">
                <a:solidFill>
                  <a:prstClr val="black"/>
                </a:solidFill>
                <a:latin typeface="Calibri" panose="020F0502020204030204" pitchFamily="34" charset="0"/>
              </a:rPr>
              <a:t> i livet. Vi ønsker å sette verdifulle spor.</a:t>
            </a:r>
          </a:p>
          <a:p>
            <a:pPr eaLnBrk="0" fontAlgn="base" hangingPunct="0">
              <a:spcBef>
                <a:spcPct val="0"/>
              </a:spcBef>
              <a:spcAft>
                <a:spcPct val="0"/>
              </a:spcAft>
            </a:pPr>
            <a:endParaRPr lang="nb-NO" sz="1200">
              <a:solidFill>
                <a:prstClr val="black"/>
              </a:solidFill>
              <a:latin typeface="Calibri" panose="020F0502020204030204" pitchFamily="34" charset="0"/>
            </a:endParaRPr>
          </a:p>
          <a:p>
            <a:pPr eaLnBrk="0" fontAlgn="base" hangingPunct="0">
              <a:spcBef>
                <a:spcPct val="0"/>
              </a:spcBef>
              <a:spcAft>
                <a:spcPct val="0"/>
              </a:spcAft>
            </a:pPr>
            <a:r>
              <a:rPr lang="nb-NO" sz="1200">
                <a:solidFill>
                  <a:prstClr val="black"/>
                </a:solidFill>
                <a:latin typeface="Calibri" panose="020F0502020204030204" pitchFamily="34" charset="0"/>
              </a:rPr>
              <a:t>Med </a:t>
            </a:r>
            <a:r>
              <a:rPr lang="nb-NO" sz="1200" err="1">
                <a:solidFill>
                  <a:prstClr val="black"/>
                </a:solidFill>
                <a:latin typeface="Calibri" panose="020F0502020204030204" pitchFamily="34" charset="0"/>
              </a:rPr>
              <a:t>venleg</a:t>
            </a:r>
            <a:r>
              <a:rPr lang="nb-NO" sz="1200">
                <a:solidFill>
                  <a:prstClr val="black"/>
                </a:solidFill>
                <a:latin typeface="Calibri" panose="020F0502020204030204" pitchFamily="34" charset="0"/>
              </a:rPr>
              <a:t> helsing</a:t>
            </a:r>
          </a:p>
          <a:p>
            <a:pPr eaLnBrk="0" fontAlgn="base" hangingPunct="0">
              <a:spcBef>
                <a:spcPct val="0"/>
              </a:spcBef>
              <a:spcAft>
                <a:spcPct val="0"/>
              </a:spcAft>
            </a:pPr>
            <a:r>
              <a:rPr lang="nb-NO" sz="1200" err="1">
                <a:solidFill>
                  <a:prstClr val="black"/>
                </a:solidFill>
                <a:latin typeface="Calibri" panose="020F0502020204030204" pitchFamily="34" charset="0"/>
              </a:rPr>
              <a:t>Medarbeidarane</a:t>
            </a:r>
            <a:r>
              <a:rPr lang="nb-NO" sz="1200">
                <a:solidFill>
                  <a:prstClr val="black"/>
                </a:solidFill>
                <a:latin typeface="Calibri" panose="020F0502020204030204" pitchFamily="34" charset="0"/>
              </a:rPr>
              <a:t> i Preg barnehager Brattvåg</a:t>
            </a:r>
            <a:endParaRPr lang="nb-NO" sz="1400">
              <a:solidFill>
                <a:prstClr val="black"/>
              </a:solidFill>
              <a:latin typeface="Calibri" panose="020F0502020204030204" pitchFamily="34" charset="0"/>
            </a:endParaRPr>
          </a:p>
        </p:txBody>
      </p:sp>
      <p:pic>
        <p:nvPicPr>
          <p:cNvPr id="16" name="Bilde 15">
            <a:extLst>
              <a:ext uri="{FF2B5EF4-FFF2-40B4-BE49-F238E27FC236}">
                <a16:creationId xmlns:a16="http://schemas.microsoft.com/office/drawing/2014/main" id="{C6B83547-2C87-A3BA-00D9-D527C98B01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8303" y="6367053"/>
            <a:ext cx="3306434" cy="323455"/>
          </a:xfrm>
          <a:prstGeom prst="rect">
            <a:avLst/>
          </a:prstGeom>
        </p:spPr>
      </p:pic>
      <p:sp>
        <p:nvSpPr>
          <p:cNvPr id="17" name="Tittel 1">
            <a:extLst>
              <a:ext uri="{FF2B5EF4-FFF2-40B4-BE49-F238E27FC236}">
                <a16:creationId xmlns:a16="http://schemas.microsoft.com/office/drawing/2014/main" id="{717431A7-9386-BD1E-83A6-BBEAECCB2699}"/>
              </a:ext>
            </a:extLst>
          </p:cNvPr>
          <p:cNvSpPr txBox="1">
            <a:spLocks/>
          </p:cNvSpPr>
          <p:nvPr/>
        </p:nvSpPr>
        <p:spPr bwMode="auto">
          <a:xfrm>
            <a:off x="1930892" y="81574"/>
            <a:ext cx="8229600" cy="576064"/>
          </a:xfrm>
          <a:prstGeom prst="rect">
            <a:avLst/>
          </a:prstGeom>
          <a:solidFill>
            <a:srgbClr val="1A669A"/>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b-NO" sz="2800" b="0" i="0" u="none" strike="noStrike" kern="1200" cap="none" spc="0" normalizeH="0" baseline="0" noProof="0" dirty="0">
                <a:ln>
                  <a:noFill/>
                </a:ln>
                <a:solidFill>
                  <a:srgbClr val="EEECE1"/>
                </a:solidFill>
                <a:effectLst/>
                <a:uLnTx/>
                <a:uFillTx/>
                <a:latin typeface="Dreaming Outloud Pro" panose="03050502040302030504" pitchFamily="66" charset="0"/>
                <a:ea typeface="+mj-ea"/>
                <a:cs typeface="Dreaming Outloud Pro" panose="03050502040302030504" pitchFamily="66" charset="0"/>
              </a:rPr>
              <a:t>Velkommen til </a:t>
            </a:r>
            <a:r>
              <a:rPr kumimoji="0" lang="nb-NO" sz="2800" b="0" i="0" u="none" strike="noStrike" kern="1200" cap="none" spc="0" normalizeH="0" baseline="0" noProof="0" dirty="0" err="1">
                <a:ln>
                  <a:noFill/>
                </a:ln>
                <a:solidFill>
                  <a:srgbClr val="EEECE1"/>
                </a:solidFill>
                <a:effectLst/>
                <a:uLnTx/>
                <a:uFillTx/>
                <a:latin typeface="Dreaming Outloud Pro" panose="03050502040302030504" pitchFamily="66" charset="0"/>
                <a:ea typeface="+mj-ea"/>
                <a:cs typeface="Dreaming Outloud Pro" panose="03050502040302030504" pitchFamily="66" charset="0"/>
              </a:rPr>
              <a:t>eit</a:t>
            </a:r>
            <a:r>
              <a:rPr kumimoji="0" lang="nb-NO" sz="2800" b="0" i="0" u="none" strike="noStrike" kern="1200" cap="none" spc="0" normalizeH="0" baseline="0" noProof="0" dirty="0">
                <a:ln>
                  <a:noFill/>
                </a:ln>
                <a:solidFill>
                  <a:srgbClr val="EEECE1"/>
                </a:solidFill>
                <a:effectLst/>
                <a:uLnTx/>
                <a:uFillTx/>
                <a:latin typeface="Dreaming Outloud Pro" panose="03050502040302030504" pitchFamily="66" charset="0"/>
                <a:ea typeface="+mj-ea"/>
                <a:cs typeface="Dreaming Outloud Pro" panose="03050502040302030504" pitchFamily="66" charset="0"/>
              </a:rPr>
              <a:t> nytt barnehageår 2025/2026</a:t>
            </a:r>
          </a:p>
        </p:txBody>
      </p:sp>
    </p:spTree>
    <p:extLst>
      <p:ext uri="{BB962C8B-B14F-4D97-AF65-F5344CB8AC3E}">
        <p14:creationId xmlns:p14="http://schemas.microsoft.com/office/powerpoint/2010/main" val="3173673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lysbildenummer 2">
            <a:extLst>
              <a:ext uri="{FF2B5EF4-FFF2-40B4-BE49-F238E27FC236}">
                <a16:creationId xmlns:a16="http://schemas.microsoft.com/office/drawing/2014/main" id="{F3E8FF51-41D4-EA5B-A8E0-68BACF0CD5F3}"/>
              </a:ext>
            </a:extLst>
          </p:cNvPr>
          <p:cNvSpPr>
            <a:spLocks noGrp="1"/>
          </p:cNvSpPr>
          <p:nvPr>
            <p:ph type="sldNum" sz="quarter" idx="12"/>
          </p:nvPr>
        </p:nvSpPr>
        <p:spPr/>
        <p:txBody>
          <a:bodyPr/>
          <a:lstStyle/>
          <a:p>
            <a:fld id="{8D16F653-2C9F-4FFA-BA48-E5639A822650}" type="slidenum">
              <a:rPr lang="nn-NO" smtClean="0"/>
              <a:t>4</a:t>
            </a:fld>
            <a:endParaRPr lang="nn-NO"/>
          </a:p>
        </p:txBody>
      </p:sp>
      <p:pic>
        <p:nvPicPr>
          <p:cNvPr id="5" name="Bilde 4">
            <a:extLst>
              <a:ext uri="{FF2B5EF4-FFF2-40B4-BE49-F238E27FC236}">
                <a16:creationId xmlns:a16="http://schemas.microsoft.com/office/drawing/2014/main" id="{222D234C-30C0-4DF7-68F5-E99FCAB51BE4}"/>
              </a:ext>
            </a:extLst>
          </p:cNvPr>
          <p:cNvPicPr>
            <a:picLocks noChangeAspect="1"/>
          </p:cNvPicPr>
          <p:nvPr/>
        </p:nvPicPr>
        <p:blipFill>
          <a:blip r:embed="rId2"/>
          <a:stretch>
            <a:fillRect/>
          </a:stretch>
        </p:blipFill>
        <p:spPr>
          <a:xfrm>
            <a:off x="0" y="6070155"/>
            <a:ext cx="1477818" cy="651320"/>
          </a:xfrm>
          <a:prstGeom prst="rect">
            <a:avLst/>
          </a:prstGeom>
        </p:spPr>
      </p:pic>
      <p:pic>
        <p:nvPicPr>
          <p:cNvPr id="6" name="Bilde 5">
            <a:extLst>
              <a:ext uri="{FF2B5EF4-FFF2-40B4-BE49-F238E27FC236}">
                <a16:creationId xmlns:a16="http://schemas.microsoft.com/office/drawing/2014/main" id="{0BF8107A-3A59-D0E7-D04D-5D68EC61CE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2783" y="6347411"/>
            <a:ext cx="3306434" cy="323455"/>
          </a:xfrm>
          <a:prstGeom prst="rect">
            <a:avLst/>
          </a:prstGeom>
        </p:spPr>
      </p:pic>
      <p:sp>
        <p:nvSpPr>
          <p:cNvPr id="7" name="Tittel 1">
            <a:extLst>
              <a:ext uri="{FF2B5EF4-FFF2-40B4-BE49-F238E27FC236}">
                <a16:creationId xmlns:a16="http://schemas.microsoft.com/office/drawing/2014/main" id="{4DF75075-74D9-75F8-26D8-5E36057D91DC}"/>
              </a:ext>
            </a:extLst>
          </p:cNvPr>
          <p:cNvSpPr txBox="1">
            <a:spLocks/>
          </p:cNvSpPr>
          <p:nvPr/>
        </p:nvSpPr>
        <p:spPr bwMode="auto">
          <a:xfrm>
            <a:off x="23051" y="513843"/>
            <a:ext cx="8031097" cy="365125"/>
          </a:xfrm>
          <a:prstGeom prst="rect">
            <a:avLst/>
          </a:prstGeom>
          <a:solidFill>
            <a:srgbClr val="1A669A"/>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b-NO" sz="2400" b="1" i="0" u="none" strike="noStrike" kern="1200" cap="none" spc="0" normalizeH="0" baseline="0" noProof="0">
                <a:ln>
                  <a:noFill/>
                </a:ln>
                <a:solidFill>
                  <a:srgbClr val="EEECE1"/>
                </a:solidFill>
                <a:effectLst/>
                <a:uLnTx/>
                <a:uFillTx/>
                <a:latin typeface="+mn-lt"/>
                <a:ea typeface="+mj-ea"/>
                <a:cs typeface="Dreaming Outloud Pro" panose="03050502040302030504" pitchFamily="66" charset="0"/>
              </a:rPr>
              <a:t>Om Preg barnehager Brattvåg</a:t>
            </a:r>
          </a:p>
        </p:txBody>
      </p:sp>
      <p:sp>
        <p:nvSpPr>
          <p:cNvPr id="8" name="TekstSylinder 7">
            <a:extLst>
              <a:ext uri="{FF2B5EF4-FFF2-40B4-BE49-F238E27FC236}">
                <a16:creationId xmlns:a16="http://schemas.microsoft.com/office/drawing/2014/main" id="{9D6F1CC6-EA00-8125-A471-F58F1FEAADBC}"/>
              </a:ext>
            </a:extLst>
          </p:cNvPr>
          <p:cNvSpPr txBox="1"/>
          <p:nvPr/>
        </p:nvSpPr>
        <p:spPr>
          <a:xfrm>
            <a:off x="122303" y="1358162"/>
            <a:ext cx="8031097" cy="3785652"/>
          </a:xfrm>
          <a:prstGeom prst="rect">
            <a:avLst/>
          </a:prstGeom>
          <a:noFill/>
        </p:spPr>
        <p:txBody>
          <a:bodyPr wrap="square" lIns="91440" tIns="45720" rIns="91440" bIns="45720" rtlCol="0" anchor="t">
            <a:spAutoFit/>
          </a:bodyPr>
          <a:lstStyle/>
          <a:p>
            <a:pPr eaLnBrk="0" fontAlgn="base" hangingPunct="0">
              <a:spcBef>
                <a:spcPct val="0"/>
              </a:spcBef>
              <a:spcAft>
                <a:spcPct val="0"/>
              </a:spcAft>
            </a:pPr>
            <a:r>
              <a:rPr lang="nb-NO" sz="1200" dirty="0">
                <a:solidFill>
                  <a:prstClr val="black"/>
                </a:solidFill>
                <a:latin typeface="Calibri"/>
                <a:ea typeface="Calibri"/>
                <a:cs typeface="Calibri"/>
              </a:rPr>
              <a:t>Vi er </a:t>
            </a:r>
            <a:r>
              <a:rPr lang="nb-NO" sz="1200" dirty="0" err="1">
                <a:solidFill>
                  <a:prstClr val="black"/>
                </a:solidFill>
                <a:latin typeface="Calibri"/>
                <a:ea typeface="Calibri"/>
                <a:cs typeface="Calibri"/>
              </a:rPr>
              <a:t>ein</a:t>
            </a:r>
            <a:r>
              <a:rPr lang="nb-NO" sz="1200" dirty="0">
                <a:solidFill>
                  <a:prstClr val="black"/>
                </a:solidFill>
                <a:latin typeface="Calibri"/>
                <a:ea typeface="Calibri"/>
                <a:cs typeface="Calibri"/>
              </a:rPr>
              <a:t> 6-avdelings barnehage i Øvrehjellen i Brattvåg med </a:t>
            </a:r>
            <a:r>
              <a:rPr lang="nb-NO" sz="1200" dirty="0" err="1">
                <a:solidFill>
                  <a:prstClr val="black"/>
                </a:solidFill>
                <a:latin typeface="Calibri"/>
                <a:ea typeface="Calibri"/>
                <a:cs typeface="Calibri"/>
              </a:rPr>
              <a:t>ca</a:t>
            </a:r>
            <a:r>
              <a:rPr lang="nb-NO" sz="1200" dirty="0">
                <a:solidFill>
                  <a:prstClr val="black"/>
                </a:solidFill>
                <a:latin typeface="Calibri"/>
                <a:ea typeface="Calibri"/>
                <a:cs typeface="Calibri"/>
              </a:rPr>
              <a:t> 80 barn. </a:t>
            </a:r>
          </a:p>
          <a:p>
            <a:pPr eaLnBrk="0" fontAlgn="base" hangingPunct="0">
              <a:spcBef>
                <a:spcPct val="0"/>
              </a:spcBef>
              <a:spcAft>
                <a:spcPct val="0"/>
              </a:spcAft>
            </a:pPr>
            <a:r>
              <a:rPr lang="nb-NO" sz="1200" dirty="0">
                <a:solidFill>
                  <a:prstClr val="black"/>
                </a:solidFill>
                <a:latin typeface="Calibri"/>
                <a:ea typeface="Calibri"/>
                <a:cs typeface="Calibri"/>
              </a:rPr>
              <a:t>Barnehagen vart bygd i 1973, utvida i 2003 og 2015. </a:t>
            </a:r>
          </a:p>
          <a:p>
            <a:pPr eaLnBrk="0" fontAlgn="base" hangingPunct="0">
              <a:spcBef>
                <a:spcPct val="0"/>
              </a:spcBef>
              <a:spcAft>
                <a:spcPct val="0"/>
              </a:spcAft>
            </a:pPr>
            <a:r>
              <a:rPr lang="nb-NO" sz="1200" dirty="0">
                <a:solidFill>
                  <a:prstClr val="black"/>
                </a:solidFill>
                <a:latin typeface="Calibri"/>
                <a:ea typeface="Calibri"/>
                <a:cs typeface="Calibri"/>
              </a:rPr>
              <a:t>Frå 1.1.2023 vart barnehagen eigen juridisk eining, og frå 1.1.2024 </a:t>
            </a:r>
            <a:r>
              <a:rPr lang="nb-NO" sz="1200" dirty="0" err="1">
                <a:solidFill>
                  <a:prstClr val="black"/>
                </a:solidFill>
                <a:latin typeface="Calibri"/>
                <a:ea typeface="Calibri"/>
                <a:cs typeface="Calibri"/>
              </a:rPr>
              <a:t>fekk</a:t>
            </a:r>
            <a:r>
              <a:rPr lang="nb-NO" sz="1200" dirty="0">
                <a:solidFill>
                  <a:prstClr val="black"/>
                </a:solidFill>
                <a:latin typeface="Calibri"/>
                <a:ea typeface="Calibri"/>
                <a:cs typeface="Calibri"/>
              </a:rPr>
              <a:t> barnehagen nytt </a:t>
            </a:r>
            <a:r>
              <a:rPr lang="nb-NO" sz="1200" dirty="0" err="1">
                <a:solidFill>
                  <a:prstClr val="black"/>
                </a:solidFill>
                <a:latin typeface="Calibri"/>
                <a:ea typeface="Calibri"/>
                <a:cs typeface="Calibri"/>
              </a:rPr>
              <a:t>namn</a:t>
            </a:r>
            <a:r>
              <a:rPr lang="nb-NO" sz="1200" dirty="0">
                <a:solidFill>
                  <a:prstClr val="black"/>
                </a:solidFill>
                <a:latin typeface="Calibri"/>
                <a:ea typeface="Calibri"/>
                <a:cs typeface="Calibri"/>
              </a:rPr>
              <a:t> til Preg barnehager Brattvåg på bakgrunn av at alle NLM-barnehagene skifta </a:t>
            </a:r>
            <a:r>
              <a:rPr lang="nb-NO" sz="1200" dirty="0" err="1">
                <a:solidFill>
                  <a:prstClr val="black"/>
                </a:solidFill>
                <a:latin typeface="Calibri"/>
                <a:ea typeface="Calibri"/>
                <a:cs typeface="Calibri"/>
              </a:rPr>
              <a:t>namn</a:t>
            </a:r>
            <a:r>
              <a:rPr lang="nb-NO" sz="1200" dirty="0">
                <a:solidFill>
                  <a:prstClr val="black"/>
                </a:solidFill>
                <a:latin typeface="Calibri"/>
                <a:ea typeface="Calibri"/>
                <a:cs typeface="Calibri"/>
              </a:rPr>
              <a:t>. Barnehagen er i Preg barnehager – konsernet.</a:t>
            </a:r>
            <a:br>
              <a:rPr lang="nb-NO" sz="1200" dirty="0">
                <a:solidFill>
                  <a:prstClr val="black"/>
                </a:solidFill>
                <a:latin typeface="Calibri"/>
                <a:ea typeface="Calibri"/>
                <a:cs typeface="Calibri"/>
              </a:rPr>
            </a:br>
            <a:endParaRPr lang="nb-NO" sz="1200" dirty="0">
              <a:solidFill>
                <a:prstClr val="black"/>
              </a:solidFill>
              <a:latin typeface="Calibri" panose="020F0502020204030204" pitchFamily="34" charset="0"/>
              <a:ea typeface="Calibri"/>
              <a:cs typeface="Calibri"/>
            </a:endParaRPr>
          </a:p>
          <a:p>
            <a:pPr eaLnBrk="0" fontAlgn="base" hangingPunct="0">
              <a:spcBef>
                <a:spcPct val="0"/>
              </a:spcBef>
              <a:spcAft>
                <a:spcPct val="0"/>
              </a:spcAft>
            </a:pPr>
            <a:r>
              <a:rPr lang="nb-NO" sz="1200" dirty="0">
                <a:solidFill>
                  <a:prstClr val="black"/>
                </a:solidFill>
                <a:latin typeface="Calibri"/>
                <a:ea typeface="Calibri"/>
                <a:cs typeface="Calibri"/>
              </a:rPr>
              <a:t>Heile barnehagen er gjennom åra fornya både ute og inne, og framstår som relativt nybygd. Friskus </a:t>
            </a:r>
            <a:r>
              <a:rPr lang="nb-NO" sz="1200" dirty="0" err="1">
                <a:solidFill>
                  <a:prstClr val="black"/>
                </a:solidFill>
                <a:latin typeface="Calibri"/>
                <a:ea typeface="Calibri"/>
                <a:cs typeface="Calibri"/>
              </a:rPr>
              <a:t>fekk</a:t>
            </a:r>
            <a:r>
              <a:rPr lang="nb-NO" sz="1200" dirty="0">
                <a:solidFill>
                  <a:prstClr val="black"/>
                </a:solidFill>
                <a:latin typeface="Calibri"/>
                <a:ea typeface="Calibri"/>
                <a:cs typeface="Calibri"/>
              </a:rPr>
              <a:t> nye toalett forrige barnehageår, det er fortsatt litt til som står for tur til oppgradering på Friskus </a:t>
            </a:r>
            <a:r>
              <a:rPr lang="nb-NO" sz="1200" dirty="0" err="1">
                <a:solidFill>
                  <a:prstClr val="black"/>
                </a:solidFill>
                <a:latin typeface="Calibri"/>
                <a:ea typeface="Calibri"/>
                <a:cs typeface="Calibri"/>
              </a:rPr>
              <a:t>etterkvart</a:t>
            </a:r>
            <a:r>
              <a:rPr lang="nb-NO" sz="1200" dirty="0">
                <a:solidFill>
                  <a:prstClr val="black"/>
                </a:solidFill>
                <a:latin typeface="Calibri"/>
                <a:ea typeface="Calibri"/>
                <a:cs typeface="Calibri"/>
              </a:rPr>
              <a:t>. </a:t>
            </a:r>
          </a:p>
          <a:p>
            <a:pPr eaLnBrk="0" fontAlgn="base" hangingPunct="0">
              <a:spcBef>
                <a:spcPct val="0"/>
              </a:spcBef>
              <a:spcAft>
                <a:spcPct val="0"/>
              </a:spcAft>
            </a:pPr>
            <a:r>
              <a:rPr lang="nb-NO" sz="1200" dirty="0">
                <a:solidFill>
                  <a:prstClr val="black"/>
                </a:solidFill>
                <a:latin typeface="Calibri"/>
                <a:ea typeface="Calibri"/>
                <a:cs typeface="Calibri"/>
              </a:rPr>
              <a:t>Vi har </a:t>
            </a:r>
            <a:r>
              <a:rPr lang="nb-NO" sz="1200" dirty="0" err="1">
                <a:solidFill>
                  <a:prstClr val="black"/>
                </a:solidFill>
                <a:latin typeface="Calibri"/>
                <a:ea typeface="Calibri"/>
                <a:cs typeface="Calibri"/>
              </a:rPr>
              <a:t>eit</a:t>
            </a:r>
            <a:r>
              <a:rPr lang="nb-NO" sz="1200" dirty="0">
                <a:solidFill>
                  <a:prstClr val="black"/>
                </a:solidFill>
                <a:latin typeface="Calibri"/>
                <a:ea typeface="Calibri"/>
                <a:cs typeface="Calibri"/>
              </a:rPr>
              <a:t> stort uteområde som er inndelt i småbarns- og </a:t>
            </a:r>
            <a:r>
              <a:rPr lang="nb-NO" sz="1200" dirty="0" err="1">
                <a:solidFill>
                  <a:prstClr val="black"/>
                </a:solidFill>
                <a:latin typeface="Calibri"/>
                <a:ea typeface="Calibri"/>
                <a:cs typeface="Calibri"/>
              </a:rPr>
              <a:t>storbarnsleik</a:t>
            </a:r>
            <a:r>
              <a:rPr lang="nb-NO" sz="1200" dirty="0">
                <a:solidFill>
                  <a:prstClr val="black"/>
                </a:solidFill>
                <a:latin typeface="Calibri"/>
                <a:ea typeface="Calibri"/>
                <a:cs typeface="Calibri"/>
              </a:rPr>
              <a:t>. Dette for å skape tryggleik for </a:t>
            </a:r>
            <a:r>
              <a:rPr lang="nb-NO" sz="1200" dirty="0" err="1">
                <a:solidFill>
                  <a:prstClr val="black"/>
                </a:solidFill>
                <a:latin typeface="Calibri"/>
                <a:ea typeface="Calibri"/>
                <a:cs typeface="Calibri"/>
              </a:rPr>
              <a:t>dei</a:t>
            </a:r>
            <a:r>
              <a:rPr lang="nb-NO" sz="1200" dirty="0">
                <a:solidFill>
                  <a:prstClr val="black"/>
                </a:solidFill>
                <a:latin typeface="Calibri"/>
                <a:ea typeface="Calibri"/>
                <a:cs typeface="Calibri"/>
              </a:rPr>
              <a:t> minste, og større </a:t>
            </a:r>
            <a:r>
              <a:rPr lang="nb-NO" sz="1200" dirty="0" err="1">
                <a:solidFill>
                  <a:prstClr val="black"/>
                </a:solidFill>
                <a:latin typeface="Calibri"/>
                <a:ea typeface="Calibri"/>
                <a:cs typeface="Calibri"/>
              </a:rPr>
              <a:t>friheit</a:t>
            </a:r>
            <a:r>
              <a:rPr lang="nb-NO" sz="1200" dirty="0">
                <a:solidFill>
                  <a:prstClr val="black"/>
                </a:solidFill>
                <a:latin typeface="Calibri"/>
                <a:ea typeface="Calibri"/>
                <a:cs typeface="Calibri"/>
              </a:rPr>
              <a:t> for </a:t>
            </a:r>
            <a:r>
              <a:rPr lang="nb-NO" sz="1200" dirty="0" err="1">
                <a:solidFill>
                  <a:prstClr val="black"/>
                </a:solidFill>
                <a:latin typeface="Calibri"/>
                <a:ea typeface="Calibri"/>
                <a:cs typeface="Calibri"/>
              </a:rPr>
              <a:t>dei</a:t>
            </a:r>
            <a:r>
              <a:rPr lang="nb-NO" sz="1200" dirty="0">
                <a:solidFill>
                  <a:prstClr val="black"/>
                </a:solidFill>
                <a:latin typeface="Calibri"/>
                <a:ea typeface="Calibri"/>
                <a:cs typeface="Calibri"/>
              </a:rPr>
              <a:t> største. Leikeplassen ligg i tilknytning til skogsområde, der barna kan leike i naturen. Grillhytta vår i skogen ligg </a:t>
            </a:r>
            <a:r>
              <a:rPr lang="nb-NO" sz="1200" dirty="0" err="1">
                <a:solidFill>
                  <a:prstClr val="black"/>
                </a:solidFill>
                <a:latin typeface="Calibri"/>
                <a:ea typeface="Calibri"/>
                <a:cs typeface="Calibri"/>
              </a:rPr>
              <a:t>ca</a:t>
            </a:r>
            <a:r>
              <a:rPr lang="nb-NO" sz="1200" dirty="0">
                <a:solidFill>
                  <a:prstClr val="black"/>
                </a:solidFill>
                <a:latin typeface="Calibri"/>
                <a:ea typeface="Calibri"/>
                <a:cs typeface="Calibri"/>
              </a:rPr>
              <a:t> 5 minutts gange unna, og den blir brukt </a:t>
            </a:r>
            <a:r>
              <a:rPr lang="nb-NO" sz="1200" dirty="0" err="1">
                <a:solidFill>
                  <a:prstClr val="black"/>
                </a:solidFill>
                <a:latin typeface="Calibri"/>
                <a:ea typeface="Calibri"/>
                <a:cs typeface="Calibri"/>
              </a:rPr>
              <a:t>dagleg</a:t>
            </a:r>
            <a:r>
              <a:rPr lang="nb-NO" sz="1200" dirty="0">
                <a:solidFill>
                  <a:prstClr val="black"/>
                </a:solidFill>
                <a:latin typeface="Calibri"/>
                <a:ea typeface="Calibri"/>
                <a:cs typeface="Calibri"/>
              </a:rPr>
              <a:t> av </a:t>
            </a:r>
            <a:r>
              <a:rPr lang="nb-NO" sz="1200" dirty="0" err="1">
                <a:solidFill>
                  <a:prstClr val="black"/>
                </a:solidFill>
                <a:latin typeface="Calibri"/>
                <a:ea typeface="Calibri"/>
                <a:cs typeface="Calibri"/>
              </a:rPr>
              <a:t>dei</a:t>
            </a:r>
            <a:r>
              <a:rPr lang="nb-NO" sz="1200" dirty="0">
                <a:solidFill>
                  <a:prstClr val="black"/>
                </a:solidFill>
                <a:latin typeface="Calibri"/>
                <a:ea typeface="Calibri"/>
                <a:cs typeface="Calibri"/>
              </a:rPr>
              <a:t> ulike barnegruppene. </a:t>
            </a:r>
          </a:p>
          <a:p>
            <a:pPr eaLnBrk="0" fontAlgn="base" hangingPunct="0">
              <a:spcBef>
                <a:spcPct val="0"/>
              </a:spcBef>
              <a:spcAft>
                <a:spcPct val="0"/>
              </a:spcAft>
            </a:pPr>
            <a:endParaRPr lang="nb-NO" sz="1200" dirty="0">
              <a:solidFill>
                <a:prstClr val="black"/>
              </a:solidFill>
              <a:latin typeface="Calibri" panose="020F0502020204030204" pitchFamily="34" charset="0"/>
            </a:endParaRPr>
          </a:p>
          <a:p>
            <a:pPr eaLnBrk="0" fontAlgn="base" hangingPunct="0">
              <a:spcBef>
                <a:spcPct val="0"/>
              </a:spcBef>
              <a:spcAft>
                <a:spcPct val="0"/>
              </a:spcAft>
            </a:pPr>
            <a:r>
              <a:rPr lang="nb-NO" sz="1200" dirty="0" err="1">
                <a:solidFill>
                  <a:prstClr val="black"/>
                </a:solidFill>
                <a:latin typeface="Calibri"/>
                <a:ea typeface="Calibri"/>
                <a:cs typeface="Calibri"/>
              </a:rPr>
              <a:t>Avdelingane</a:t>
            </a:r>
            <a:r>
              <a:rPr lang="nb-NO" sz="1200" dirty="0">
                <a:solidFill>
                  <a:prstClr val="black"/>
                </a:solidFill>
                <a:latin typeface="Calibri"/>
                <a:ea typeface="Calibri"/>
                <a:cs typeface="Calibri"/>
              </a:rPr>
              <a:t> har fått </a:t>
            </a:r>
            <a:r>
              <a:rPr lang="nb-NO" sz="1200" dirty="0" err="1">
                <a:solidFill>
                  <a:prstClr val="black"/>
                </a:solidFill>
                <a:latin typeface="Calibri"/>
                <a:ea typeface="Calibri"/>
                <a:cs typeface="Calibri"/>
              </a:rPr>
              <a:t>namn</a:t>
            </a:r>
            <a:r>
              <a:rPr lang="nb-NO" sz="1200" dirty="0">
                <a:solidFill>
                  <a:prstClr val="black"/>
                </a:solidFill>
                <a:latin typeface="Calibri"/>
                <a:ea typeface="Calibri"/>
                <a:cs typeface="Calibri"/>
              </a:rPr>
              <a:t> etter </a:t>
            </a:r>
            <a:r>
              <a:rPr lang="nb-NO" sz="1200" dirty="0" err="1">
                <a:solidFill>
                  <a:prstClr val="black"/>
                </a:solidFill>
                <a:latin typeface="Calibri"/>
                <a:ea typeface="Calibri"/>
                <a:cs typeface="Calibri"/>
              </a:rPr>
              <a:t>skogsblomster</a:t>
            </a:r>
            <a:r>
              <a:rPr lang="nb-NO" sz="1200" dirty="0">
                <a:solidFill>
                  <a:prstClr val="black"/>
                </a:solidFill>
                <a:latin typeface="Calibri"/>
                <a:ea typeface="Calibri"/>
                <a:cs typeface="Calibri"/>
              </a:rPr>
              <a:t>; Skogstjerna, Tiriltunga, </a:t>
            </a:r>
            <a:r>
              <a:rPr lang="nb-NO" sz="1200" dirty="0" err="1">
                <a:solidFill>
                  <a:prstClr val="black"/>
                </a:solidFill>
                <a:latin typeface="Calibri"/>
                <a:ea typeface="Calibri"/>
                <a:cs typeface="Calibri"/>
              </a:rPr>
              <a:t>Marisko</a:t>
            </a:r>
            <a:r>
              <a:rPr lang="nb-NO" sz="1200" dirty="0">
                <a:solidFill>
                  <a:prstClr val="black"/>
                </a:solidFill>
                <a:latin typeface="Calibri"/>
                <a:ea typeface="Calibri"/>
                <a:cs typeface="Calibri"/>
              </a:rPr>
              <a:t>, Tusenfryd, Blåklokka. Friskus utebasen er </a:t>
            </a:r>
            <a:r>
              <a:rPr lang="nb-NO" sz="1200" dirty="0" err="1">
                <a:solidFill>
                  <a:prstClr val="black"/>
                </a:solidFill>
                <a:latin typeface="Calibri"/>
                <a:ea typeface="Calibri"/>
                <a:cs typeface="Calibri"/>
              </a:rPr>
              <a:t>ikkje</a:t>
            </a:r>
            <a:r>
              <a:rPr lang="nb-NO" sz="1200" dirty="0">
                <a:solidFill>
                  <a:prstClr val="black"/>
                </a:solidFill>
                <a:latin typeface="Calibri"/>
                <a:ea typeface="Calibri"/>
                <a:cs typeface="Calibri"/>
              </a:rPr>
              <a:t> </a:t>
            </a:r>
            <a:r>
              <a:rPr lang="nb-NO" sz="1200" dirty="0" err="1">
                <a:solidFill>
                  <a:prstClr val="black"/>
                </a:solidFill>
                <a:latin typeface="Calibri"/>
                <a:ea typeface="Calibri"/>
                <a:cs typeface="Calibri"/>
              </a:rPr>
              <a:t>eit</a:t>
            </a:r>
            <a:r>
              <a:rPr lang="nb-NO" sz="1200" dirty="0">
                <a:solidFill>
                  <a:prstClr val="black"/>
                </a:solidFill>
                <a:latin typeface="Calibri"/>
                <a:ea typeface="Calibri"/>
                <a:cs typeface="Calibri"/>
              </a:rPr>
              <a:t> reint </a:t>
            </a:r>
            <a:r>
              <a:rPr lang="nb-NO" sz="1200" dirty="0" err="1">
                <a:solidFill>
                  <a:prstClr val="black"/>
                </a:solidFill>
                <a:latin typeface="Calibri"/>
                <a:ea typeface="Calibri"/>
                <a:cs typeface="Calibri"/>
              </a:rPr>
              <a:t>blomsternamn</a:t>
            </a:r>
            <a:r>
              <a:rPr lang="nb-NO" sz="1200" dirty="0">
                <a:solidFill>
                  <a:prstClr val="black"/>
                </a:solidFill>
                <a:latin typeface="Calibri"/>
                <a:ea typeface="Calibri"/>
                <a:cs typeface="Calibri"/>
              </a:rPr>
              <a:t>; men er oppkalla etter </a:t>
            </a:r>
            <a:r>
              <a:rPr lang="nb-NO" sz="1200" dirty="0" err="1">
                <a:solidFill>
                  <a:prstClr val="black"/>
                </a:solidFill>
                <a:latin typeface="Calibri"/>
                <a:ea typeface="Calibri"/>
                <a:cs typeface="Calibri"/>
              </a:rPr>
              <a:t>ein</a:t>
            </a:r>
            <a:r>
              <a:rPr lang="nb-NO" sz="1200" dirty="0">
                <a:solidFill>
                  <a:prstClr val="black"/>
                </a:solidFill>
                <a:latin typeface="Calibri"/>
                <a:ea typeface="Calibri"/>
                <a:cs typeface="Calibri"/>
              </a:rPr>
              <a:t> Krokus og </a:t>
            </a:r>
            <a:r>
              <a:rPr lang="nb-NO" sz="1200" dirty="0" err="1">
                <a:solidFill>
                  <a:prstClr val="black"/>
                </a:solidFill>
                <a:latin typeface="Calibri"/>
                <a:ea typeface="Calibri"/>
                <a:cs typeface="Calibri"/>
              </a:rPr>
              <a:t>Friluftsgruppe</a:t>
            </a:r>
            <a:r>
              <a:rPr lang="nb-NO" sz="1200" dirty="0">
                <a:solidFill>
                  <a:prstClr val="black"/>
                </a:solidFill>
                <a:latin typeface="Calibri"/>
                <a:ea typeface="Calibri"/>
                <a:cs typeface="Calibri"/>
              </a:rPr>
              <a:t> = FRISKUS!</a:t>
            </a:r>
          </a:p>
          <a:p>
            <a:pPr eaLnBrk="0" fontAlgn="base" hangingPunct="0">
              <a:spcBef>
                <a:spcPct val="0"/>
              </a:spcBef>
              <a:spcAft>
                <a:spcPct val="0"/>
              </a:spcAft>
            </a:pPr>
            <a:r>
              <a:rPr lang="nb-NO" sz="1200" dirty="0">
                <a:solidFill>
                  <a:prstClr val="black"/>
                </a:solidFill>
                <a:latin typeface="Calibri"/>
                <a:ea typeface="Calibri"/>
                <a:cs typeface="Calibri"/>
              </a:rPr>
              <a:t>Kvar blomst er unik og gir oss glede – på same måte som alle barn er unike og perfekte i </a:t>
            </a:r>
            <a:r>
              <a:rPr lang="nb-NO" sz="1200" dirty="0" err="1">
                <a:solidFill>
                  <a:prstClr val="black"/>
                </a:solidFill>
                <a:latin typeface="Calibri"/>
                <a:ea typeface="Calibri"/>
                <a:cs typeface="Calibri"/>
              </a:rPr>
              <a:t>skaparverket</a:t>
            </a:r>
            <a:r>
              <a:rPr lang="nb-NO" sz="1200" dirty="0">
                <a:solidFill>
                  <a:prstClr val="black"/>
                </a:solidFill>
                <a:latin typeface="Calibri"/>
                <a:ea typeface="Calibri"/>
                <a:cs typeface="Calibri"/>
              </a:rPr>
              <a:t>.</a:t>
            </a:r>
          </a:p>
          <a:p>
            <a:pPr eaLnBrk="0" fontAlgn="base" hangingPunct="0">
              <a:spcBef>
                <a:spcPct val="0"/>
              </a:spcBef>
              <a:spcAft>
                <a:spcPct val="0"/>
              </a:spcAft>
            </a:pPr>
            <a:endParaRPr lang="nb-NO" sz="1200" dirty="0">
              <a:solidFill>
                <a:prstClr val="black"/>
              </a:solidFill>
              <a:latin typeface="Calibri" panose="020F0502020204030204" pitchFamily="34" charset="0"/>
            </a:endParaRPr>
          </a:p>
          <a:p>
            <a:pPr eaLnBrk="0" fontAlgn="base" hangingPunct="0">
              <a:spcBef>
                <a:spcPct val="0"/>
              </a:spcBef>
              <a:spcAft>
                <a:spcPct val="0"/>
              </a:spcAft>
            </a:pPr>
            <a:r>
              <a:rPr lang="nb-NO" sz="1200" dirty="0">
                <a:solidFill>
                  <a:prstClr val="black"/>
                </a:solidFill>
                <a:latin typeface="Calibri"/>
                <a:ea typeface="Calibri"/>
                <a:cs typeface="Calibri"/>
              </a:rPr>
              <a:t>Vi er </a:t>
            </a:r>
            <a:r>
              <a:rPr lang="nb-NO" sz="1200" dirty="0" err="1">
                <a:solidFill>
                  <a:prstClr val="black"/>
                </a:solidFill>
                <a:latin typeface="Calibri"/>
                <a:ea typeface="Calibri"/>
                <a:cs typeface="Calibri"/>
              </a:rPr>
              <a:t>ein</a:t>
            </a:r>
            <a:r>
              <a:rPr lang="nb-NO" sz="1200" dirty="0">
                <a:solidFill>
                  <a:prstClr val="black"/>
                </a:solidFill>
                <a:latin typeface="Calibri"/>
                <a:ea typeface="Calibri"/>
                <a:cs typeface="Calibri"/>
              </a:rPr>
              <a:t> Preg barnehager </a:t>
            </a:r>
            <a:r>
              <a:rPr lang="nb-NO" sz="1200" dirty="0" err="1">
                <a:solidFill>
                  <a:prstClr val="black"/>
                </a:solidFill>
                <a:latin typeface="Calibri"/>
                <a:ea typeface="Calibri"/>
                <a:cs typeface="Calibri"/>
              </a:rPr>
              <a:t>eigd</a:t>
            </a:r>
            <a:r>
              <a:rPr lang="nb-NO" sz="1200" dirty="0">
                <a:solidFill>
                  <a:prstClr val="black"/>
                </a:solidFill>
                <a:latin typeface="Calibri"/>
                <a:ea typeface="Calibri"/>
                <a:cs typeface="Calibri"/>
              </a:rPr>
              <a:t> av Misjonssambandet, </a:t>
            </a:r>
            <a:r>
              <a:rPr lang="nb-NO" sz="1200" dirty="0" err="1">
                <a:solidFill>
                  <a:prstClr val="black"/>
                </a:solidFill>
                <a:latin typeface="Calibri"/>
                <a:ea typeface="Calibri"/>
                <a:cs typeface="Calibri"/>
              </a:rPr>
              <a:t>noko</a:t>
            </a:r>
            <a:r>
              <a:rPr lang="nb-NO" sz="1200" dirty="0">
                <a:solidFill>
                  <a:prstClr val="black"/>
                </a:solidFill>
                <a:latin typeface="Calibri"/>
                <a:ea typeface="Calibri"/>
                <a:cs typeface="Calibri"/>
              </a:rPr>
              <a:t> som </a:t>
            </a:r>
            <a:r>
              <a:rPr lang="nb-NO" sz="1200" dirty="0" err="1">
                <a:solidFill>
                  <a:prstClr val="black"/>
                </a:solidFill>
                <a:latin typeface="Calibri"/>
                <a:ea typeface="Calibri"/>
                <a:cs typeface="Calibri"/>
              </a:rPr>
              <a:t>gjer</a:t>
            </a:r>
            <a:r>
              <a:rPr lang="nb-NO" sz="1200" dirty="0">
                <a:solidFill>
                  <a:prstClr val="black"/>
                </a:solidFill>
                <a:latin typeface="Calibri"/>
                <a:ea typeface="Calibri"/>
                <a:cs typeface="Calibri"/>
              </a:rPr>
              <a:t> at vi er </a:t>
            </a:r>
            <a:r>
              <a:rPr lang="nb-NO" sz="1200" dirty="0" err="1">
                <a:solidFill>
                  <a:prstClr val="black"/>
                </a:solidFill>
                <a:latin typeface="Calibri"/>
                <a:ea typeface="Calibri"/>
                <a:cs typeface="Calibri"/>
              </a:rPr>
              <a:t>særleg</a:t>
            </a:r>
            <a:r>
              <a:rPr lang="nb-NO" sz="1200" dirty="0">
                <a:solidFill>
                  <a:prstClr val="black"/>
                </a:solidFill>
                <a:latin typeface="Calibri"/>
                <a:ea typeface="Calibri"/>
                <a:cs typeface="Calibri"/>
              </a:rPr>
              <a:t> </a:t>
            </a:r>
            <a:r>
              <a:rPr lang="nb-NO" sz="1200" dirty="0" err="1">
                <a:solidFill>
                  <a:prstClr val="black"/>
                </a:solidFill>
                <a:latin typeface="Calibri"/>
                <a:ea typeface="Calibri"/>
                <a:cs typeface="Calibri"/>
              </a:rPr>
              <a:t>oppteken</a:t>
            </a:r>
            <a:r>
              <a:rPr lang="nb-NO" sz="1200" dirty="0">
                <a:solidFill>
                  <a:prstClr val="black"/>
                </a:solidFill>
                <a:latin typeface="Calibri"/>
                <a:ea typeface="Calibri"/>
                <a:cs typeface="Calibri"/>
              </a:rPr>
              <a:t> av å formidle </a:t>
            </a:r>
            <a:r>
              <a:rPr lang="nb-NO" sz="1200" dirty="0" err="1">
                <a:solidFill>
                  <a:prstClr val="black"/>
                </a:solidFill>
                <a:latin typeface="Calibri"/>
                <a:ea typeface="Calibri"/>
                <a:cs typeface="Calibri"/>
              </a:rPr>
              <a:t>dei</a:t>
            </a:r>
            <a:r>
              <a:rPr lang="nb-NO" sz="1200" dirty="0">
                <a:solidFill>
                  <a:prstClr val="black"/>
                </a:solidFill>
                <a:latin typeface="Calibri"/>
                <a:ea typeface="Calibri"/>
                <a:cs typeface="Calibri"/>
              </a:rPr>
              <a:t> kristne </a:t>
            </a:r>
            <a:r>
              <a:rPr lang="nb-NO" sz="1200" dirty="0" err="1">
                <a:solidFill>
                  <a:prstClr val="black"/>
                </a:solidFill>
                <a:latin typeface="Calibri"/>
                <a:ea typeface="Calibri"/>
                <a:cs typeface="Calibri"/>
              </a:rPr>
              <a:t>verdiane</a:t>
            </a:r>
            <a:r>
              <a:rPr lang="nb-NO" sz="1200" dirty="0">
                <a:solidFill>
                  <a:prstClr val="black"/>
                </a:solidFill>
                <a:latin typeface="Calibri"/>
                <a:ea typeface="Calibri"/>
                <a:cs typeface="Calibri"/>
              </a:rPr>
              <a:t> og historiene. I tillegg har vi fokus på å skape </a:t>
            </a:r>
            <a:r>
              <a:rPr lang="nb-NO" sz="1200" dirty="0" err="1">
                <a:solidFill>
                  <a:prstClr val="black"/>
                </a:solidFill>
                <a:latin typeface="Calibri"/>
                <a:ea typeface="Calibri"/>
                <a:cs typeface="Calibri"/>
              </a:rPr>
              <a:t>eit</a:t>
            </a:r>
            <a:r>
              <a:rPr lang="nb-NO" sz="1200" dirty="0">
                <a:solidFill>
                  <a:prstClr val="black"/>
                </a:solidFill>
                <a:latin typeface="Calibri"/>
                <a:ea typeface="Calibri"/>
                <a:cs typeface="Calibri"/>
              </a:rPr>
              <a:t> godt språkmiljø og gode </a:t>
            </a:r>
            <a:r>
              <a:rPr lang="nb-NO" sz="1200" dirty="0" err="1">
                <a:solidFill>
                  <a:prstClr val="black"/>
                </a:solidFill>
                <a:latin typeface="Calibri"/>
                <a:ea typeface="Calibri"/>
                <a:cs typeface="Calibri"/>
              </a:rPr>
              <a:t>relasjonar</a:t>
            </a:r>
            <a:r>
              <a:rPr lang="nb-NO" sz="1200" dirty="0">
                <a:solidFill>
                  <a:prstClr val="black"/>
                </a:solidFill>
                <a:latin typeface="Calibri"/>
                <a:ea typeface="Calibri"/>
                <a:cs typeface="Calibri"/>
              </a:rPr>
              <a:t>.</a:t>
            </a:r>
          </a:p>
          <a:p>
            <a:pPr eaLnBrk="0" fontAlgn="base" hangingPunct="0">
              <a:spcBef>
                <a:spcPct val="0"/>
              </a:spcBef>
              <a:spcAft>
                <a:spcPct val="0"/>
              </a:spcAft>
            </a:pPr>
            <a:endParaRPr lang="nb-NO" sz="1200" dirty="0">
              <a:solidFill>
                <a:prstClr val="black"/>
              </a:solidFill>
              <a:latin typeface="Calibri" panose="020F0502020204030204" pitchFamily="34" charset="0"/>
            </a:endParaRPr>
          </a:p>
          <a:p>
            <a:pPr eaLnBrk="0" fontAlgn="base" hangingPunct="0">
              <a:spcBef>
                <a:spcPct val="0"/>
              </a:spcBef>
              <a:spcAft>
                <a:spcPct val="0"/>
              </a:spcAft>
            </a:pPr>
            <a:r>
              <a:rPr lang="nb-NO" sz="1200" dirty="0">
                <a:solidFill>
                  <a:prstClr val="black"/>
                </a:solidFill>
                <a:latin typeface="Calibri"/>
                <a:ea typeface="Calibri"/>
                <a:cs typeface="Calibri"/>
              </a:rPr>
              <a:t>Barna skal oppleve seg verdifulle og oppleve mestring i </a:t>
            </a:r>
            <a:r>
              <a:rPr lang="nb-NO" sz="1200" dirty="0" err="1">
                <a:solidFill>
                  <a:prstClr val="black"/>
                </a:solidFill>
                <a:latin typeface="Calibri"/>
                <a:ea typeface="Calibri"/>
                <a:cs typeface="Calibri"/>
              </a:rPr>
              <a:t>kvardagen</a:t>
            </a:r>
            <a:r>
              <a:rPr lang="nb-NO" sz="1200" dirty="0">
                <a:solidFill>
                  <a:prstClr val="black"/>
                </a:solidFill>
                <a:latin typeface="Calibri"/>
                <a:ea typeface="Calibri"/>
                <a:cs typeface="Calibri"/>
              </a:rPr>
              <a:t> – Vi er  "</a:t>
            </a:r>
            <a:r>
              <a:rPr lang="nb-NO" sz="1200" b="1" dirty="0">
                <a:solidFill>
                  <a:srgbClr val="4F81BD">
                    <a:lumMod val="75000"/>
                  </a:srgbClr>
                </a:solidFill>
                <a:latin typeface="Fairwater Script"/>
              </a:rPr>
              <a:t>Sammen om å sette verdifulle spor</a:t>
            </a:r>
            <a:r>
              <a:rPr lang="nb-NO" sz="1200" dirty="0">
                <a:solidFill>
                  <a:prstClr val="black"/>
                </a:solidFill>
                <a:latin typeface="Calibri"/>
                <a:ea typeface="Calibri"/>
                <a:cs typeface="Calibri"/>
              </a:rPr>
              <a:t>". </a:t>
            </a:r>
          </a:p>
          <a:p>
            <a:pPr>
              <a:spcBef>
                <a:spcPct val="0"/>
              </a:spcBef>
              <a:spcAft>
                <a:spcPct val="0"/>
              </a:spcAft>
            </a:pPr>
            <a:endParaRPr lang="nb-NO" sz="1200" dirty="0">
              <a:solidFill>
                <a:prstClr val="black"/>
              </a:solidFill>
              <a:latin typeface="Calibri" panose="020F0502020204030204" pitchFamily="34" charset="0"/>
              <a:ea typeface="Calibri"/>
              <a:cs typeface="Calibri"/>
            </a:endParaRPr>
          </a:p>
        </p:txBody>
      </p:sp>
      <p:sp>
        <p:nvSpPr>
          <p:cNvPr id="11" name="TekstSylinder 10">
            <a:extLst>
              <a:ext uri="{FF2B5EF4-FFF2-40B4-BE49-F238E27FC236}">
                <a16:creationId xmlns:a16="http://schemas.microsoft.com/office/drawing/2014/main" id="{D769C765-5296-BC2A-063B-0FAF7CFCA9D5}"/>
              </a:ext>
            </a:extLst>
          </p:cNvPr>
          <p:cNvSpPr txBox="1"/>
          <p:nvPr/>
        </p:nvSpPr>
        <p:spPr>
          <a:xfrm>
            <a:off x="9005001" y="1025242"/>
            <a:ext cx="2956259" cy="4770537"/>
          </a:xfrm>
          <a:prstGeom prst="rect">
            <a:avLst/>
          </a:prstGeom>
          <a:noFill/>
        </p:spPr>
        <p:txBody>
          <a:bodyPr wrap="none" rtlCol="0">
            <a:spAutoFit/>
          </a:bodyPr>
          <a:lstStyle/>
          <a:p>
            <a:r>
              <a:rPr lang="nn-NO" dirty="0"/>
              <a:t>Kontaktinformasjon:</a:t>
            </a:r>
          </a:p>
          <a:p>
            <a:r>
              <a:rPr lang="nn-NO" sz="1100" dirty="0"/>
              <a:t>Besøksadresse: Øvrehjellen 1/Tobbevollen 4</a:t>
            </a:r>
          </a:p>
          <a:p>
            <a:r>
              <a:rPr lang="nn-NO" sz="1100" dirty="0"/>
              <a:t>Kontor/Administrasjon: 45971427</a:t>
            </a:r>
          </a:p>
          <a:p>
            <a:r>
              <a:rPr lang="nn-NO" sz="1100" dirty="0"/>
              <a:t>e:-post: </a:t>
            </a:r>
            <a:r>
              <a:rPr lang="nn-NO" sz="1100" dirty="0">
                <a:hlinkClick r:id="rId4"/>
              </a:rPr>
              <a:t>brattvag@pregbarnehager.no</a:t>
            </a:r>
            <a:r>
              <a:rPr lang="nn-NO" sz="1100" dirty="0"/>
              <a:t> </a:t>
            </a:r>
          </a:p>
          <a:p>
            <a:endParaRPr lang="nn-NO" sz="1100" dirty="0"/>
          </a:p>
          <a:p>
            <a:r>
              <a:rPr lang="nn-NO" sz="1100" dirty="0"/>
              <a:t>	</a:t>
            </a:r>
            <a:r>
              <a:rPr lang="nn-NO" sz="1100" b="1" dirty="0"/>
              <a:t>Skogstjerna </a:t>
            </a:r>
            <a:r>
              <a:rPr lang="nn-NO" sz="1100" b="1" dirty="0" err="1"/>
              <a:t>tlf</a:t>
            </a:r>
            <a:r>
              <a:rPr lang="nn-NO" sz="1100" b="1" dirty="0"/>
              <a:t> 45038029</a:t>
            </a:r>
          </a:p>
          <a:p>
            <a:endParaRPr lang="nn-NO" sz="1100" dirty="0"/>
          </a:p>
          <a:p>
            <a:endParaRPr lang="nn-NO" sz="1100" dirty="0"/>
          </a:p>
          <a:p>
            <a:r>
              <a:rPr lang="nn-NO" sz="1100" dirty="0"/>
              <a:t>	</a:t>
            </a:r>
            <a:r>
              <a:rPr lang="nn-NO" sz="1100" b="1" dirty="0"/>
              <a:t>Tiriltunga </a:t>
            </a:r>
            <a:r>
              <a:rPr lang="nn-NO" sz="1100" b="1" dirty="0" err="1"/>
              <a:t>tlf</a:t>
            </a:r>
            <a:r>
              <a:rPr lang="nn-NO" sz="1100" b="1" dirty="0"/>
              <a:t> 94123252</a:t>
            </a:r>
          </a:p>
          <a:p>
            <a:endParaRPr lang="nn-NO" sz="1100" dirty="0"/>
          </a:p>
          <a:p>
            <a:endParaRPr lang="nn-NO" sz="1100" dirty="0"/>
          </a:p>
          <a:p>
            <a:r>
              <a:rPr lang="nn-NO" sz="1100" dirty="0"/>
              <a:t>	</a:t>
            </a:r>
            <a:r>
              <a:rPr lang="nn-NO" sz="1100" b="1" dirty="0" err="1"/>
              <a:t>Marisko</a:t>
            </a:r>
            <a:r>
              <a:rPr lang="nn-NO" sz="1100" b="1" dirty="0"/>
              <a:t> </a:t>
            </a:r>
            <a:r>
              <a:rPr lang="nn-NO" sz="1100" b="1" dirty="0" err="1"/>
              <a:t>tlf</a:t>
            </a:r>
            <a:r>
              <a:rPr lang="nn-NO" sz="1100" b="1" dirty="0"/>
              <a:t> 98903789</a:t>
            </a:r>
          </a:p>
          <a:p>
            <a:endParaRPr lang="nn-NO" sz="1100" dirty="0"/>
          </a:p>
          <a:p>
            <a:r>
              <a:rPr lang="nn-NO" sz="1100" dirty="0"/>
              <a:t>	</a:t>
            </a:r>
          </a:p>
          <a:p>
            <a:r>
              <a:rPr lang="nn-NO" sz="1100" dirty="0"/>
              <a:t>	</a:t>
            </a:r>
            <a:r>
              <a:rPr lang="nn-NO" sz="1100" b="1" dirty="0"/>
              <a:t>Tusenfryd </a:t>
            </a:r>
            <a:r>
              <a:rPr lang="nn-NO" sz="1100" b="1" dirty="0" err="1"/>
              <a:t>tlf</a:t>
            </a:r>
            <a:r>
              <a:rPr lang="nn-NO" sz="1100" b="1" dirty="0"/>
              <a:t> 94473946</a:t>
            </a:r>
          </a:p>
          <a:p>
            <a:endParaRPr lang="nn-NO" sz="1100" dirty="0"/>
          </a:p>
          <a:p>
            <a:endParaRPr lang="nn-NO" sz="1100" dirty="0"/>
          </a:p>
          <a:p>
            <a:r>
              <a:rPr lang="nn-NO" sz="1100" dirty="0"/>
              <a:t>	</a:t>
            </a:r>
            <a:r>
              <a:rPr lang="nn-NO" sz="1100" b="1" dirty="0"/>
              <a:t>Blåklokka </a:t>
            </a:r>
            <a:r>
              <a:rPr lang="nn-NO" sz="1100" b="1" dirty="0" err="1"/>
              <a:t>tlf</a:t>
            </a:r>
            <a:r>
              <a:rPr lang="nn-NO" sz="1100" b="1" dirty="0"/>
              <a:t> 94473934</a:t>
            </a:r>
          </a:p>
          <a:p>
            <a:endParaRPr lang="nn-NO" sz="1100" dirty="0"/>
          </a:p>
          <a:p>
            <a:endParaRPr lang="nn-NO" sz="1100" dirty="0"/>
          </a:p>
          <a:p>
            <a:r>
              <a:rPr lang="nn-NO" sz="1100" dirty="0"/>
              <a:t>	</a:t>
            </a:r>
            <a:r>
              <a:rPr lang="nn-NO" sz="1100" b="1" dirty="0"/>
              <a:t>Friskus </a:t>
            </a:r>
            <a:r>
              <a:rPr lang="nn-NO" sz="1100" b="1" dirty="0" err="1"/>
              <a:t>tlf</a:t>
            </a:r>
            <a:r>
              <a:rPr lang="nn-NO" sz="1100" b="1" dirty="0"/>
              <a:t> 94473935</a:t>
            </a:r>
          </a:p>
          <a:p>
            <a:endParaRPr lang="nn-NO" sz="1100" dirty="0"/>
          </a:p>
          <a:p>
            <a:endParaRPr lang="nn-NO" sz="1100" dirty="0"/>
          </a:p>
          <a:p>
            <a:endParaRPr lang="nn-NO" sz="1100" dirty="0"/>
          </a:p>
          <a:p>
            <a:r>
              <a:rPr lang="nn-NO" sz="1100" dirty="0"/>
              <a:t>	</a:t>
            </a:r>
            <a:r>
              <a:rPr lang="nn-NO" sz="1100" b="1" dirty="0"/>
              <a:t>Fellesrom/Kjøkken 45971428</a:t>
            </a:r>
          </a:p>
          <a:p>
            <a:endParaRPr lang="nn-NO" sz="1100" dirty="0"/>
          </a:p>
          <a:p>
            <a:endParaRPr lang="nn-NO" sz="1100" dirty="0"/>
          </a:p>
        </p:txBody>
      </p:sp>
      <p:pic>
        <p:nvPicPr>
          <p:cNvPr id="12" name="Bilde 11">
            <a:extLst>
              <a:ext uri="{FF2B5EF4-FFF2-40B4-BE49-F238E27FC236}">
                <a16:creationId xmlns:a16="http://schemas.microsoft.com/office/drawing/2014/main" id="{3C582993-22BB-4914-DDA7-5E5B9988AE09}"/>
              </a:ext>
            </a:extLst>
          </p:cNvPr>
          <p:cNvPicPr>
            <a:picLocks noChangeAspect="1"/>
          </p:cNvPicPr>
          <p:nvPr/>
        </p:nvPicPr>
        <p:blipFill>
          <a:blip r:embed="rId5"/>
          <a:stretch>
            <a:fillRect/>
          </a:stretch>
        </p:blipFill>
        <p:spPr>
          <a:xfrm>
            <a:off x="9262454" y="1944531"/>
            <a:ext cx="511861" cy="524146"/>
          </a:xfrm>
          <a:prstGeom prst="rect">
            <a:avLst/>
          </a:prstGeom>
        </p:spPr>
      </p:pic>
      <p:pic>
        <p:nvPicPr>
          <p:cNvPr id="13" name="Bilde 12">
            <a:extLst>
              <a:ext uri="{FF2B5EF4-FFF2-40B4-BE49-F238E27FC236}">
                <a16:creationId xmlns:a16="http://schemas.microsoft.com/office/drawing/2014/main" id="{C763B4C2-A065-F7DA-96CE-DF34AF1A2768}"/>
              </a:ext>
            </a:extLst>
          </p:cNvPr>
          <p:cNvPicPr>
            <a:picLocks noChangeAspect="1"/>
          </p:cNvPicPr>
          <p:nvPr/>
        </p:nvPicPr>
        <p:blipFill>
          <a:blip r:embed="rId6"/>
          <a:stretch>
            <a:fillRect/>
          </a:stretch>
        </p:blipFill>
        <p:spPr>
          <a:xfrm>
            <a:off x="9261096" y="2574525"/>
            <a:ext cx="513219" cy="399464"/>
          </a:xfrm>
          <a:prstGeom prst="rect">
            <a:avLst/>
          </a:prstGeom>
        </p:spPr>
      </p:pic>
      <p:pic>
        <p:nvPicPr>
          <p:cNvPr id="14" name="Bilde 13">
            <a:extLst>
              <a:ext uri="{FF2B5EF4-FFF2-40B4-BE49-F238E27FC236}">
                <a16:creationId xmlns:a16="http://schemas.microsoft.com/office/drawing/2014/main" id="{524A4488-94AA-7E31-33BE-0DC8B74A1E81}"/>
              </a:ext>
            </a:extLst>
          </p:cNvPr>
          <p:cNvPicPr>
            <a:picLocks noChangeAspect="1"/>
          </p:cNvPicPr>
          <p:nvPr/>
        </p:nvPicPr>
        <p:blipFill>
          <a:blip r:embed="rId7"/>
          <a:stretch>
            <a:fillRect/>
          </a:stretch>
        </p:blipFill>
        <p:spPr>
          <a:xfrm>
            <a:off x="9261096" y="3074165"/>
            <a:ext cx="513219" cy="343715"/>
          </a:xfrm>
          <a:prstGeom prst="rect">
            <a:avLst/>
          </a:prstGeom>
        </p:spPr>
      </p:pic>
      <p:pic>
        <p:nvPicPr>
          <p:cNvPr id="15" name="Bilde 14">
            <a:extLst>
              <a:ext uri="{FF2B5EF4-FFF2-40B4-BE49-F238E27FC236}">
                <a16:creationId xmlns:a16="http://schemas.microsoft.com/office/drawing/2014/main" id="{1B3B4EEC-0A8C-BE29-4543-82DFBE28A0AB}"/>
              </a:ext>
            </a:extLst>
          </p:cNvPr>
          <p:cNvPicPr>
            <a:picLocks noChangeAspect="1"/>
          </p:cNvPicPr>
          <p:nvPr/>
        </p:nvPicPr>
        <p:blipFill>
          <a:blip r:embed="rId8"/>
          <a:stretch>
            <a:fillRect/>
          </a:stretch>
        </p:blipFill>
        <p:spPr>
          <a:xfrm>
            <a:off x="9261096" y="3514313"/>
            <a:ext cx="513246" cy="419710"/>
          </a:xfrm>
          <a:prstGeom prst="rect">
            <a:avLst/>
          </a:prstGeom>
        </p:spPr>
      </p:pic>
      <p:pic>
        <p:nvPicPr>
          <p:cNvPr id="16" name="Bilde 15">
            <a:extLst>
              <a:ext uri="{FF2B5EF4-FFF2-40B4-BE49-F238E27FC236}">
                <a16:creationId xmlns:a16="http://schemas.microsoft.com/office/drawing/2014/main" id="{D9CDA100-8294-E905-F8E3-CF9D7BA5ED16}"/>
              </a:ext>
            </a:extLst>
          </p:cNvPr>
          <p:cNvPicPr>
            <a:picLocks noChangeAspect="1"/>
          </p:cNvPicPr>
          <p:nvPr/>
        </p:nvPicPr>
        <p:blipFill>
          <a:blip r:embed="rId9"/>
          <a:stretch>
            <a:fillRect/>
          </a:stretch>
        </p:blipFill>
        <p:spPr>
          <a:xfrm>
            <a:off x="9261095" y="4030456"/>
            <a:ext cx="513219" cy="465478"/>
          </a:xfrm>
          <a:prstGeom prst="rect">
            <a:avLst/>
          </a:prstGeom>
        </p:spPr>
      </p:pic>
      <p:pic>
        <p:nvPicPr>
          <p:cNvPr id="17" name="Bilde 16">
            <a:extLst>
              <a:ext uri="{FF2B5EF4-FFF2-40B4-BE49-F238E27FC236}">
                <a16:creationId xmlns:a16="http://schemas.microsoft.com/office/drawing/2014/main" id="{76FD30DD-37F0-1C5D-7CB8-108EA373A018}"/>
              </a:ext>
            </a:extLst>
          </p:cNvPr>
          <p:cNvPicPr>
            <a:picLocks noChangeAspect="1"/>
          </p:cNvPicPr>
          <p:nvPr/>
        </p:nvPicPr>
        <p:blipFill>
          <a:blip r:embed="rId10"/>
          <a:stretch>
            <a:fillRect/>
          </a:stretch>
        </p:blipFill>
        <p:spPr>
          <a:xfrm>
            <a:off x="9261095" y="4605425"/>
            <a:ext cx="513219" cy="451080"/>
          </a:xfrm>
          <a:prstGeom prst="rect">
            <a:avLst/>
          </a:prstGeom>
        </p:spPr>
      </p:pic>
      <p:pic>
        <p:nvPicPr>
          <p:cNvPr id="18" name="Bilde 17">
            <a:extLst>
              <a:ext uri="{FF2B5EF4-FFF2-40B4-BE49-F238E27FC236}">
                <a16:creationId xmlns:a16="http://schemas.microsoft.com/office/drawing/2014/main" id="{5AB630DF-6C93-BD16-4293-06A668E1DDDC}"/>
              </a:ext>
            </a:extLst>
          </p:cNvPr>
          <p:cNvPicPr>
            <a:picLocks noChangeAspect="1"/>
          </p:cNvPicPr>
          <p:nvPr/>
        </p:nvPicPr>
        <p:blipFill>
          <a:blip r:embed="rId11"/>
          <a:stretch>
            <a:fillRect/>
          </a:stretch>
        </p:blipFill>
        <p:spPr>
          <a:xfrm>
            <a:off x="9261095" y="5160976"/>
            <a:ext cx="513219" cy="513219"/>
          </a:xfrm>
          <a:prstGeom prst="rect">
            <a:avLst/>
          </a:prstGeom>
        </p:spPr>
      </p:pic>
    </p:spTree>
    <p:extLst>
      <p:ext uri="{BB962C8B-B14F-4D97-AF65-F5344CB8AC3E}">
        <p14:creationId xmlns:p14="http://schemas.microsoft.com/office/powerpoint/2010/main" val="4077440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D8072E17-4B42-CFB1-B702-D1DDC548DB80}"/>
              </a:ext>
            </a:extLst>
          </p:cNvPr>
          <p:cNvPicPr>
            <a:picLocks noChangeAspect="1"/>
          </p:cNvPicPr>
          <p:nvPr/>
        </p:nvPicPr>
        <p:blipFill>
          <a:blip r:embed="rId2"/>
          <a:stretch>
            <a:fillRect/>
          </a:stretch>
        </p:blipFill>
        <p:spPr>
          <a:xfrm>
            <a:off x="315380" y="6057873"/>
            <a:ext cx="1616364" cy="712381"/>
          </a:xfrm>
          <a:prstGeom prst="rect">
            <a:avLst/>
          </a:prstGeom>
        </p:spPr>
      </p:pic>
      <p:sp>
        <p:nvSpPr>
          <p:cNvPr id="3" name="Plassholder for lysbildenummer 2">
            <a:extLst>
              <a:ext uri="{FF2B5EF4-FFF2-40B4-BE49-F238E27FC236}">
                <a16:creationId xmlns:a16="http://schemas.microsoft.com/office/drawing/2014/main" id="{7CC40B61-D672-C53F-D50D-CF9A548E9530}"/>
              </a:ext>
            </a:extLst>
          </p:cNvPr>
          <p:cNvSpPr>
            <a:spLocks noGrp="1"/>
          </p:cNvSpPr>
          <p:nvPr>
            <p:ph type="sldNum" sz="quarter" idx="12"/>
          </p:nvPr>
        </p:nvSpPr>
        <p:spPr/>
        <p:txBody>
          <a:bodyPr/>
          <a:lstStyle/>
          <a:p>
            <a:fld id="{8D16F653-2C9F-4FFA-BA48-E5639A822650}" type="slidenum">
              <a:rPr lang="nn-NO" smtClean="0"/>
              <a:t>5</a:t>
            </a:fld>
            <a:endParaRPr lang="nn-NO"/>
          </a:p>
        </p:txBody>
      </p:sp>
      <p:pic>
        <p:nvPicPr>
          <p:cNvPr id="6" name="Bilde 5">
            <a:extLst>
              <a:ext uri="{FF2B5EF4-FFF2-40B4-BE49-F238E27FC236}">
                <a16:creationId xmlns:a16="http://schemas.microsoft.com/office/drawing/2014/main" id="{824D2485-93EF-69C3-AFCF-0C3B1B6DCB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1873" y="6446799"/>
            <a:ext cx="3803336" cy="323455"/>
          </a:xfrm>
          <a:prstGeom prst="rect">
            <a:avLst/>
          </a:prstGeom>
        </p:spPr>
      </p:pic>
      <p:sp>
        <p:nvSpPr>
          <p:cNvPr id="7" name="Tittel 1">
            <a:extLst>
              <a:ext uri="{FF2B5EF4-FFF2-40B4-BE49-F238E27FC236}">
                <a16:creationId xmlns:a16="http://schemas.microsoft.com/office/drawing/2014/main" id="{7693E5BE-52CF-285E-76F4-76096440E931}"/>
              </a:ext>
            </a:extLst>
          </p:cNvPr>
          <p:cNvSpPr txBox="1">
            <a:spLocks/>
          </p:cNvSpPr>
          <p:nvPr/>
        </p:nvSpPr>
        <p:spPr bwMode="auto">
          <a:xfrm>
            <a:off x="315380" y="402341"/>
            <a:ext cx="5458161" cy="5708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r>
              <a:rPr lang="nb-NO" sz="2400" b="1">
                <a:solidFill>
                  <a:srgbClr val="1A669A"/>
                </a:solidFill>
                <a:latin typeface="+mn-lt"/>
                <a:cs typeface="Dreaming Outloud Pro" panose="03050502040302030504" pitchFamily="66" charset="0"/>
              </a:rPr>
              <a:t>Presentasjon</a:t>
            </a:r>
            <a:r>
              <a:rPr lang="nb-NO" sz="2400" b="1">
                <a:solidFill>
                  <a:srgbClr val="1A669A"/>
                </a:solidFill>
                <a:latin typeface="+mn-lt"/>
              </a:rPr>
              <a:t> </a:t>
            </a:r>
            <a:r>
              <a:rPr lang="nb-NO" sz="2400" b="1">
                <a:solidFill>
                  <a:srgbClr val="1A669A"/>
                </a:solidFill>
                <a:latin typeface="+mn-lt"/>
                <a:cs typeface="Dreaming Outloud Pro" panose="03050502040302030504" pitchFamily="66" charset="0"/>
              </a:rPr>
              <a:t>av Preg barnehager as</a:t>
            </a:r>
          </a:p>
        </p:txBody>
      </p:sp>
      <p:sp>
        <p:nvSpPr>
          <p:cNvPr id="8" name="TekstSylinder 7">
            <a:extLst>
              <a:ext uri="{FF2B5EF4-FFF2-40B4-BE49-F238E27FC236}">
                <a16:creationId xmlns:a16="http://schemas.microsoft.com/office/drawing/2014/main" id="{4E12C236-553B-CF8A-E552-9222DDA2D15F}"/>
              </a:ext>
            </a:extLst>
          </p:cNvPr>
          <p:cNvSpPr txBox="1"/>
          <p:nvPr/>
        </p:nvSpPr>
        <p:spPr>
          <a:xfrm>
            <a:off x="555994" y="978566"/>
            <a:ext cx="4976934" cy="5045099"/>
          </a:xfrm>
          <a:prstGeom prst="rect">
            <a:avLst/>
          </a:prstGeom>
          <a:noFill/>
        </p:spPr>
        <p:txBody>
          <a:bodyPr wrap="square" lIns="91440" tIns="45720" rIns="91440" bIns="45720" anchor="t">
            <a:spAutoFit/>
          </a:bodyPr>
          <a:lstStyle/>
          <a:p>
            <a:pPr>
              <a:lnSpc>
                <a:spcPct val="150000"/>
              </a:lnSpc>
              <a:spcBef>
                <a:spcPct val="0"/>
              </a:spcBef>
              <a:spcAft>
                <a:spcPct val="0"/>
              </a:spcAft>
            </a:pPr>
            <a:r>
              <a:rPr lang="nb-NO" sz="1200" dirty="0">
                <a:solidFill>
                  <a:prstClr val="black"/>
                </a:solidFill>
                <a:latin typeface="Times New Roman"/>
                <a:cs typeface="Times New Roman"/>
              </a:rPr>
              <a:t>Preg barnehager AS er ei ideell barnehagekjede som blir drive på vegne av Norsk Luthersk Misjonssamband. Barnehagene har ulik storleik og er spredt rundt i store </a:t>
            </a:r>
            <a:r>
              <a:rPr lang="nb-NO" sz="1200" dirty="0" err="1">
                <a:solidFill>
                  <a:prstClr val="black"/>
                </a:solidFill>
                <a:latin typeface="Times New Roman"/>
                <a:cs typeface="Times New Roman"/>
              </a:rPr>
              <a:t>delar</a:t>
            </a:r>
            <a:r>
              <a:rPr lang="nb-NO" sz="1200" dirty="0">
                <a:solidFill>
                  <a:prstClr val="black"/>
                </a:solidFill>
                <a:latin typeface="Times New Roman"/>
                <a:cs typeface="Times New Roman"/>
              </a:rPr>
              <a:t> av </a:t>
            </a:r>
            <a:r>
              <a:rPr lang="nb-NO" sz="1200" dirty="0" err="1">
                <a:solidFill>
                  <a:prstClr val="black"/>
                </a:solidFill>
                <a:latin typeface="Times New Roman"/>
                <a:cs typeface="Times New Roman"/>
              </a:rPr>
              <a:t>Noreg</a:t>
            </a:r>
            <a:r>
              <a:rPr lang="nb-NO" sz="1200" dirty="0">
                <a:solidFill>
                  <a:prstClr val="black"/>
                </a:solidFill>
                <a:latin typeface="Times New Roman"/>
                <a:cs typeface="Times New Roman"/>
              </a:rPr>
              <a:t>. </a:t>
            </a:r>
            <a:endParaRPr lang="nb-NO" dirty="0">
              <a:solidFill>
                <a:prstClr val="black"/>
              </a:solidFill>
              <a:latin typeface="Times New Roman"/>
              <a:cs typeface="Times New Roman"/>
            </a:endParaRPr>
          </a:p>
          <a:p>
            <a:pPr>
              <a:lnSpc>
                <a:spcPct val="150000"/>
              </a:lnSpc>
              <a:spcBef>
                <a:spcPct val="0"/>
              </a:spcBef>
              <a:spcAft>
                <a:spcPct val="0"/>
              </a:spcAft>
            </a:pPr>
            <a:endParaRPr lang="nb-NO" sz="1200" dirty="0">
              <a:solidFill>
                <a:prstClr val="black"/>
              </a:solidFill>
              <a:latin typeface="Times New Roman"/>
              <a:cs typeface="Times New Roman"/>
            </a:endParaRPr>
          </a:p>
          <a:p>
            <a:pPr>
              <a:lnSpc>
                <a:spcPct val="150000"/>
              </a:lnSpc>
              <a:spcBef>
                <a:spcPct val="0"/>
              </a:spcBef>
              <a:spcAft>
                <a:spcPct val="0"/>
              </a:spcAft>
            </a:pPr>
            <a:r>
              <a:rPr lang="nb-NO" sz="1200" dirty="0">
                <a:solidFill>
                  <a:prstClr val="black"/>
                </a:solidFill>
                <a:latin typeface="Times New Roman"/>
                <a:cs typeface="Times New Roman"/>
              </a:rPr>
              <a:t>Preg barnehager AS er </a:t>
            </a:r>
            <a:r>
              <a:rPr lang="nb-NO" sz="1200" dirty="0" err="1">
                <a:solidFill>
                  <a:prstClr val="black"/>
                </a:solidFill>
                <a:latin typeface="Times New Roman"/>
                <a:cs typeface="Times New Roman"/>
              </a:rPr>
              <a:t>eit</a:t>
            </a:r>
            <a:r>
              <a:rPr lang="nb-NO" sz="1200" dirty="0">
                <a:solidFill>
                  <a:prstClr val="black"/>
                </a:solidFill>
                <a:latin typeface="Times New Roman"/>
                <a:cs typeface="Times New Roman"/>
              </a:rPr>
              <a:t> </a:t>
            </a:r>
            <a:r>
              <a:rPr lang="nb-NO" sz="1200" dirty="0" err="1">
                <a:solidFill>
                  <a:prstClr val="black"/>
                </a:solidFill>
                <a:latin typeface="Times New Roman"/>
                <a:cs typeface="Times New Roman"/>
              </a:rPr>
              <a:t>ikkje</a:t>
            </a:r>
            <a:r>
              <a:rPr lang="nb-NO" sz="1200" dirty="0">
                <a:solidFill>
                  <a:prstClr val="black"/>
                </a:solidFill>
                <a:latin typeface="Times New Roman"/>
                <a:cs typeface="Times New Roman"/>
              </a:rPr>
              <a:t>-kommersielt selskap. Eventuelle </a:t>
            </a:r>
            <a:r>
              <a:rPr lang="nb-NO" sz="1200" dirty="0" err="1">
                <a:solidFill>
                  <a:prstClr val="black"/>
                </a:solidFill>
                <a:latin typeface="Times New Roman"/>
                <a:cs typeface="Times New Roman"/>
              </a:rPr>
              <a:t>overskot</a:t>
            </a:r>
            <a:r>
              <a:rPr lang="nb-NO" sz="1200" dirty="0">
                <a:solidFill>
                  <a:prstClr val="black"/>
                </a:solidFill>
                <a:latin typeface="Times New Roman"/>
                <a:cs typeface="Times New Roman"/>
              </a:rPr>
              <a:t> skal </a:t>
            </a:r>
            <a:r>
              <a:rPr lang="nb-NO" sz="1200" dirty="0" err="1">
                <a:solidFill>
                  <a:prstClr val="black"/>
                </a:solidFill>
                <a:latin typeface="Times New Roman"/>
                <a:cs typeface="Times New Roman"/>
              </a:rPr>
              <a:t>nyttast</a:t>
            </a:r>
            <a:r>
              <a:rPr lang="nb-NO" sz="1200" dirty="0">
                <a:solidFill>
                  <a:prstClr val="black"/>
                </a:solidFill>
                <a:latin typeface="Times New Roman"/>
                <a:cs typeface="Times New Roman"/>
              </a:rPr>
              <a:t> til å utbedre og styrke </a:t>
            </a:r>
            <a:r>
              <a:rPr lang="nb-NO" sz="1200" dirty="0" err="1">
                <a:solidFill>
                  <a:prstClr val="black"/>
                </a:solidFill>
                <a:latin typeface="Times New Roman"/>
                <a:cs typeface="Times New Roman"/>
              </a:rPr>
              <a:t>medlemsbarnehagane</a:t>
            </a:r>
            <a:r>
              <a:rPr lang="nb-NO" sz="1200" dirty="0">
                <a:solidFill>
                  <a:prstClr val="black"/>
                </a:solidFill>
                <a:latin typeface="Times New Roman"/>
                <a:cs typeface="Times New Roman"/>
              </a:rPr>
              <a:t>..</a:t>
            </a:r>
            <a:endParaRPr lang="nb-NO" dirty="0">
              <a:solidFill>
                <a:prstClr val="black"/>
              </a:solidFill>
              <a:latin typeface="Times New Roman"/>
              <a:cs typeface="Times New Roman"/>
            </a:endParaRPr>
          </a:p>
          <a:p>
            <a:pPr>
              <a:lnSpc>
                <a:spcPct val="150000"/>
              </a:lnSpc>
              <a:spcBef>
                <a:spcPct val="0"/>
              </a:spcBef>
              <a:spcAft>
                <a:spcPct val="0"/>
              </a:spcAft>
            </a:pPr>
            <a:br>
              <a:rPr lang="nb-NO" sz="1200" dirty="0">
                <a:solidFill>
                  <a:prstClr val="black"/>
                </a:solidFill>
                <a:latin typeface="Times New Roman"/>
                <a:cs typeface="Times New Roman"/>
              </a:rPr>
            </a:br>
            <a:r>
              <a:rPr lang="nb-NO" sz="1200" dirty="0">
                <a:solidFill>
                  <a:prstClr val="black"/>
                </a:solidFill>
                <a:latin typeface="Times New Roman"/>
                <a:cs typeface="Times New Roman"/>
              </a:rPr>
              <a:t>Lov om barnehager med forskrifter og Rammeplan for barnehagens innhold og oppgaver bestemmer innhold og rammer for </a:t>
            </a:r>
            <a:r>
              <a:rPr lang="nb-NO" sz="1200" dirty="0" err="1">
                <a:solidFill>
                  <a:prstClr val="black"/>
                </a:solidFill>
                <a:latin typeface="Times New Roman"/>
                <a:cs typeface="Times New Roman"/>
              </a:rPr>
              <a:t>barnehagane</a:t>
            </a:r>
            <a:r>
              <a:rPr lang="nb-NO" sz="1200" dirty="0">
                <a:solidFill>
                  <a:prstClr val="black"/>
                </a:solidFill>
                <a:latin typeface="Times New Roman"/>
                <a:cs typeface="Times New Roman"/>
              </a:rPr>
              <a:t> våre. I samsvar med barnehagelovens § 1a andre ledd, blir </a:t>
            </a:r>
            <a:r>
              <a:rPr lang="nb-NO" sz="1200" dirty="0" err="1">
                <a:solidFill>
                  <a:prstClr val="black"/>
                </a:solidFill>
                <a:latin typeface="Times New Roman"/>
                <a:cs typeface="Times New Roman"/>
              </a:rPr>
              <a:t>barnehagane</a:t>
            </a:r>
            <a:r>
              <a:rPr lang="nb-NO" sz="1200" dirty="0">
                <a:solidFill>
                  <a:prstClr val="black"/>
                </a:solidFill>
                <a:latin typeface="Times New Roman"/>
                <a:cs typeface="Times New Roman"/>
              </a:rPr>
              <a:t> </a:t>
            </a:r>
            <a:r>
              <a:rPr lang="nb-NO" sz="1200" dirty="0" err="1">
                <a:solidFill>
                  <a:prstClr val="black"/>
                </a:solidFill>
                <a:latin typeface="Times New Roman"/>
                <a:cs typeface="Times New Roman"/>
              </a:rPr>
              <a:t>drivne</a:t>
            </a:r>
            <a:r>
              <a:rPr lang="nb-NO" sz="1200" dirty="0">
                <a:solidFill>
                  <a:prstClr val="black"/>
                </a:solidFill>
                <a:latin typeface="Times New Roman"/>
                <a:cs typeface="Times New Roman"/>
              </a:rPr>
              <a:t> med </a:t>
            </a:r>
            <a:r>
              <a:rPr lang="nb-NO" sz="1200" dirty="0" err="1">
                <a:solidFill>
                  <a:prstClr val="black"/>
                </a:solidFill>
                <a:latin typeface="Times New Roman"/>
                <a:cs typeface="Times New Roman"/>
              </a:rPr>
              <a:t>eit</a:t>
            </a:r>
            <a:r>
              <a:rPr lang="nb-NO" sz="1200" dirty="0">
                <a:solidFill>
                  <a:prstClr val="black"/>
                </a:solidFill>
                <a:latin typeface="Times New Roman"/>
                <a:cs typeface="Times New Roman"/>
              </a:rPr>
              <a:t> kristent formål. Visjonsdokument vårt og verdiplattforma forteller korleis det kristne formålet skal prege livet i </a:t>
            </a:r>
            <a:r>
              <a:rPr lang="nb-NO" sz="1200" dirty="0" err="1">
                <a:solidFill>
                  <a:prstClr val="black"/>
                </a:solidFill>
                <a:latin typeface="Times New Roman"/>
                <a:cs typeface="Times New Roman"/>
              </a:rPr>
              <a:t>barnehagane</a:t>
            </a:r>
            <a:r>
              <a:rPr lang="nb-NO" sz="1200" dirty="0">
                <a:solidFill>
                  <a:prstClr val="black"/>
                </a:solidFill>
                <a:latin typeface="Times New Roman"/>
                <a:cs typeface="Times New Roman"/>
              </a:rPr>
              <a:t> våre. </a:t>
            </a:r>
            <a:r>
              <a:rPr lang="nb-NO" sz="1200" dirty="0" err="1">
                <a:solidFill>
                  <a:prstClr val="black"/>
                </a:solidFill>
                <a:latin typeface="Times New Roman"/>
                <a:cs typeface="Times New Roman"/>
              </a:rPr>
              <a:t>Desse</a:t>
            </a:r>
            <a:r>
              <a:rPr lang="nb-NO" sz="1200" dirty="0">
                <a:solidFill>
                  <a:prstClr val="black"/>
                </a:solidFill>
                <a:latin typeface="Times New Roman"/>
                <a:cs typeface="Times New Roman"/>
              </a:rPr>
              <a:t> dokumenta finn du på vår nettside. </a:t>
            </a:r>
            <a:endParaRPr lang="nb-NO" dirty="0">
              <a:solidFill>
                <a:prstClr val="black"/>
              </a:solidFill>
              <a:latin typeface="Times New Roman"/>
              <a:cs typeface="Times New Roman"/>
            </a:endParaRPr>
          </a:p>
          <a:p>
            <a:pPr>
              <a:lnSpc>
                <a:spcPct val="150000"/>
              </a:lnSpc>
              <a:spcBef>
                <a:spcPct val="0"/>
              </a:spcBef>
              <a:spcAft>
                <a:spcPct val="0"/>
              </a:spcAft>
            </a:pPr>
            <a:endParaRPr lang="nb-NO" sz="1200" dirty="0">
              <a:solidFill>
                <a:prstClr val="black"/>
              </a:solidFill>
              <a:latin typeface="Times New Roman"/>
              <a:cs typeface="Times New Roman"/>
            </a:endParaRPr>
          </a:p>
          <a:p>
            <a:pPr>
              <a:lnSpc>
                <a:spcPct val="150000"/>
              </a:lnSpc>
              <a:spcBef>
                <a:spcPct val="0"/>
              </a:spcBef>
              <a:spcAft>
                <a:spcPct val="0"/>
              </a:spcAft>
            </a:pPr>
            <a:r>
              <a:rPr lang="nb-NO" sz="1200" dirty="0">
                <a:solidFill>
                  <a:prstClr val="black"/>
                </a:solidFill>
                <a:latin typeface="Times New Roman"/>
                <a:cs typeface="Times New Roman"/>
              </a:rPr>
              <a:t>Preg barnehager sin visjon er: “Sammen om å sette verdifulle spor”. </a:t>
            </a:r>
            <a:r>
              <a:rPr lang="nb-NO" sz="1200" dirty="0" err="1">
                <a:solidFill>
                  <a:prstClr val="black"/>
                </a:solidFill>
                <a:latin typeface="Times New Roman"/>
                <a:cs typeface="Times New Roman"/>
              </a:rPr>
              <a:t>Verdiane</a:t>
            </a:r>
            <a:r>
              <a:rPr lang="nb-NO" sz="1200" dirty="0">
                <a:solidFill>
                  <a:prstClr val="black"/>
                </a:solidFill>
                <a:latin typeface="Times New Roman"/>
                <a:cs typeface="Times New Roman"/>
              </a:rPr>
              <a:t> våre er laga med utgangspunkt i Visjonsdokumentet, som er </a:t>
            </a:r>
            <a:r>
              <a:rPr lang="nb-NO" sz="1200" dirty="0" err="1">
                <a:solidFill>
                  <a:prstClr val="black"/>
                </a:solidFill>
                <a:latin typeface="Times New Roman"/>
                <a:cs typeface="Times New Roman"/>
              </a:rPr>
              <a:t>eit</a:t>
            </a:r>
            <a:r>
              <a:rPr lang="nb-NO" sz="1200" dirty="0">
                <a:solidFill>
                  <a:prstClr val="black"/>
                </a:solidFill>
                <a:latin typeface="Times New Roman"/>
                <a:cs typeface="Times New Roman"/>
              </a:rPr>
              <a:t> felles dokument for alle Preg barnehager. </a:t>
            </a:r>
            <a:endParaRPr lang="nb-NO" b="1" dirty="0">
              <a:solidFill>
                <a:prstClr val="black"/>
              </a:solidFill>
              <a:latin typeface="Times New Roman"/>
              <a:cs typeface="Times New Roman"/>
            </a:endParaRPr>
          </a:p>
          <a:p>
            <a:pPr>
              <a:lnSpc>
                <a:spcPct val="150000"/>
              </a:lnSpc>
              <a:spcBef>
                <a:spcPct val="0"/>
              </a:spcBef>
              <a:spcAft>
                <a:spcPct val="0"/>
              </a:spcAft>
            </a:pPr>
            <a:r>
              <a:rPr lang="nb-NO" sz="1200" b="1" dirty="0">
                <a:solidFill>
                  <a:prstClr val="black"/>
                </a:solidFill>
                <a:latin typeface="Times New Roman"/>
                <a:cs typeface="Times New Roman"/>
              </a:rPr>
              <a:t>Våre verdier er: Nestekjærlighet – Likeverd – Mestring.</a:t>
            </a:r>
            <a:endParaRPr lang="nb-NO" b="1" dirty="0">
              <a:solidFill>
                <a:prstClr val="black"/>
              </a:solidFill>
              <a:latin typeface="Times New Roman"/>
              <a:cs typeface="Times New Roman"/>
            </a:endParaRPr>
          </a:p>
        </p:txBody>
      </p:sp>
      <p:sp>
        <p:nvSpPr>
          <p:cNvPr id="9" name="TekstSylinder 8">
            <a:extLst>
              <a:ext uri="{FF2B5EF4-FFF2-40B4-BE49-F238E27FC236}">
                <a16:creationId xmlns:a16="http://schemas.microsoft.com/office/drawing/2014/main" id="{D5B40C55-90F0-3BA7-857D-6E17A4E85912}"/>
              </a:ext>
            </a:extLst>
          </p:cNvPr>
          <p:cNvSpPr txBox="1"/>
          <p:nvPr/>
        </p:nvSpPr>
        <p:spPr>
          <a:xfrm>
            <a:off x="7034552" y="620539"/>
            <a:ext cx="4976934" cy="5616922"/>
          </a:xfrm>
          <a:prstGeom prst="rect">
            <a:avLst/>
          </a:prstGeom>
          <a:noFill/>
          <a:ln w="28575">
            <a:solidFill>
              <a:srgbClr val="1A669A"/>
            </a:solidFill>
          </a:ln>
        </p:spPr>
        <p:txBody>
          <a:bodyPr wrap="square" rtlCol="0">
            <a:spAutoFit/>
          </a:bodyPr>
          <a:lstStyle/>
          <a:p>
            <a:pPr defTabSz="457200"/>
            <a:r>
              <a:rPr lang="nb-NO" sz="1200" b="1">
                <a:solidFill>
                  <a:prstClr val="black"/>
                </a:solidFill>
                <a:latin typeface="Calibri" panose="020F0502020204030204"/>
              </a:rPr>
              <a:t>Foreldrebetaling </a:t>
            </a:r>
          </a:p>
          <a:p>
            <a:pPr defTabSz="457200"/>
            <a:endParaRPr lang="nb-NO" sz="1200">
              <a:solidFill>
                <a:prstClr val="black"/>
              </a:solidFill>
              <a:latin typeface="Calibri" panose="020F0502020204030204"/>
            </a:endParaRPr>
          </a:p>
          <a:p>
            <a:pPr defTabSz="457200"/>
            <a:r>
              <a:rPr lang="nb-NO" sz="1200" b="1">
                <a:solidFill>
                  <a:prstClr val="black"/>
                </a:solidFill>
                <a:latin typeface="Calibri" panose="020F0502020204030204"/>
              </a:rPr>
              <a:t>Makspris</a:t>
            </a:r>
          </a:p>
          <a:p>
            <a:pPr defTabSz="457200"/>
            <a:r>
              <a:rPr lang="nb-NO" sz="1200">
                <a:solidFill>
                  <a:prstClr val="black"/>
                </a:solidFill>
                <a:latin typeface="Calibri" panose="020F0502020204030204"/>
              </a:rPr>
              <a:t>Foreldre skal ikke betalte mer enn maksprisen for en barnehageplass. Maksprisen blir fastsatt til kroner 1500 per måned fra og med 1. august 2024.</a:t>
            </a:r>
          </a:p>
          <a:p>
            <a:pPr defTabSz="457200"/>
            <a:r>
              <a:rPr lang="nb-NO" sz="1200">
                <a:solidFill>
                  <a:prstClr val="black"/>
                </a:solidFill>
                <a:latin typeface="Calibri" panose="020F0502020204030204"/>
              </a:rPr>
              <a:t>Maksprisen gjelder alle typer barnehager, uavhengig om de er offentlige eller private. Grensen blir fastsatt av Stortinget, og kan bli justert i løpet av året i forbindelse med statsbudsjett. Barnehagene kan kreve betaling for kost (matpenger) i tillegg til maksprisen. </a:t>
            </a:r>
          </a:p>
          <a:p>
            <a:pPr defTabSz="457200"/>
            <a:endParaRPr lang="nb-NO" sz="1200">
              <a:solidFill>
                <a:prstClr val="black"/>
              </a:solidFill>
              <a:latin typeface="Calibri" panose="020F0502020204030204"/>
            </a:endParaRPr>
          </a:p>
          <a:p>
            <a:pPr defTabSz="457200"/>
            <a:r>
              <a:rPr lang="nb-NO" sz="1200" b="1" err="1">
                <a:solidFill>
                  <a:prstClr val="black"/>
                </a:solidFill>
                <a:latin typeface="Calibri" panose="020F0502020204030204"/>
              </a:rPr>
              <a:t>Matpengar</a:t>
            </a:r>
            <a:endParaRPr lang="nb-NO" sz="1200" b="1">
              <a:solidFill>
                <a:prstClr val="black"/>
              </a:solidFill>
              <a:latin typeface="Calibri" panose="020F0502020204030204"/>
            </a:endParaRPr>
          </a:p>
          <a:p>
            <a:pPr defTabSz="457200"/>
            <a:r>
              <a:rPr lang="nb-NO" sz="1200">
                <a:solidFill>
                  <a:prstClr val="black"/>
                </a:solidFill>
                <a:latin typeface="Calibri" panose="020F0502020204030204"/>
              </a:rPr>
              <a:t>450 kr i </a:t>
            </a:r>
            <a:r>
              <a:rPr lang="nb-NO" sz="1200" err="1">
                <a:solidFill>
                  <a:prstClr val="black"/>
                </a:solidFill>
                <a:latin typeface="Calibri" panose="020F0502020204030204"/>
              </a:rPr>
              <a:t>matpengar</a:t>
            </a:r>
            <a:r>
              <a:rPr lang="nb-NO" sz="1200">
                <a:solidFill>
                  <a:prstClr val="black"/>
                </a:solidFill>
                <a:latin typeface="Calibri" panose="020F0502020204030204"/>
              </a:rPr>
              <a:t> pr </a:t>
            </a:r>
            <a:r>
              <a:rPr lang="nb-NO" sz="1200" err="1">
                <a:solidFill>
                  <a:prstClr val="black"/>
                </a:solidFill>
                <a:latin typeface="Calibri" panose="020F0502020204030204"/>
              </a:rPr>
              <a:t>månad</a:t>
            </a:r>
            <a:r>
              <a:rPr lang="nb-NO" sz="1200">
                <a:solidFill>
                  <a:prstClr val="black"/>
                </a:solidFill>
                <a:latin typeface="Calibri" panose="020F0502020204030204"/>
              </a:rPr>
              <a:t> for 100 % plass.</a:t>
            </a:r>
          </a:p>
          <a:p>
            <a:pPr defTabSz="457200"/>
            <a:endParaRPr lang="nb-NO" sz="1200">
              <a:solidFill>
                <a:prstClr val="black"/>
              </a:solidFill>
              <a:latin typeface="Calibri" panose="020F0502020204030204"/>
            </a:endParaRPr>
          </a:p>
          <a:p>
            <a:pPr defTabSz="457200"/>
            <a:r>
              <a:rPr lang="nb-NO" sz="1200" b="1">
                <a:solidFill>
                  <a:prstClr val="black"/>
                </a:solidFill>
                <a:latin typeface="Calibri" panose="020F0502020204030204"/>
              </a:rPr>
              <a:t>Bleieavtale</a:t>
            </a:r>
          </a:p>
          <a:p>
            <a:pPr defTabSz="457200"/>
            <a:r>
              <a:rPr lang="nb-NO" sz="1200">
                <a:solidFill>
                  <a:prstClr val="black"/>
                </a:solidFill>
                <a:latin typeface="Calibri" panose="020F0502020204030204"/>
              </a:rPr>
              <a:t>Barnehagen har </a:t>
            </a:r>
            <a:r>
              <a:rPr lang="nb-NO" sz="1200" err="1">
                <a:solidFill>
                  <a:prstClr val="black"/>
                </a:solidFill>
                <a:latin typeface="Calibri" panose="020F0502020204030204"/>
              </a:rPr>
              <a:t>tilbod</a:t>
            </a:r>
            <a:r>
              <a:rPr lang="nb-NO" sz="1200">
                <a:solidFill>
                  <a:prstClr val="black"/>
                </a:solidFill>
                <a:latin typeface="Calibri" panose="020F0502020204030204"/>
              </a:rPr>
              <a:t> om bleieavtale som </a:t>
            </a:r>
            <a:r>
              <a:rPr lang="nb-NO" sz="1200" err="1">
                <a:solidFill>
                  <a:prstClr val="black"/>
                </a:solidFill>
                <a:latin typeface="Calibri" panose="020F0502020204030204"/>
              </a:rPr>
              <a:t>kostar</a:t>
            </a:r>
            <a:r>
              <a:rPr lang="nb-NO" sz="1200">
                <a:solidFill>
                  <a:prstClr val="black"/>
                </a:solidFill>
                <a:latin typeface="Calibri" panose="020F0502020204030204"/>
              </a:rPr>
              <a:t> 70 kr pr </a:t>
            </a:r>
            <a:r>
              <a:rPr lang="nb-NO" sz="1200" err="1">
                <a:solidFill>
                  <a:prstClr val="black"/>
                </a:solidFill>
                <a:latin typeface="Calibri" panose="020F0502020204030204"/>
              </a:rPr>
              <a:t>månad</a:t>
            </a:r>
            <a:r>
              <a:rPr lang="nb-NO" sz="1200">
                <a:solidFill>
                  <a:prstClr val="black"/>
                </a:solidFill>
                <a:latin typeface="Calibri" panose="020F0502020204030204"/>
              </a:rPr>
              <a:t>. Då kjøper barnehagen inn </a:t>
            </a:r>
            <a:r>
              <a:rPr lang="nb-NO" sz="1200" err="1">
                <a:solidFill>
                  <a:prstClr val="black"/>
                </a:solidFill>
                <a:latin typeface="Calibri" panose="020F0502020204030204"/>
              </a:rPr>
              <a:t>bleiar</a:t>
            </a:r>
            <a:r>
              <a:rPr lang="nb-NO" sz="1200">
                <a:solidFill>
                  <a:prstClr val="black"/>
                </a:solidFill>
                <a:latin typeface="Calibri" panose="020F0502020204030204"/>
              </a:rPr>
              <a:t> til barna.</a:t>
            </a:r>
          </a:p>
          <a:p>
            <a:pPr defTabSz="457200"/>
            <a:endParaRPr lang="nb-NO" sz="1200">
              <a:solidFill>
                <a:prstClr val="black"/>
              </a:solidFill>
              <a:latin typeface="Calibri" panose="020F0502020204030204"/>
            </a:endParaRPr>
          </a:p>
          <a:p>
            <a:pPr defTabSz="457200"/>
            <a:r>
              <a:rPr lang="nb-NO" sz="1200" b="1">
                <a:solidFill>
                  <a:prstClr val="black"/>
                </a:solidFill>
                <a:latin typeface="Calibri" panose="020F0502020204030204"/>
              </a:rPr>
              <a:t>Moderasjonsordninger</a:t>
            </a:r>
          </a:p>
          <a:p>
            <a:pPr defTabSz="457200"/>
            <a:r>
              <a:rPr lang="nb-NO" sz="1200">
                <a:solidFill>
                  <a:prstClr val="black"/>
                </a:solidFill>
                <a:latin typeface="Calibri" panose="020F0502020204030204"/>
              </a:rPr>
              <a:t>Har du flere barn i barnehagen?</a:t>
            </a:r>
          </a:p>
          <a:p>
            <a:pPr defTabSz="457200"/>
            <a:r>
              <a:rPr lang="nb-NO" sz="1200">
                <a:solidFill>
                  <a:prstClr val="black"/>
                </a:solidFill>
                <a:latin typeface="Calibri" panose="020F0502020204030204"/>
              </a:rPr>
              <a:t>Hvis du har mer enn ett barn i barnehage i samme kommune, skal kommunen sørge for at du får reduksjon i foreldrebetalingen. Det kalles søskenmoderasjon. Du skal få søskenmoderasjon uavhengig av om barna går i forskjellige barnehager, og i barnehager med forskjellige eiere.</a:t>
            </a:r>
          </a:p>
          <a:p>
            <a:pPr defTabSz="457200"/>
            <a:r>
              <a:rPr lang="nb-NO" sz="1200">
                <a:solidFill>
                  <a:prstClr val="black"/>
                </a:solidFill>
                <a:latin typeface="Calibri" panose="020F0502020204030204"/>
              </a:rPr>
              <a:t>Reduksjonen for det andre barnet er minimum 30 prosent, og for det tredje barnet og oppover er det 50 prosent reduksjon.</a:t>
            </a:r>
          </a:p>
          <a:p>
            <a:pPr defTabSz="457200"/>
            <a:endParaRPr lang="nb-NO" sz="1200">
              <a:solidFill>
                <a:prstClr val="black"/>
              </a:solidFill>
              <a:latin typeface="Calibri" panose="020F0502020204030204"/>
            </a:endParaRPr>
          </a:p>
          <a:p>
            <a:pPr defTabSz="457200"/>
            <a:r>
              <a:rPr lang="nb-NO" sz="1200" b="1">
                <a:solidFill>
                  <a:prstClr val="black"/>
                </a:solidFill>
                <a:latin typeface="Calibri" panose="020F0502020204030204"/>
              </a:rPr>
              <a:t>Behov for redusert foreldrebetaling </a:t>
            </a:r>
            <a:r>
              <a:rPr lang="nb-NO" sz="1200" b="1" err="1">
                <a:solidFill>
                  <a:prstClr val="black"/>
                </a:solidFill>
                <a:latin typeface="Calibri" panose="020F0502020204030204"/>
              </a:rPr>
              <a:t>pga</a:t>
            </a:r>
            <a:r>
              <a:rPr lang="nb-NO" sz="1200" b="1">
                <a:solidFill>
                  <a:prstClr val="black"/>
                </a:solidFill>
                <a:latin typeface="Calibri" panose="020F0502020204030204"/>
              </a:rPr>
              <a:t> lav inntekt?</a:t>
            </a:r>
          </a:p>
          <a:p>
            <a:pPr defTabSz="457200"/>
            <a:r>
              <a:rPr lang="nb-NO" sz="1200" b="1">
                <a:solidFill>
                  <a:prstClr val="black"/>
                </a:solidFill>
                <a:latin typeface="Calibri" panose="020F0502020204030204"/>
              </a:rPr>
              <a:t>Les </a:t>
            </a:r>
            <a:r>
              <a:rPr lang="nb-NO" sz="1200" b="1" err="1">
                <a:solidFill>
                  <a:prstClr val="black"/>
                </a:solidFill>
                <a:latin typeface="Calibri" panose="020F0502020204030204"/>
              </a:rPr>
              <a:t>meir</a:t>
            </a:r>
            <a:r>
              <a:rPr lang="nb-NO" sz="1200" b="1">
                <a:solidFill>
                  <a:prstClr val="black"/>
                </a:solidFill>
                <a:latin typeface="Calibri" panose="020F0502020204030204"/>
              </a:rPr>
              <a:t> og søk her </a:t>
            </a:r>
            <a:r>
              <a:rPr lang="nb-NO" sz="1200" b="1">
                <a:solidFill>
                  <a:prstClr val="black"/>
                </a:solidFill>
                <a:latin typeface="Calibri" panose="020F0502020204030204"/>
                <a:hlinkClick r:id="rId4"/>
              </a:rPr>
              <a:t>https://haram.kommune.no/barnehage-og-skule/barnehage/pris-og-betaling-for-barnehageplass/</a:t>
            </a:r>
            <a:endParaRPr lang="nb-NO" sz="1200" b="1">
              <a:solidFill>
                <a:prstClr val="black"/>
              </a:solidFill>
              <a:latin typeface="Calibri" panose="020F0502020204030204"/>
            </a:endParaRPr>
          </a:p>
          <a:p>
            <a:pPr defTabSz="457200"/>
            <a:endParaRPr lang="nb-NO" sz="1100" b="1">
              <a:solidFill>
                <a:prstClr val="black"/>
              </a:solidFill>
              <a:latin typeface="Calibri" panose="020F0502020204030204"/>
            </a:endParaRPr>
          </a:p>
        </p:txBody>
      </p:sp>
      <p:sp>
        <p:nvSpPr>
          <p:cNvPr id="10" name="TekstSylinder 9">
            <a:extLst>
              <a:ext uri="{FF2B5EF4-FFF2-40B4-BE49-F238E27FC236}">
                <a16:creationId xmlns:a16="http://schemas.microsoft.com/office/drawing/2014/main" id="{6417A5C4-6480-5FCC-8494-81238106BD1A}"/>
              </a:ext>
            </a:extLst>
          </p:cNvPr>
          <p:cNvSpPr txBox="1"/>
          <p:nvPr/>
        </p:nvSpPr>
        <p:spPr>
          <a:xfrm>
            <a:off x="7609995" y="282733"/>
            <a:ext cx="4013727" cy="400110"/>
          </a:xfrm>
          <a:prstGeom prst="rect">
            <a:avLst/>
          </a:prstGeom>
          <a:noFill/>
        </p:spPr>
        <p:txBody>
          <a:bodyPr wrap="none" rtlCol="0">
            <a:spAutoFit/>
          </a:bodyPr>
          <a:lstStyle/>
          <a:p>
            <a:pPr eaLnBrk="0" fontAlgn="base" hangingPunct="0">
              <a:spcBef>
                <a:spcPct val="0"/>
              </a:spcBef>
              <a:spcAft>
                <a:spcPct val="0"/>
              </a:spcAft>
            </a:pPr>
            <a:r>
              <a:rPr lang="nn-NO" sz="2000" b="1">
                <a:solidFill>
                  <a:srgbClr val="1A669A"/>
                </a:solidFill>
                <a:cs typeface="Dreaming Outloud Pro" panose="03050502040302030504" pitchFamily="66" charset="0"/>
              </a:rPr>
              <a:t>Informasjon om foreldrebetaling </a:t>
            </a:r>
          </a:p>
        </p:txBody>
      </p:sp>
    </p:spTree>
    <p:extLst>
      <p:ext uri="{BB962C8B-B14F-4D97-AF65-F5344CB8AC3E}">
        <p14:creationId xmlns:p14="http://schemas.microsoft.com/office/powerpoint/2010/main" val="1683018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lysbildenummer 2">
            <a:extLst>
              <a:ext uri="{FF2B5EF4-FFF2-40B4-BE49-F238E27FC236}">
                <a16:creationId xmlns:a16="http://schemas.microsoft.com/office/drawing/2014/main" id="{F3E8FF51-41D4-EA5B-A8E0-68BACF0CD5F3}"/>
              </a:ext>
            </a:extLst>
          </p:cNvPr>
          <p:cNvSpPr>
            <a:spLocks noGrp="1"/>
          </p:cNvSpPr>
          <p:nvPr>
            <p:ph type="sldNum" sz="quarter" idx="12"/>
          </p:nvPr>
        </p:nvSpPr>
        <p:spPr/>
        <p:txBody>
          <a:bodyPr/>
          <a:lstStyle/>
          <a:p>
            <a:fld id="{8D16F653-2C9F-4FFA-BA48-E5639A822650}" type="slidenum">
              <a:rPr lang="nn-NO" smtClean="0"/>
              <a:t>6</a:t>
            </a:fld>
            <a:endParaRPr lang="nn-NO"/>
          </a:p>
        </p:txBody>
      </p:sp>
      <p:pic>
        <p:nvPicPr>
          <p:cNvPr id="5" name="Bilde 4">
            <a:extLst>
              <a:ext uri="{FF2B5EF4-FFF2-40B4-BE49-F238E27FC236}">
                <a16:creationId xmlns:a16="http://schemas.microsoft.com/office/drawing/2014/main" id="{222D234C-30C0-4DF7-68F5-E99FCAB51BE4}"/>
              </a:ext>
            </a:extLst>
          </p:cNvPr>
          <p:cNvPicPr>
            <a:picLocks noChangeAspect="1"/>
          </p:cNvPicPr>
          <p:nvPr/>
        </p:nvPicPr>
        <p:blipFill>
          <a:blip r:embed="rId2"/>
          <a:stretch>
            <a:fillRect/>
          </a:stretch>
        </p:blipFill>
        <p:spPr>
          <a:xfrm>
            <a:off x="0" y="6070155"/>
            <a:ext cx="1477818" cy="651320"/>
          </a:xfrm>
          <a:prstGeom prst="rect">
            <a:avLst/>
          </a:prstGeom>
        </p:spPr>
      </p:pic>
      <p:sp>
        <p:nvSpPr>
          <p:cNvPr id="6" name="Tittel 1">
            <a:extLst>
              <a:ext uri="{FF2B5EF4-FFF2-40B4-BE49-F238E27FC236}">
                <a16:creationId xmlns:a16="http://schemas.microsoft.com/office/drawing/2014/main" id="{CAEAB414-BE1A-0F6B-628A-7339749FDA54}"/>
              </a:ext>
            </a:extLst>
          </p:cNvPr>
          <p:cNvSpPr txBox="1">
            <a:spLocks/>
          </p:cNvSpPr>
          <p:nvPr/>
        </p:nvSpPr>
        <p:spPr bwMode="auto">
          <a:xfrm>
            <a:off x="6967520" y="594553"/>
            <a:ext cx="5070599" cy="1111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n-NO" sz="1400" b="1" i="0" u="none" strike="noStrike" kern="1200" cap="none" spc="0" normalizeH="0" baseline="0" noProof="0">
                <a:ln>
                  <a:noFill/>
                </a:ln>
                <a:solidFill>
                  <a:schemeClr val="accent4">
                    <a:lumMod val="75000"/>
                  </a:schemeClr>
                </a:solidFill>
                <a:effectLst/>
                <a:uLnTx/>
                <a:uFillTx/>
                <a:latin typeface="+mn-lt"/>
                <a:ea typeface="+mj-ea"/>
                <a:cs typeface="Dreaming Outloud Pro" panose="03050502040302030504" pitchFamily="66" charset="0"/>
              </a:rPr>
              <a:t>3. Kvalitetsutvikling Preg barnehager sine fokusområde</a:t>
            </a:r>
          </a:p>
        </p:txBody>
      </p:sp>
      <p:sp>
        <p:nvSpPr>
          <p:cNvPr id="7" name="TekstSylinder 6">
            <a:extLst>
              <a:ext uri="{FF2B5EF4-FFF2-40B4-BE49-F238E27FC236}">
                <a16:creationId xmlns:a16="http://schemas.microsoft.com/office/drawing/2014/main" id="{96D81E12-FC33-B3C6-277B-A1ABD20C7A3E}"/>
              </a:ext>
            </a:extLst>
          </p:cNvPr>
          <p:cNvSpPr txBox="1"/>
          <p:nvPr/>
        </p:nvSpPr>
        <p:spPr>
          <a:xfrm>
            <a:off x="6903868" y="1258947"/>
            <a:ext cx="5134252" cy="646331"/>
          </a:xfrm>
          <a:prstGeom prst="rect">
            <a:avLst/>
          </a:prstGeom>
          <a:noFill/>
        </p:spPr>
        <p:txBody>
          <a:bodyPr wrap="square" rtlCol="0">
            <a:spAutoFit/>
          </a:bodyPr>
          <a:lstStyle/>
          <a:p>
            <a:pPr eaLnBrk="0" fontAlgn="base" hangingPunct="0">
              <a:spcBef>
                <a:spcPct val="0"/>
              </a:spcBef>
              <a:spcAft>
                <a:spcPct val="0"/>
              </a:spcAft>
            </a:pPr>
            <a:r>
              <a:rPr lang="nn-NO" sz="1200">
                <a:solidFill>
                  <a:prstClr val="black"/>
                </a:solidFill>
                <a:latin typeface="Calibri" panose="020F0502020204030204" pitchFamily="34" charset="0"/>
              </a:rPr>
              <a:t>Preg barnehager har utvikla ein handlingsplan for kompetanseutvikling, leiing og organisering.  Du kan lese meir om fokusområda våre her  </a:t>
            </a:r>
            <a:r>
              <a:rPr lang="nn-NO" sz="1200">
                <a:solidFill>
                  <a:prstClr val="black"/>
                </a:solidFill>
                <a:latin typeface="Calibri" panose="020F0502020204030204" pitchFamily="34" charset="0"/>
                <a:hlinkClick r:id="rId3"/>
              </a:rPr>
              <a:t>https://preg-barnehager.barnehage.no/</a:t>
            </a:r>
            <a:endParaRPr lang="nn-NO" sz="1200">
              <a:solidFill>
                <a:prstClr val="black"/>
              </a:solidFill>
              <a:latin typeface="Calibri" panose="020F0502020204030204" pitchFamily="34" charset="0"/>
            </a:endParaRPr>
          </a:p>
        </p:txBody>
      </p:sp>
      <p:sp>
        <p:nvSpPr>
          <p:cNvPr id="10" name="TekstSylinder 9">
            <a:extLst>
              <a:ext uri="{FF2B5EF4-FFF2-40B4-BE49-F238E27FC236}">
                <a16:creationId xmlns:a16="http://schemas.microsoft.com/office/drawing/2014/main" id="{43F18A5D-9BE8-6347-5D7F-BD729E6235C5}"/>
              </a:ext>
            </a:extLst>
          </p:cNvPr>
          <p:cNvSpPr txBox="1"/>
          <p:nvPr/>
        </p:nvSpPr>
        <p:spPr>
          <a:xfrm>
            <a:off x="6903868" y="1900431"/>
            <a:ext cx="5134252" cy="2677656"/>
          </a:xfrm>
          <a:prstGeom prst="rect">
            <a:avLst/>
          </a:prstGeom>
          <a:noFill/>
        </p:spPr>
        <p:txBody>
          <a:bodyPr wrap="square">
            <a:spAutoFit/>
          </a:bodyPr>
          <a:lstStyle/>
          <a:p>
            <a:r>
              <a:rPr lang="nn-NO" sz="1200" b="1">
                <a:solidFill>
                  <a:schemeClr val="accent4">
                    <a:lumMod val="75000"/>
                  </a:schemeClr>
                </a:solidFill>
              </a:rPr>
              <a:t>3.1 Kompetanseutvikling for Preg barnehager</a:t>
            </a:r>
            <a:endParaRPr lang="nn-NO" sz="1200"/>
          </a:p>
          <a:p>
            <a:r>
              <a:rPr lang="nn-NO" sz="1200"/>
              <a:t>Eit profesjonelt fagfellesskap og gode kompetansetiltak bidrar til betre rekruttering av barnehagelærarar, barne- og ungdomsarbeidarar og andre fagfolk. For å rekruttere nye pedagogar og fagarbeidarar til barnehagane våre, ønsker vi å samarbeide med utdanningsinstitusjonane, ved å ta imot lærlingar frå vidaregåande skular og studentar til praksis frå høgskulane. Daglege leiarar og andre tilsette i barnehagane blir oppfordra til å oppdatere og vidareutvikle kompetansen sin – både individuelt og kollektivt. </a:t>
            </a:r>
            <a:r>
              <a:rPr lang="nn-NO" sz="1200" err="1"/>
              <a:t>Statlig</a:t>
            </a:r>
            <a:r>
              <a:rPr lang="nn-NO" sz="1200"/>
              <a:t> tilskot gjennom kompetanseordningar og tiltak, er eit bidrag for å støtte opp om ansvaret vårt som barnehageeigarar.</a:t>
            </a:r>
          </a:p>
          <a:p>
            <a:endParaRPr lang="nn-NO" sz="1200"/>
          </a:p>
          <a:p>
            <a:r>
              <a:rPr lang="nn-NO" sz="1200"/>
              <a:t>Medarbeidarar som får nye utfordringar, som har dugande og engasjerte kollegaer og som får utvikla seg fagleg, blir gjerne verande i stillingane sine over år. Dette styrkjer kvaliteten i Preg barnehager.</a:t>
            </a:r>
          </a:p>
        </p:txBody>
      </p:sp>
      <p:sp>
        <p:nvSpPr>
          <p:cNvPr id="12" name="TekstSylinder 11">
            <a:extLst>
              <a:ext uri="{FF2B5EF4-FFF2-40B4-BE49-F238E27FC236}">
                <a16:creationId xmlns:a16="http://schemas.microsoft.com/office/drawing/2014/main" id="{65BA745D-A9C1-40AF-6A67-B5F23A9A7ABE}"/>
              </a:ext>
            </a:extLst>
          </p:cNvPr>
          <p:cNvSpPr txBox="1"/>
          <p:nvPr/>
        </p:nvSpPr>
        <p:spPr>
          <a:xfrm>
            <a:off x="6903868" y="4682388"/>
            <a:ext cx="5134251" cy="1384995"/>
          </a:xfrm>
          <a:prstGeom prst="rect">
            <a:avLst/>
          </a:prstGeom>
          <a:noFill/>
        </p:spPr>
        <p:txBody>
          <a:bodyPr wrap="square">
            <a:spAutoFit/>
          </a:bodyPr>
          <a:lstStyle/>
          <a:p>
            <a:r>
              <a:rPr lang="nn-NO" sz="1200" b="1">
                <a:solidFill>
                  <a:schemeClr val="accent4">
                    <a:lumMod val="75000"/>
                  </a:schemeClr>
                </a:solidFill>
              </a:rPr>
              <a:t>3.2 Barnehagen som ein lærande organisasjon</a:t>
            </a:r>
            <a:endParaRPr lang="nn-NO" sz="1200"/>
          </a:p>
          <a:p>
            <a:r>
              <a:rPr lang="nn-NO" sz="1200"/>
              <a:t>Barnehagen skal vere oppdatert og utviklingsorientert i tråd med forsking og kunnskap om barn, barndom, leik, læring og samfunn. Barnehagen er og skal vere i endring og utvikling. Det krev stadig ny kunnskap og kompetanse for å møte nye krav. For at barnehagen skal lykkast i å vere ein lærande organisasjon, må leiinga i barnehagen vere kunnskapsorientert og sikre at alle medarbeidarar føler eigarskap til det pedagogiske utviklingsarbeidet.</a:t>
            </a:r>
          </a:p>
        </p:txBody>
      </p:sp>
      <p:sp>
        <p:nvSpPr>
          <p:cNvPr id="8" name="TekstSylinder 7">
            <a:extLst>
              <a:ext uri="{FF2B5EF4-FFF2-40B4-BE49-F238E27FC236}">
                <a16:creationId xmlns:a16="http://schemas.microsoft.com/office/drawing/2014/main" id="{3A6B2D93-09F6-F602-A3F3-0F6DBDA9ECA5}"/>
              </a:ext>
            </a:extLst>
          </p:cNvPr>
          <p:cNvSpPr txBox="1"/>
          <p:nvPr/>
        </p:nvSpPr>
        <p:spPr>
          <a:xfrm>
            <a:off x="312381" y="925390"/>
            <a:ext cx="4831440" cy="4185761"/>
          </a:xfrm>
          <a:prstGeom prst="rect">
            <a:avLst/>
          </a:prstGeom>
          <a:noFill/>
          <a:ln>
            <a:solidFill>
              <a:srgbClr val="4F81BD"/>
            </a:solidFill>
          </a:ln>
        </p:spPr>
        <p:txBody>
          <a:bodyPr wrap="squar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nb-NO" b="1" i="0" u="none" strike="noStrike" kern="0" cap="none" spc="0" normalizeH="0" baseline="0" noProof="0">
                <a:ln>
                  <a:noFill/>
                </a:ln>
                <a:solidFill>
                  <a:srgbClr val="4F81BD">
                    <a:lumMod val="75000"/>
                  </a:srgbClr>
                </a:solidFill>
                <a:effectLst/>
                <a:uLnTx/>
                <a:uFillTx/>
                <a:cs typeface="Dreaming Outloud Pro" panose="03050502040302030504" pitchFamily="66" charset="0"/>
              </a:rPr>
              <a:t>2. Rammene for å drive barnehage </a:t>
            </a:r>
            <a:endParaRPr kumimoji="0" lang="nb-NO" sz="1600" b="1" i="0" u="none" strike="noStrike" kern="0" cap="none" spc="0" normalizeH="0" baseline="0" noProof="0">
              <a:ln>
                <a:noFill/>
              </a:ln>
              <a:solidFill>
                <a:srgbClr val="4F81BD">
                  <a:lumMod val="75000"/>
                </a:srgbClr>
              </a:solidFill>
              <a:effectLst/>
              <a:uLnTx/>
              <a:uFillTx/>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nb-NO" sz="1800" b="1" i="0" u="none" strike="noStrike" kern="0" cap="none" spc="0" normalizeH="0" baseline="0" noProof="0">
                <a:ln>
                  <a:noFill/>
                </a:ln>
                <a:solidFill>
                  <a:srgbClr val="4F81BD">
                    <a:lumMod val="75000"/>
                  </a:srgbClr>
                </a:solidFill>
                <a:effectLst/>
                <a:uLnTx/>
                <a:uFillTx/>
                <a:latin typeface="Calibri" panose="020F0502020204030204" pitchFamily="34" charset="0"/>
              </a:rPr>
              <a:t>Grunnlagsdokumenter</a:t>
            </a:r>
            <a:endParaRPr kumimoji="0" lang="nb-NO" sz="1100" b="0" i="0" u="none" strike="noStrike" kern="0" cap="none" spc="0" normalizeH="0" baseline="0" noProof="0">
              <a:ln>
                <a:noFill/>
              </a:ln>
              <a:solidFill>
                <a:prstClr val="black"/>
              </a:solidFill>
              <a:effectLst/>
              <a:uLnTx/>
              <a:uFillTx/>
              <a:latin typeface="Calibri" panose="020F0502020204030204" pitchFamily="34" charset="0"/>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nn-NO" sz="1200" b="0" i="0" u="none" strike="noStrike" kern="0" cap="none" spc="0" normalizeH="0" baseline="0" noProof="0">
                <a:ln>
                  <a:noFill/>
                </a:ln>
                <a:solidFill>
                  <a:prstClr val="black"/>
                </a:solidFill>
                <a:effectLst/>
                <a:uLnTx/>
                <a:uFillTx/>
                <a:latin typeface="Calibri" panose="020F0502020204030204" pitchFamily="34" charset="0"/>
              </a:rPr>
              <a:t>Barnehagen sitt formål og innhald er fastsett gjennom </a:t>
            </a:r>
            <a:r>
              <a:rPr kumimoji="0" lang="nn-NO" sz="1200" b="1" i="0" u="none" strike="noStrike" kern="0" cap="none" spc="0" normalizeH="0" baseline="0" noProof="0" err="1">
                <a:ln>
                  <a:noFill/>
                </a:ln>
                <a:solidFill>
                  <a:srgbClr val="1A669A"/>
                </a:solidFill>
                <a:effectLst/>
                <a:uLnTx/>
                <a:uFillTx/>
                <a:latin typeface="Calibri" panose="020F0502020204030204" pitchFamily="34" charset="0"/>
              </a:rPr>
              <a:t>Barnehageloven</a:t>
            </a:r>
            <a:r>
              <a:rPr kumimoji="0" lang="nn-NO" sz="1200" b="0" i="0" u="none" strike="noStrike" kern="0" cap="none" spc="0" normalizeH="0" baseline="0" noProof="0">
                <a:ln>
                  <a:noFill/>
                </a:ln>
                <a:solidFill>
                  <a:prstClr val="black"/>
                </a:solidFill>
                <a:effectLst/>
                <a:uLnTx/>
                <a:uFillTx/>
                <a:latin typeface="Calibri" panose="020F0502020204030204" pitchFamily="34" charset="0"/>
              </a:rPr>
              <a:t> og </a:t>
            </a:r>
            <a:r>
              <a:rPr kumimoji="0" lang="nn-NO" sz="1200" b="1" i="0" u="none" strike="noStrike" kern="0" cap="none" spc="0" normalizeH="0" baseline="0" noProof="0">
                <a:ln>
                  <a:noFill/>
                </a:ln>
                <a:solidFill>
                  <a:srgbClr val="1A669A"/>
                </a:solidFill>
                <a:effectLst/>
                <a:uLnTx/>
                <a:uFillTx/>
                <a:latin typeface="Calibri" panose="020F0502020204030204" pitchFamily="34" charset="0"/>
              </a:rPr>
              <a:t>Rammeplanen</a:t>
            </a:r>
            <a:r>
              <a:rPr kumimoji="0" lang="nn-NO" sz="1200" b="0" i="0" u="none" strike="noStrike" kern="0" cap="none" spc="0" normalizeH="0" baseline="0" noProof="0">
                <a:ln>
                  <a:noFill/>
                </a:ln>
                <a:solidFill>
                  <a:prstClr val="black"/>
                </a:solidFill>
                <a:effectLst/>
                <a:uLnTx/>
                <a:uFillTx/>
                <a:latin typeface="Calibri" panose="020F0502020204030204" pitchFamily="34" charset="0"/>
              </a:rPr>
              <a:t>. Desse dokumenta er utgangspunkt for barnehagen sin daglege drift og årsplanen byggjer på desse. Alle barnehagar skal byggje på verdigrunnlaget som er fastsett i </a:t>
            </a:r>
            <a:r>
              <a:rPr kumimoji="0" lang="nn-NO" sz="1200" b="0" i="0" u="none" strike="noStrike" kern="0" cap="none" spc="0" normalizeH="0" baseline="0" noProof="0" err="1">
                <a:ln>
                  <a:noFill/>
                </a:ln>
                <a:solidFill>
                  <a:prstClr val="black"/>
                </a:solidFill>
                <a:effectLst/>
                <a:uLnTx/>
                <a:uFillTx/>
                <a:latin typeface="Calibri" panose="020F0502020204030204" pitchFamily="34" charset="0"/>
              </a:rPr>
              <a:t>barnehageloven</a:t>
            </a:r>
            <a:r>
              <a:rPr kumimoji="0" lang="nn-NO" sz="1200" b="0" i="0" u="none" strike="noStrike" kern="0" cap="none" spc="0" normalizeH="0" baseline="0" noProof="0">
                <a:ln>
                  <a:noFill/>
                </a:ln>
                <a:solidFill>
                  <a:prstClr val="black"/>
                </a:solidFill>
                <a:effectLst/>
                <a:uLnTx/>
                <a:uFillTx/>
                <a:latin typeface="Calibri" panose="020F0502020204030204" pitchFamily="34" charset="0"/>
              </a:rPr>
              <a:t> og FNs konvensjon om barnet sine rettar.</a:t>
            </a:r>
          </a:p>
          <a:p>
            <a:pPr marL="0" marR="0" lvl="0" indent="0" defTabSz="914400" eaLnBrk="0" fontAlgn="base" latinLnBrk="0" hangingPunct="0">
              <a:lnSpc>
                <a:spcPct val="100000"/>
              </a:lnSpc>
              <a:spcBef>
                <a:spcPct val="0"/>
              </a:spcBef>
              <a:spcAft>
                <a:spcPct val="0"/>
              </a:spcAft>
              <a:buClrTx/>
              <a:buSzTx/>
              <a:buFontTx/>
              <a:buNone/>
              <a:tabLst/>
              <a:defRPr/>
            </a:pPr>
            <a:endParaRPr kumimoji="0" lang="nn-NO" sz="1200" b="0" i="0" u="none" strike="noStrike" kern="0" cap="none" spc="0" normalizeH="0" baseline="0" noProof="0">
              <a:ln>
                <a:noFill/>
              </a:ln>
              <a:solidFill>
                <a:prstClr val="black"/>
              </a:solidFill>
              <a:effectLst/>
              <a:uLnTx/>
              <a:uFillTx/>
              <a:latin typeface="Calibri" panose="020F0502020204030204" pitchFamily="34" charset="0"/>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nn-NO" sz="1200" b="1" i="0" u="none" strike="noStrike" kern="0" cap="none" spc="0" normalizeH="0" baseline="0" noProof="0">
                <a:ln>
                  <a:noFill/>
                </a:ln>
                <a:solidFill>
                  <a:srgbClr val="1A669A"/>
                </a:solidFill>
                <a:effectLst/>
                <a:uLnTx/>
                <a:uFillTx/>
                <a:latin typeface="Calibri" panose="020F0502020204030204" pitchFamily="34" charset="0"/>
              </a:rPr>
              <a:t>Årsplanen</a:t>
            </a:r>
            <a:r>
              <a:rPr kumimoji="0" lang="nn-NO" sz="1200" b="0" i="0" u="none" strike="noStrike" kern="0" cap="none" spc="0" normalizeH="0" baseline="0" noProof="0">
                <a:ln>
                  <a:noFill/>
                </a:ln>
                <a:solidFill>
                  <a:prstClr val="black"/>
                </a:solidFill>
                <a:effectLst/>
                <a:uLnTx/>
                <a:uFillTx/>
                <a:latin typeface="Calibri" panose="020F0502020204030204" pitchFamily="34" charset="0"/>
              </a:rPr>
              <a:t> inneheld ein oversikt over korleis barnehagane våre skal jobbe det komande året. Den er eit arbeidsdokument for personalet, og skal vise korleis vi arbeider med omsorg, leik, danning og læring. Årsplanen skal også tydeleggjere progresjon og synleggjere korleis vi vurderer det pedagogiske arbeidet vårt. Tema i periodane gjennom året blir det jobba ulikt med i barnehagane og i barnegruppene, avhengig av alderen til barna og deira modning. Barna vil få nye utfordringar i dei ulike periodane som vil gi utvikling av kunnskap og ferdigheitar. Årsplanen dannar også utgangspunkt for pedagogiske planar og evaluering av periodane. Vurdering av det pedagogiske arbeid skjer blant anna gjennom bruk av evalueringar i personalgruppa, samtalar med barna, pedagogisk dokumentasjon, diskusjonar av praksis i ulike møter og evalueringar i Samarbeidsutvalet (SU).</a:t>
            </a:r>
          </a:p>
        </p:txBody>
      </p:sp>
      <p:pic>
        <p:nvPicPr>
          <p:cNvPr id="9" name="Bilde 8">
            <a:extLst>
              <a:ext uri="{FF2B5EF4-FFF2-40B4-BE49-F238E27FC236}">
                <a16:creationId xmlns:a16="http://schemas.microsoft.com/office/drawing/2014/main" id="{ECE6121E-E279-B4E6-0F78-0DED88EBC08C}"/>
              </a:ext>
            </a:extLst>
          </p:cNvPr>
          <p:cNvPicPr>
            <a:picLocks noChangeAspect="1"/>
          </p:cNvPicPr>
          <p:nvPr/>
        </p:nvPicPr>
        <p:blipFill>
          <a:blip r:embed="rId4"/>
          <a:stretch>
            <a:fillRect/>
          </a:stretch>
        </p:blipFill>
        <p:spPr>
          <a:xfrm>
            <a:off x="5373143" y="952831"/>
            <a:ext cx="1301403" cy="1830498"/>
          </a:xfrm>
          <a:prstGeom prst="rect">
            <a:avLst/>
          </a:prstGeom>
        </p:spPr>
      </p:pic>
      <p:pic>
        <p:nvPicPr>
          <p:cNvPr id="11" name="Bilde 10">
            <a:extLst>
              <a:ext uri="{FF2B5EF4-FFF2-40B4-BE49-F238E27FC236}">
                <a16:creationId xmlns:a16="http://schemas.microsoft.com/office/drawing/2014/main" id="{BA7D362E-2ADD-B9DA-7C60-C7F109B38559}"/>
              </a:ext>
            </a:extLst>
          </p:cNvPr>
          <p:cNvPicPr>
            <a:picLocks noChangeAspect="1"/>
          </p:cNvPicPr>
          <p:nvPr/>
        </p:nvPicPr>
        <p:blipFill>
          <a:blip r:embed="rId5"/>
          <a:stretch>
            <a:fillRect/>
          </a:stretch>
        </p:blipFill>
        <p:spPr>
          <a:xfrm>
            <a:off x="5356025" y="2885662"/>
            <a:ext cx="1479949" cy="1086676"/>
          </a:xfrm>
          <a:prstGeom prst="rect">
            <a:avLst/>
          </a:prstGeom>
        </p:spPr>
      </p:pic>
      <p:pic>
        <p:nvPicPr>
          <p:cNvPr id="13" name="Bilde 12">
            <a:extLst>
              <a:ext uri="{FF2B5EF4-FFF2-40B4-BE49-F238E27FC236}">
                <a16:creationId xmlns:a16="http://schemas.microsoft.com/office/drawing/2014/main" id="{39E4BB9C-9AB4-962F-1814-447D94F046D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94331" y="6285828"/>
            <a:ext cx="3803336" cy="323455"/>
          </a:xfrm>
          <a:prstGeom prst="rect">
            <a:avLst/>
          </a:prstGeom>
        </p:spPr>
      </p:pic>
    </p:spTree>
    <p:extLst>
      <p:ext uri="{BB962C8B-B14F-4D97-AF65-F5344CB8AC3E}">
        <p14:creationId xmlns:p14="http://schemas.microsoft.com/office/powerpoint/2010/main" val="3695341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D8072E17-4B42-CFB1-B702-D1DDC548DB80}"/>
              </a:ext>
            </a:extLst>
          </p:cNvPr>
          <p:cNvPicPr>
            <a:picLocks noChangeAspect="1"/>
          </p:cNvPicPr>
          <p:nvPr/>
        </p:nvPicPr>
        <p:blipFill>
          <a:blip r:embed="rId2"/>
          <a:stretch>
            <a:fillRect/>
          </a:stretch>
        </p:blipFill>
        <p:spPr>
          <a:xfrm>
            <a:off x="0" y="6182721"/>
            <a:ext cx="1616364" cy="712381"/>
          </a:xfrm>
          <a:prstGeom prst="rect">
            <a:avLst/>
          </a:prstGeom>
        </p:spPr>
      </p:pic>
      <p:sp>
        <p:nvSpPr>
          <p:cNvPr id="3" name="Plassholder for lysbildenummer 2">
            <a:extLst>
              <a:ext uri="{FF2B5EF4-FFF2-40B4-BE49-F238E27FC236}">
                <a16:creationId xmlns:a16="http://schemas.microsoft.com/office/drawing/2014/main" id="{7CC40B61-D672-C53F-D50D-CF9A548E9530}"/>
              </a:ext>
            </a:extLst>
          </p:cNvPr>
          <p:cNvSpPr>
            <a:spLocks noGrp="1"/>
          </p:cNvSpPr>
          <p:nvPr>
            <p:ph type="sldNum" sz="quarter" idx="12"/>
          </p:nvPr>
        </p:nvSpPr>
        <p:spPr/>
        <p:txBody>
          <a:bodyPr/>
          <a:lstStyle/>
          <a:p>
            <a:fld id="{8D16F653-2C9F-4FFA-BA48-E5639A822650}" type="slidenum">
              <a:rPr lang="nn-NO" smtClean="0"/>
              <a:t>7</a:t>
            </a:fld>
            <a:endParaRPr lang="nn-NO"/>
          </a:p>
        </p:txBody>
      </p:sp>
      <p:sp>
        <p:nvSpPr>
          <p:cNvPr id="7" name="TekstSylinder 6">
            <a:extLst>
              <a:ext uri="{FF2B5EF4-FFF2-40B4-BE49-F238E27FC236}">
                <a16:creationId xmlns:a16="http://schemas.microsoft.com/office/drawing/2014/main" id="{266E3D3A-CB0D-C36D-8A25-AF9782D44A65}"/>
              </a:ext>
            </a:extLst>
          </p:cNvPr>
          <p:cNvSpPr txBox="1"/>
          <p:nvPr/>
        </p:nvSpPr>
        <p:spPr>
          <a:xfrm>
            <a:off x="348022" y="136525"/>
            <a:ext cx="8636179" cy="5297861"/>
          </a:xfrm>
          <a:prstGeom prst="rect">
            <a:avLst/>
          </a:prstGeom>
          <a:noFill/>
        </p:spPr>
        <p:txBody>
          <a:bodyPr wrap="square" lIns="91440" tIns="45720" rIns="91440" bIns="45720" anchor="t">
            <a:spAutoFit/>
          </a:bodyPr>
          <a:lstStyle/>
          <a:p>
            <a:r>
              <a:rPr lang="nn-NO" sz="1600" b="1">
                <a:solidFill>
                  <a:schemeClr val="accent4">
                    <a:lumMod val="75000"/>
                  </a:schemeClr>
                </a:solidFill>
              </a:rPr>
              <a:t>3.3 System for samspelkvalitet </a:t>
            </a:r>
            <a:endParaRPr lang="nn-NO" sz="1200">
              <a:solidFill>
                <a:schemeClr val="accent4">
                  <a:lumMod val="75000"/>
                </a:schemeClr>
              </a:solidFill>
            </a:endParaRPr>
          </a:p>
          <a:p>
            <a:pPr>
              <a:lnSpc>
                <a:spcPct val="150000"/>
              </a:lnSpc>
            </a:pPr>
            <a:r>
              <a:rPr lang="nn-NO" sz="1200" i="1">
                <a:latin typeface="Aptos"/>
                <a:cs typeface="Times New Roman"/>
              </a:rPr>
              <a:t>I barnehagen skal alle barna oppleve å bli sett, forstått, respektert og få den hjelp og støtte de har behov for. Barnehagen skal aktivt legge til rette for omsorgsfulle </a:t>
            </a:r>
            <a:r>
              <a:rPr lang="nn-NO" sz="1200" i="1" err="1">
                <a:latin typeface="Aptos"/>
                <a:cs typeface="Times New Roman"/>
              </a:rPr>
              <a:t>relasjoner</a:t>
            </a:r>
            <a:r>
              <a:rPr lang="nn-NO" sz="1200" i="1">
                <a:latin typeface="Aptos"/>
                <a:cs typeface="Times New Roman"/>
              </a:rPr>
              <a:t> mellom barna og personalet og mellom barna, som grunnlag for trivsel, glede og </a:t>
            </a:r>
            <a:r>
              <a:rPr lang="nn-NO" sz="1200" i="1" err="1">
                <a:latin typeface="Aptos"/>
                <a:cs typeface="Times New Roman"/>
              </a:rPr>
              <a:t>mestring</a:t>
            </a:r>
            <a:r>
              <a:rPr lang="nn-NO" sz="1200" i="1">
                <a:latin typeface="Aptos"/>
                <a:cs typeface="Times New Roman"/>
              </a:rPr>
              <a:t>. Personalet skal arbeide for et miljø som </a:t>
            </a:r>
            <a:r>
              <a:rPr lang="nn-NO" sz="1200" i="1" err="1">
                <a:latin typeface="Aptos"/>
                <a:cs typeface="Times New Roman"/>
              </a:rPr>
              <a:t>ikke</a:t>
            </a:r>
            <a:r>
              <a:rPr lang="nn-NO" sz="1200" i="1">
                <a:latin typeface="Aptos"/>
                <a:cs typeface="Times New Roman"/>
              </a:rPr>
              <a:t> </a:t>
            </a:r>
            <a:r>
              <a:rPr lang="nn-NO" sz="1200" i="1" err="1">
                <a:latin typeface="Aptos"/>
                <a:cs typeface="Times New Roman"/>
              </a:rPr>
              <a:t>bare</a:t>
            </a:r>
            <a:r>
              <a:rPr lang="nn-NO" sz="1200" i="1">
                <a:latin typeface="Aptos"/>
                <a:cs typeface="Times New Roman"/>
              </a:rPr>
              <a:t> </a:t>
            </a:r>
            <a:r>
              <a:rPr lang="nn-NO" sz="1200" i="1" err="1">
                <a:latin typeface="Aptos"/>
                <a:cs typeface="Times New Roman"/>
              </a:rPr>
              <a:t>gjør</a:t>
            </a:r>
            <a:r>
              <a:rPr lang="nn-NO" sz="1200" i="1">
                <a:latin typeface="Aptos"/>
                <a:cs typeface="Times New Roman"/>
              </a:rPr>
              <a:t> barna til </a:t>
            </a:r>
            <a:r>
              <a:rPr lang="nn-NO" sz="1200" i="1" err="1">
                <a:latin typeface="Aptos"/>
                <a:cs typeface="Times New Roman"/>
              </a:rPr>
              <a:t>mottakere</a:t>
            </a:r>
            <a:r>
              <a:rPr lang="nn-NO" sz="1200" i="1">
                <a:latin typeface="Aptos"/>
                <a:cs typeface="Times New Roman"/>
              </a:rPr>
              <a:t> av omsorg, men som også </a:t>
            </a:r>
            <a:r>
              <a:rPr lang="nn-NO" sz="1200" i="1" err="1">
                <a:latin typeface="Aptos"/>
                <a:cs typeface="Times New Roman"/>
              </a:rPr>
              <a:t>verdsetter</a:t>
            </a:r>
            <a:r>
              <a:rPr lang="nn-NO" sz="1200" i="1">
                <a:latin typeface="Aptos"/>
                <a:cs typeface="Times New Roman"/>
              </a:rPr>
              <a:t> barnas egne </a:t>
            </a:r>
            <a:r>
              <a:rPr lang="nn-NO" sz="1200" i="1" err="1">
                <a:latin typeface="Aptos"/>
                <a:cs typeface="Times New Roman"/>
              </a:rPr>
              <a:t>omsorgshandlinger</a:t>
            </a:r>
            <a:r>
              <a:rPr lang="nn-NO" sz="1200" i="1">
                <a:latin typeface="Aptos"/>
                <a:cs typeface="Times New Roman"/>
              </a:rPr>
              <a:t>. Rammeplanen kap. 3</a:t>
            </a:r>
            <a:endParaRPr lang="nn-NO" i="1">
              <a:latin typeface="Aptos"/>
              <a:cs typeface="Times New Roman"/>
            </a:endParaRPr>
          </a:p>
          <a:p>
            <a:pPr>
              <a:lnSpc>
                <a:spcPct val="150000"/>
              </a:lnSpc>
            </a:pPr>
            <a:endParaRPr lang="nn-NO" sz="1200"/>
          </a:p>
          <a:p>
            <a:pPr>
              <a:lnSpc>
                <a:spcPct val="150000"/>
              </a:lnSpc>
            </a:pPr>
            <a:r>
              <a:rPr lang="nn-NO" sz="1200">
                <a:latin typeface="Aptos"/>
                <a:cs typeface="Times New Roman"/>
              </a:rPr>
              <a:t>Preg </a:t>
            </a:r>
            <a:r>
              <a:rPr lang="nn-NO" sz="1200" err="1">
                <a:latin typeface="Aptos"/>
                <a:cs typeface="Times New Roman"/>
              </a:rPr>
              <a:t>barnehagene</a:t>
            </a:r>
            <a:r>
              <a:rPr lang="nn-NO" sz="1200">
                <a:latin typeface="Aptos"/>
                <a:cs typeface="Times New Roman"/>
              </a:rPr>
              <a:t> skal kjennast igjen på eit leike-  og læringsmiljø som opplevast som trygt, godt og utviklande. Vi har derfor </a:t>
            </a:r>
            <a:r>
              <a:rPr lang="nn-NO" sz="1200" err="1">
                <a:latin typeface="Aptos"/>
                <a:cs typeface="Times New Roman"/>
              </a:rPr>
              <a:t>valgt</a:t>
            </a:r>
            <a:r>
              <a:rPr lang="nn-NO" sz="1200">
                <a:latin typeface="Aptos"/>
                <a:cs typeface="Times New Roman"/>
              </a:rPr>
              <a:t> å støtte oss til eit rammeverk for interaksjon </a:t>
            </a:r>
            <a:r>
              <a:rPr lang="nn-NO" sz="1200" err="1">
                <a:latin typeface="Aptos"/>
                <a:cs typeface="Times New Roman"/>
              </a:rPr>
              <a:t>utviklet</a:t>
            </a:r>
            <a:r>
              <a:rPr lang="nn-NO" sz="1200">
                <a:latin typeface="Aptos"/>
                <a:cs typeface="Times New Roman"/>
              </a:rPr>
              <a:t> av </a:t>
            </a:r>
            <a:r>
              <a:rPr lang="nn-NO" sz="1200" err="1">
                <a:latin typeface="Aptos"/>
                <a:cs typeface="Times New Roman"/>
              </a:rPr>
              <a:t>Pianta</a:t>
            </a:r>
            <a:r>
              <a:rPr lang="nn-NO" sz="1200">
                <a:latin typeface="Aptos"/>
                <a:cs typeface="Times New Roman"/>
              </a:rPr>
              <a:t>, Hamre og </a:t>
            </a:r>
            <a:r>
              <a:rPr lang="nn-NO" sz="1200" err="1">
                <a:latin typeface="Aptos"/>
                <a:cs typeface="Times New Roman"/>
              </a:rPr>
              <a:t>Paro</a:t>
            </a:r>
            <a:r>
              <a:rPr lang="nn-NO" sz="1200">
                <a:latin typeface="Aptos"/>
                <a:cs typeface="Times New Roman"/>
              </a:rPr>
              <a:t>. </a:t>
            </a:r>
            <a:endParaRPr lang="nn-NO">
              <a:latin typeface="Aptos"/>
              <a:cs typeface="Times New Roman"/>
            </a:endParaRPr>
          </a:p>
          <a:p>
            <a:pPr>
              <a:lnSpc>
                <a:spcPct val="150000"/>
              </a:lnSpc>
            </a:pPr>
            <a:r>
              <a:rPr lang="nn-NO" sz="1200">
                <a:latin typeface="Aptos"/>
                <a:cs typeface="Times New Roman"/>
              </a:rPr>
              <a:t>Grunntanken i dette rammeverket er at barns utvikling og læring skjer i relasjon med andre barn og gode trygge </a:t>
            </a:r>
            <a:r>
              <a:rPr lang="nn-NO" sz="1200" err="1">
                <a:latin typeface="Aptos"/>
                <a:cs typeface="Times New Roman"/>
              </a:rPr>
              <a:t>voksne</a:t>
            </a:r>
            <a:r>
              <a:rPr lang="nn-NO" sz="1200">
                <a:latin typeface="Aptos"/>
                <a:cs typeface="Times New Roman"/>
              </a:rPr>
              <a:t>. Dei har laga eit rammeverk for interaksjon (TTI rammeverket) som systematisk ser på korleis ein kan jobbe godt med relasjonar for å fremje utvikling og læring. (Class). </a:t>
            </a:r>
            <a:endParaRPr lang="nn-NO">
              <a:latin typeface="Aptos"/>
              <a:cs typeface="Times New Roman"/>
            </a:endParaRPr>
          </a:p>
          <a:p>
            <a:pPr>
              <a:lnSpc>
                <a:spcPct val="150000"/>
              </a:lnSpc>
            </a:pPr>
            <a:r>
              <a:rPr lang="nn-NO" sz="1200">
                <a:latin typeface="Aptos"/>
                <a:cs typeface="Times New Roman"/>
              </a:rPr>
              <a:t>Gjennom dette teoretiske perspektivet arbeider alle Preg </a:t>
            </a:r>
            <a:r>
              <a:rPr lang="nn-NO" sz="1200" err="1">
                <a:latin typeface="Aptos"/>
                <a:cs typeface="Times New Roman"/>
              </a:rPr>
              <a:t>barnehager</a:t>
            </a:r>
            <a:r>
              <a:rPr lang="nn-NO" sz="1200">
                <a:latin typeface="Aptos"/>
                <a:cs typeface="Times New Roman"/>
              </a:rPr>
              <a:t> for å støtte tilsette i deira  arbeid med å skape trygge gode miljø som set verdifulle spor vidare i livet. Class er en </a:t>
            </a:r>
            <a:r>
              <a:rPr lang="nn-NO" sz="1200" err="1">
                <a:latin typeface="Aptos"/>
                <a:cs typeface="Times New Roman"/>
              </a:rPr>
              <a:t>forkortelse</a:t>
            </a:r>
            <a:r>
              <a:rPr lang="nn-NO" sz="1200">
                <a:latin typeface="Aptos"/>
                <a:cs typeface="Times New Roman"/>
              </a:rPr>
              <a:t> for </a:t>
            </a:r>
            <a:r>
              <a:rPr lang="nn-NO" sz="1200" err="1">
                <a:latin typeface="Aptos"/>
                <a:cs typeface="Times New Roman"/>
              </a:rPr>
              <a:t>Classroom</a:t>
            </a:r>
            <a:r>
              <a:rPr lang="nn-NO" sz="1200">
                <a:latin typeface="Aptos"/>
                <a:cs typeface="Times New Roman"/>
              </a:rPr>
              <a:t> </a:t>
            </a:r>
            <a:r>
              <a:rPr lang="nn-NO" sz="1200" err="1">
                <a:latin typeface="Aptos"/>
                <a:cs typeface="Times New Roman"/>
              </a:rPr>
              <a:t>Assessment</a:t>
            </a:r>
            <a:r>
              <a:rPr lang="nn-NO" sz="1200">
                <a:latin typeface="Aptos"/>
                <a:cs typeface="Times New Roman"/>
              </a:rPr>
              <a:t> Scoring System (CLASS; La </a:t>
            </a:r>
            <a:r>
              <a:rPr lang="nn-NO" sz="1200" err="1">
                <a:latin typeface="Aptos"/>
                <a:cs typeface="Times New Roman"/>
              </a:rPr>
              <a:t>Paro</a:t>
            </a:r>
            <a:r>
              <a:rPr lang="nn-NO" sz="1200">
                <a:latin typeface="Aptos"/>
                <a:cs typeface="Times New Roman"/>
              </a:rPr>
              <a:t>, K., Hamre, B.K., &amp; </a:t>
            </a:r>
            <a:r>
              <a:rPr lang="nn-NO" sz="1200" err="1">
                <a:latin typeface="Aptos"/>
                <a:cs typeface="Times New Roman"/>
              </a:rPr>
              <a:t>Pianta</a:t>
            </a:r>
            <a:r>
              <a:rPr lang="nn-NO" sz="1200">
                <a:latin typeface="Aptos"/>
                <a:cs typeface="Times New Roman"/>
              </a:rPr>
              <a:t> R.C., 2012). </a:t>
            </a:r>
            <a:endParaRPr lang="nn-NO">
              <a:latin typeface="Aptos"/>
              <a:cs typeface="Times New Roman"/>
            </a:endParaRPr>
          </a:p>
          <a:p>
            <a:pPr>
              <a:lnSpc>
                <a:spcPct val="150000"/>
              </a:lnSpc>
            </a:pPr>
            <a:r>
              <a:rPr lang="nn-NO" sz="1200">
                <a:latin typeface="Aptos"/>
                <a:cs typeface="Times New Roman"/>
              </a:rPr>
              <a:t>Dette er eit observasjons- og refleksjonsverktøy som er utvikla for å måle samspillskvaliteten mellom tilsette og barn i barnehagen. </a:t>
            </a:r>
            <a:r>
              <a:rPr lang="nn-NO" sz="1200" err="1">
                <a:latin typeface="Aptos"/>
                <a:cs typeface="Times New Roman"/>
              </a:rPr>
              <a:t>Hovedfokuset</a:t>
            </a:r>
            <a:r>
              <a:rPr lang="nn-NO" sz="1200">
                <a:latin typeface="Aptos"/>
                <a:cs typeface="Times New Roman"/>
              </a:rPr>
              <a:t> er på vaksenrolla og på den vaksne sitt ansvar for å legge til rette for og støtte alle barns utvikling av tryggleik, læring og trivsel. </a:t>
            </a:r>
            <a:endParaRPr lang="nn-NO">
              <a:latin typeface="Aptos"/>
              <a:cs typeface="Times New Roman"/>
            </a:endParaRPr>
          </a:p>
          <a:p>
            <a:pPr>
              <a:lnSpc>
                <a:spcPct val="150000"/>
              </a:lnSpc>
            </a:pPr>
            <a:r>
              <a:rPr lang="nn-NO" sz="1200">
                <a:latin typeface="Aptos"/>
                <a:cs typeface="Times New Roman"/>
              </a:rPr>
              <a:t>CLASS delast inn i 3 område: Emosjonell støtte, Organisering av avdeling, og Støtte til læring og utvikling. I Preg </a:t>
            </a:r>
            <a:r>
              <a:rPr lang="nn-NO" sz="1200" err="1">
                <a:latin typeface="Aptos"/>
                <a:cs typeface="Times New Roman"/>
              </a:rPr>
              <a:t>barnehager</a:t>
            </a:r>
            <a:r>
              <a:rPr lang="nn-NO" sz="1200">
                <a:latin typeface="Aptos"/>
                <a:cs typeface="Times New Roman"/>
              </a:rPr>
              <a:t> innfører vi dette til refleksjon og kompetanseheving trinnvis, i løpet av ein treårs periode.</a:t>
            </a:r>
            <a:endParaRPr lang="nn-NO">
              <a:latin typeface="Aptos"/>
              <a:cs typeface="Times New Roman"/>
            </a:endParaRPr>
          </a:p>
        </p:txBody>
      </p:sp>
      <p:sp>
        <p:nvSpPr>
          <p:cNvPr id="9" name="TekstSylinder 8">
            <a:extLst>
              <a:ext uri="{FF2B5EF4-FFF2-40B4-BE49-F238E27FC236}">
                <a16:creationId xmlns:a16="http://schemas.microsoft.com/office/drawing/2014/main" id="{2AC9DD2C-A187-ECE2-0EF6-F03FC840524E}"/>
              </a:ext>
            </a:extLst>
          </p:cNvPr>
          <p:cNvSpPr txBox="1"/>
          <p:nvPr/>
        </p:nvSpPr>
        <p:spPr>
          <a:xfrm>
            <a:off x="3650201" y="5534304"/>
            <a:ext cx="2938510" cy="646331"/>
          </a:xfrm>
          <a:prstGeom prst="rect">
            <a:avLst/>
          </a:prstGeom>
          <a:noFill/>
        </p:spPr>
        <p:txBody>
          <a:bodyPr wrap="square">
            <a:spAutoFit/>
          </a:bodyPr>
          <a:lstStyle/>
          <a:p>
            <a:r>
              <a:rPr lang="nn-NO">
                <a:hlinkClick r:id="rId3"/>
              </a:rPr>
              <a:t>https://teachstone.com/</a:t>
            </a:r>
            <a:endParaRPr lang="nn-NO"/>
          </a:p>
          <a:p>
            <a:endParaRPr lang="nn-NO"/>
          </a:p>
        </p:txBody>
      </p:sp>
      <p:pic>
        <p:nvPicPr>
          <p:cNvPr id="6" name="Bilde 5">
            <a:extLst>
              <a:ext uri="{FF2B5EF4-FFF2-40B4-BE49-F238E27FC236}">
                <a16:creationId xmlns:a16="http://schemas.microsoft.com/office/drawing/2014/main" id="{DF850442-B0CB-0913-4A55-2114B60E08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0201" y="6287197"/>
            <a:ext cx="3803336" cy="323455"/>
          </a:xfrm>
          <a:prstGeom prst="rect">
            <a:avLst/>
          </a:prstGeom>
        </p:spPr>
      </p:pic>
    </p:spTree>
    <p:extLst>
      <p:ext uri="{BB962C8B-B14F-4D97-AF65-F5344CB8AC3E}">
        <p14:creationId xmlns:p14="http://schemas.microsoft.com/office/powerpoint/2010/main" val="1841042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lysbildenummer 2">
            <a:extLst>
              <a:ext uri="{FF2B5EF4-FFF2-40B4-BE49-F238E27FC236}">
                <a16:creationId xmlns:a16="http://schemas.microsoft.com/office/drawing/2014/main" id="{F3E8FF51-41D4-EA5B-A8E0-68BACF0CD5F3}"/>
              </a:ext>
            </a:extLst>
          </p:cNvPr>
          <p:cNvSpPr>
            <a:spLocks noGrp="1"/>
          </p:cNvSpPr>
          <p:nvPr>
            <p:ph type="sldNum" sz="quarter" idx="12"/>
          </p:nvPr>
        </p:nvSpPr>
        <p:spPr/>
        <p:txBody>
          <a:bodyPr/>
          <a:lstStyle/>
          <a:p>
            <a:fld id="{8D16F653-2C9F-4FFA-BA48-E5639A822650}" type="slidenum">
              <a:rPr lang="nn-NO" smtClean="0"/>
              <a:t>8</a:t>
            </a:fld>
            <a:endParaRPr lang="nn-NO"/>
          </a:p>
        </p:txBody>
      </p:sp>
      <p:pic>
        <p:nvPicPr>
          <p:cNvPr id="5" name="Bilde 4">
            <a:extLst>
              <a:ext uri="{FF2B5EF4-FFF2-40B4-BE49-F238E27FC236}">
                <a16:creationId xmlns:a16="http://schemas.microsoft.com/office/drawing/2014/main" id="{222D234C-30C0-4DF7-68F5-E99FCAB51BE4}"/>
              </a:ext>
            </a:extLst>
          </p:cNvPr>
          <p:cNvPicPr>
            <a:picLocks noChangeAspect="1"/>
          </p:cNvPicPr>
          <p:nvPr/>
        </p:nvPicPr>
        <p:blipFill>
          <a:blip r:embed="rId2"/>
          <a:stretch>
            <a:fillRect/>
          </a:stretch>
        </p:blipFill>
        <p:spPr>
          <a:xfrm>
            <a:off x="0" y="6070155"/>
            <a:ext cx="1477818" cy="651320"/>
          </a:xfrm>
          <a:prstGeom prst="rect">
            <a:avLst/>
          </a:prstGeom>
        </p:spPr>
      </p:pic>
      <p:sp>
        <p:nvSpPr>
          <p:cNvPr id="7" name="TekstSylinder 6">
            <a:extLst>
              <a:ext uri="{FF2B5EF4-FFF2-40B4-BE49-F238E27FC236}">
                <a16:creationId xmlns:a16="http://schemas.microsoft.com/office/drawing/2014/main" id="{BE16F863-799E-5E7F-7513-3E4F5A2CAFC6}"/>
              </a:ext>
            </a:extLst>
          </p:cNvPr>
          <p:cNvSpPr txBox="1"/>
          <p:nvPr/>
        </p:nvSpPr>
        <p:spPr>
          <a:xfrm>
            <a:off x="532951" y="347919"/>
            <a:ext cx="7011297" cy="1446550"/>
          </a:xfrm>
          <a:prstGeom prst="rect">
            <a:avLst/>
          </a:prstGeom>
          <a:noFill/>
        </p:spPr>
        <p:txBody>
          <a:bodyPr wrap="square" lIns="91440" tIns="45720" rIns="91440" bIns="45720" anchor="t">
            <a:spAutoFit/>
          </a:bodyPr>
          <a:lstStyle/>
          <a:p>
            <a:r>
              <a:rPr lang="nn-NO" b="1" dirty="0">
                <a:solidFill>
                  <a:schemeClr val="accent4">
                    <a:lumMod val="75000"/>
                  </a:schemeClr>
                </a:solidFill>
              </a:rPr>
              <a:t>Satsingsområdet for dei tilsette i Preg barnehager Brattvåg er:</a:t>
            </a:r>
          </a:p>
          <a:p>
            <a:endParaRPr lang="nn-NO" sz="1400" b="1" dirty="0"/>
          </a:p>
          <a:p>
            <a:r>
              <a:rPr lang="nn-NO" sz="1400" b="1" dirty="0">
                <a:solidFill>
                  <a:schemeClr val="accent4">
                    <a:lumMod val="75000"/>
                  </a:schemeClr>
                </a:solidFill>
              </a:rPr>
              <a:t>3.3 Satsingsområde for personalet – </a:t>
            </a:r>
          </a:p>
          <a:p>
            <a:r>
              <a:rPr lang="nn-NO" sz="1400" b="1" dirty="0"/>
              <a:t>	</a:t>
            </a:r>
            <a:r>
              <a:rPr lang="nn-NO" sz="1400" b="1" dirty="0" err="1">
                <a:solidFill>
                  <a:schemeClr val="tx1">
                    <a:lumMod val="95000"/>
                    <a:lumOff val="5000"/>
                  </a:schemeClr>
                </a:solidFill>
              </a:rPr>
              <a:t>Rekomp</a:t>
            </a:r>
            <a:r>
              <a:rPr lang="nn-NO" sz="1400" b="1" dirty="0">
                <a:solidFill>
                  <a:schemeClr val="tx1">
                    <a:lumMod val="95000"/>
                    <a:lumOff val="5000"/>
                  </a:schemeClr>
                </a:solidFill>
              </a:rPr>
              <a:t> 25/26 – Språkutvikling og leik</a:t>
            </a:r>
          </a:p>
          <a:p>
            <a:r>
              <a:rPr lang="nn-NO" sz="1400" b="1" dirty="0">
                <a:solidFill>
                  <a:schemeClr val="tx1">
                    <a:lumMod val="95000"/>
                    <a:lumOff val="5000"/>
                  </a:schemeClr>
                </a:solidFill>
              </a:rPr>
              <a:t>	Organisasjonsstøtte – CLASS</a:t>
            </a:r>
          </a:p>
          <a:p>
            <a:endParaRPr lang="nn-NO" sz="1400" b="1" dirty="0">
              <a:solidFill>
                <a:schemeClr val="tx1">
                  <a:lumMod val="95000"/>
                  <a:lumOff val="5000"/>
                </a:schemeClr>
              </a:solidFill>
            </a:endParaRPr>
          </a:p>
        </p:txBody>
      </p:sp>
      <p:sp>
        <p:nvSpPr>
          <p:cNvPr id="6" name="TekstSylinder 5">
            <a:extLst>
              <a:ext uri="{FF2B5EF4-FFF2-40B4-BE49-F238E27FC236}">
                <a16:creationId xmlns:a16="http://schemas.microsoft.com/office/drawing/2014/main" id="{A99EEE57-9ED0-A97D-7CC1-B505F86FD56D}"/>
              </a:ext>
            </a:extLst>
          </p:cNvPr>
          <p:cNvSpPr txBox="1"/>
          <p:nvPr/>
        </p:nvSpPr>
        <p:spPr>
          <a:xfrm>
            <a:off x="532951" y="1794469"/>
            <a:ext cx="11274381" cy="3785652"/>
          </a:xfrm>
          <a:prstGeom prst="rect">
            <a:avLst/>
          </a:prstGeom>
          <a:noFill/>
          <a:ln>
            <a:solidFill>
              <a:schemeClr val="accent1"/>
            </a:solidFill>
          </a:ln>
        </p:spPr>
        <p:txBody>
          <a:bodyPr wrap="square" lIns="91440" tIns="45720" rIns="91440" bIns="45720" rtlCol="0" anchor="t">
            <a:spAutoFit/>
          </a:bodyPr>
          <a:lstStyle/>
          <a:p>
            <a:r>
              <a:rPr lang="nn-NO" sz="1200" b="1" dirty="0">
                <a:solidFill>
                  <a:schemeClr val="accent1">
                    <a:lumMod val="75000"/>
                  </a:schemeClr>
                </a:solidFill>
              </a:rPr>
              <a:t>Kompetanseutvikling for Preg barnehager Brattvåg</a:t>
            </a:r>
            <a:endParaRPr lang="nn-NO" sz="1200" dirty="0">
              <a:solidFill>
                <a:schemeClr val="accent1">
                  <a:lumMod val="75000"/>
                </a:schemeClr>
              </a:solidFill>
            </a:endParaRPr>
          </a:p>
          <a:p>
            <a:r>
              <a:rPr lang="nn-NO" sz="1200" dirty="0"/>
              <a:t>Eit profesjonelt fagfellesskap og gode kompetansetiltak bidrar til betre rekruttering av barnehagelærarar, barne- og ungdomsarbeidarar og andre fagfolk. For å rekruttere nye pedagogar og fagarbeidarar til barnehagane våre, ønsker vi å samarbeide med utdanningsinstitusjonane ved å ta imot lærlingar frå vidaregåande skular og studentar til praksis frå høgskulane. Styrarar og andre tilsette i barnehagane blir oppfordra til å oppdatere og vidareutvikle kompetansen sin – både individuelt og kollektivt. </a:t>
            </a:r>
            <a:r>
              <a:rPr lang="nn-NO" sz="1200" dirty="0" err="1"/>
              <a:t>Statlig</a:t>
            </a:r>
            <a:r>
              <a:rPr lang="nn-NO" sz="1200" dirty="0"/>
              <a:t> tilskot gjennom kompetanseordningar og tiltak, er eit bidrag for å støtte opp om ansvaret vårt som barnehageeigarar.  </a:t>
            </a:r>
          </a:p>
          <a:p>
            <a:endParaRPr lang="nn-NO" sz="1200" dirty="0"/>
          </a:p>
          <a:p>
            <a:r>
              <a:rPr lang="nn-NO" sz="1200" dirty="0"/>
              <a:t>Medarbeidarar som får nye utfordringar, som har dugande og engasjerte kollegaer og som får utvikla seg fagleg, blir gjerne verande i stillingane sine over år. Dette styrkjer kvaliteten i Preg barnehager Brattvåg. </a:t>
            </a:r>
          </a:p>
          <a:p>
            <a:endParaRPr lang="nn-NO" sz="1200" dirty="0"/>
          </a:p>
          <a:p>
            <a:r>
              <a:rPr lang="nn-NO" sz="1200" b="1" dirty="0">
                <a:solidFill>
                  <a:schemeClr val="accent1">
                    <a:lumMod val="75000"/>
                  </a:schemeClr>
                </a:solidFill>
              </a:rPr>
              <a:t>Barnehagen som ein lærande organisasjon</a:t>
            </a:r>
            <a:endParaRPr lang="nn-NO" sz="1200" dirty="0">
              <a:solidFill>
                <a:schemeClr val="accent1">
                  <a:lumMod val="75000"/>
                </a:schemeClr>
              </a:solidFill>
            </a:endParaRPr>
          </a:p>
          <a:p>
            <a:r>
              <a:rPr lang="nn-NO" sz="1200" dirty="0"/>
              <a:t>Barnehagen skal vere oppdatert og utviklingsorientert i tråd med forsking og kunnskap om barn, barndom, leik, læring og samfunn. Barnehagen er og skal vere i stadig endring og utvikling. Det krev stadig ny kunnskap og kompetanse for å møte nye krav. For at barnehagen skal lykkast i å vere ein lærande organisasjon, må leiinga i barnehagen vere kunnskapsorientert og sikre at alle medarbeidarar føler eigarskap til det pedagogiske utviklingsarbeidet.</a:t>
            </a:r>
          </a:p>
          <a:p>
            <a:endParaRPr lang="nn-NO" sz="1200" dirty="0"/>
          </a:p>
          <a:p>
            <a:r>
              <a:rPr lang="nn-NO" sz="1200" b="1" dirty="0">
                <a:solidFill>
                  <a:schemeClr val="accent1">
                    <a:lumMod val="75000"/>
                  </a:schemeClr>
                </a:solidFill>
              </a:rPr>
              <a:t>Satsingsområde for personalet</a:t>
            </a:r>
          </a:p>
          <a:p>
            <a:r>
              <a:rPr lang="nn-NO" sz="1200" dirty="0">
                <a:solidFill>
                  <a:srgbClr val="FF0000"/>
                </a:solidFill>
              </a:rPr>
              <a:t>Personalet sitt satsingsområde i 2025 - 2026 blir arbeid med fokus på relasjonar  og leik, og vi skal jobbe med korleis personalet </a:t>
            </a:r>
            <a:r>
              <a:rPr lang="nn-NO" sz="1200" dirty="0" err="1">
                <a:solidFill>
                  <a:srgbClr val="FF0000"/>
                </a:solidFill>
              </a:rPr>
              <a:t>involveres</a:t>
            </a:r>
            <a:r>
              <a:rPr lang="nn-NO" sz="1200" dirty="0">
                <a:solidFill>
                  <a:srgbClr val="FF0000"/>
                </a:solidFill>
              </a:rPr>
              <a:t> i barnas leik slik at dei greier å engasjere barna i leiken. Gjennom leiken kan vi ha fokus på </a:t>
            </a:r>
            <a:r>
              <a:rPr lang="nn-NO" sz="1200" dirty="0" err="1">
                <a:solidFill>
                  <a:srgbClr val="FF0000"/>
                </a:solidFill>
              </a:rPr>
              <a:t>samspill</a:t>
            </a:r>
            <a:r>
              <a:rPr lang="nn-NO" sz="1200" dirty="0">
                <a:solidFill>
                  <a:srgbClr val="FF0000"/>
                </a:solidFill>
              </a:rPr>
              <a:t> med barna og mellom barna, men også på barnas språkutvikling. Dette vert som eit ledd i Class-arbeidet i Preg barnehager. Vi skal og delta på </a:t>
            </a:r>
            <a:r>
              <a:rPr lang="nn-NO" sz="1200" dirty="0" err="1">
                <a:solidFill>
                  <a:srgbClr val="FF0000"/>
                </a:solidFill>
              </a:rPr>
              <a:t>Rekomp</a:t>
            </a:r>
            <a:r>
              <a:rPr lang="nn-NO" sz="1200" dirty="0">
                <a:solidFill>
                  <a:srgbClr val="FF0000"/>
                </a:solidFill>
              </a:rPr>
              <a:t> 2025-2026 saman med dei andre barnehagane og skulane i Haram kommune sitt prosjekt «Å høyre til»</a:t>
            </a:r>
            <a:br>
              <a:rPr lang="nn-NO" sz="1200" dirty="0">
                <a:solidFill>
                  <a:srgbClr val="FF0000"/>
                </a:solidFill>
              </a:rPr>
            </a:br>
            <a:r>
              <a:rPr lang="nn-NO" sz="1200" dirty="0">
                <a:solidFill>
                  <a:srgbClr val="FF0000"/>
                </a:solidFill>
              </a:rPr>
              <a:t>Vår problemstilling for satsingsområdet vert </a:t>
            </a:r>
            <a:r>
              <a:rPr lang="nn-NO" sz="1200" b="1" dirty="0">
                <a:solidFill>
                  <a:srgbClr val="FF0000"/>
                </a:solidFill>
              </a:rPr>
              <a:t>«Korleis kan lesing inspirere til god leik?»</a:t>
            </a:r>
          </a:p>
          <a:p>
            <a:endParaRPr lang="nn-NO" sz="1200" b="1" dirty="0">
              <a:solidFill>
                <a:srgbClr val="FF0000"/>
              </a:solidFill>
            </a:endParaRPr>
          </a:p>
        </p:txBody>
      </p:sp>
      <p:pic>
        <p:nvPicPr>
          <p:cNvPr id="8" name="Bilde 7">
            <a:extLst>
              <a:ext uri="{FF2B5EF4-FFF2-40B4-BE49-F238E27FC236}">
                <a16:creationId xmlns:a16="http://schemas.microsoft.com/office/drawing/2014/main" id="{120AFF60-C099-FDCD-C3BB-B19B94D4D5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1873" y="6446799"/>
            <a:ext cx="3803336" cy="323455"/>
          </a:xfrm>
          <a:prstGeom prst="rect">
            <a:avLst/>
          </a:prstGeom>
        </p:spPr>
      </p:pic>
    </p:spTree>
    <p:extLst>
      <p:ext uri="{BB962C8B-B14F-4D97-AF65-F5344CB8AC3E}">
        <p14:creationId xmlns:p14="http://schemas.microsoft.com/office/powerpoint/2010/main" val="1397011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512A251-FAB5-A0D7-FF89-D4525B6D058B}"/>
              </a:ext>
            </a:extLst>
          </p:cNvPr>
          <p:cNvSpPr>
            <a:spLocks noGrp="1"/>
          </p:cNvSpPr>
          <p:nvPr>
            <p:ph type="sldNum" sz="quarter" idx="12"/>
          </p:nvPr>
        </p:nvSpPr>
        <p:spPr/>
        <p:txBody>
          <a:bodyPr/>
          <a:lstStyle/>
          <a:p>
            <a:fld id="{8D16F653-2C9F-4FFA-BA48-E5639A822650}" type="slidenum">
              <a:rPr lang="nn-NO" smtClean="0"/>
              <a:t>9</a:t>
            </a:fld>
            <a:endParaRPr lang="nn-NO"/>
          </a:p>
        </p:txBody>
      </p:sp>
      <p:sp>
        <p:nvSpPr>
          <p:cNvPr id="5" name="TekstSylinder 4">
            <a:extLst>
              <a:ext uri="{FF2B5EF4-FFF2-40B4-BE49-F238E27FC236}">
                <a16:creationId xmlns:a16="http://schemas.microsoft.com/office/drawing/2014/main" id="{B88D2A8D-E550-BEAA-B13F-4795B8EC97CB}"/>
              </a:ext>
            </a:extLst>
          </p:cNvPr>
          <p:cNvSpPr txBox="1"/>
          <p:nvPr/>
        </p:nvSpPr>
        <p:spPr>
          <a:xfrm>
            <a:off x="4686300" y="328033"/>
            <a:ext cx="6667500" cy="58169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2000" b="1" dirty="0">
                <a:solidFill>
                  <a:schemeClr val="tx2">
                    <a:lumMod val="76000"/>
                    <a:lumOff val="24000"/>
                  </a:schemeClr>
                </a:solidFill>
                <a:latin typeface="Quire Sans"/>
                <a:cs typeface="Quire Sans"/>
              </a:rPr>
              <a:t>SATSINGSOMRÅDE FOR BARNGRUPPA</a:t>
            </a:r>
          </a:p>
          <a:p>
            <a:endParaRPr lang="nb-NO" b="1" dirty="0">
              <a:solidFill>
                <a:schemeClr val="tx2">
                  <a:lumMod val="76000"/>
                  <a:lumOff val="24000"/>
                </a:schemeClr>
              </a:solidFill>
            </a:endParaRPr>
          </a:p>
          <a:p>
            <a:r>
              <a:rPr lang="nb-NO" sz="1400" b="1" dirty="0">
                <a:solidFill>
                  <a:schemeClr val="tx2">
                    <a:lumMod val="76000"/>
                    <a:lumOff val="24000"/>
                  </a:schemeClr>
                </a:solidFill>
              </a:rPr>
              <a:t>Fokus: </a:t>
            </a:r>
            <a:br>
              <a:rPr lang="nb-NO" sz="1400" b="1" dirty="0"/>
            </a:br>
            <a:r>
              <a:rPr lang="nb-NO" sz="1400" b="1" dirty="0" err="1">
                <a:solidFill>
                  <a:schemeClr val="tx2">
                    <a:lumMod val="76000"/>
                    <a:lumOff val="24000"/>
                  </a:schemeClr>
                </a:solidFill>
              </a:rPr>
              <a:t>Inkluderande</a:t>
            </a:r>
            <a:r>
              <a:rPr lang="nb-NO" sz="1400" b="1" dirty="0">
                <a:solidFill>
                  <a:schemeClr val="tx2">
                    <a:lumMod val="76000"/>
                    <a:lumOff val="24000"/>
                  </a:schemeClr>
                </a:solidFill>
              </a:rPr>
              <a:t> språkmiljø med fokus på  lesing og </a:t>
            </a:r>
            <a:r>
              <a:rPr lang="nb-NO" sz="1400" b="1" dirty="0" err="1">
                <a:solidFill>
                  <a:schemeClr val="tx2">
                    <a:lumMod val="76000"/>
                    <a:lumOff val="24000"/>
                  </a:schemeClr>
                </a:solidFill>
              </a:rPr>
              <a:t>relasjonar</a:t>
            </a:r>
            <a:endParaRPr lang="nb-NO" sz="1400" b="1" dirty="0">
              <a:solidFill>
                <a:schemeClr val="tx2">
                  <a:lumMod val="76000"/>
                  <a:lumOff val="24000"/>
                </a:schemeClr>
              </a:solidFill>
            </a:endParaRPr>
          </a:p>
          <a:p>
            <a:endParaRPr lang="nb-NO" sz="1400" b="1" dirty="0">
              <a:solidFill>
                <a:schemeClr val="tx2">
                  <a:lumMod val="76000"/>
                  <a:lumOff val="24000"/>
                </a:schemeClr>
              </a:solidFill>
            </a:endParaRPr>
          </a:p>
          <a:p>
            <a:r>
              <a:rPr lang="nb-NO" sz="1400" b="1" dirty="0">
                <a:solidFill>
                  <a:schemeClr val="tx2">
                    <a:lumMod val="76000"/>
                    <a:lumOff val="24000"/>
                  </a:schemeClr>
                </a:solidFill>
              </a:rPr>
              <a:t>Prosjekt:</a:t>
            </a:r>
            <a:br>
              <a:rPr lang="nb-NO" sz="1400" b="1" dirty="0"/>
            </a:br>
            <a:r>
              <a:rPr lang="nb-NO" sz="1400" b="1" dirty="0">
                <a:solidFill>
                  <a:schemeClr val="tx2">
                    <a:lumMod val="76000"/>
                    <a:lumOff val="24000"/>
                  </a:schemeClr>
                </a:solidFill>
              </a:rPr>
              <a:t>Korleis kan lesing inspirere til god leik?</a:t>
            </a:r>
          </a:p>
          <a:p>
            <a:endParaRPr lang="nb-NO" sz="1400" b="1" dirty="0">
              <a:solidFill>
                <a:schemeClr val="tx2">
                  <a:lumMod val="76000"/>
                  <a:lumOff val="24000"/>
                </a:schemeClr>
              </a:solidFill>
            </a:endParaRPr>
          </a:p>
          <a:p>
            <a:r>
              <a:rPr lang="nb-NO" sz="1400" dirty="0">
                <a:solidFill>
                  <a:schemeClr val="tx2">
                    <a:lumMod val="76000"/>
                    <a:lumOff val="24000"/>
                  </a:schemeClr>
                </a:solidFill>
              </a:rPr>
              <a:t>Vi ha gjennom </a:t>
            </a:r>
            <a:r>
              <a:rPr lang="nb-NO" sz="1400" dirty="0" err="1">
                <a:solidFill>
                  <a:schemeClr val="tx2">
                    <a:lumMod val="76000"/>
                    <a:lumOff val="24000"/>
                  </a:schemeClr>
                </a:solidFill>
              </a:rPr>
              <a:t>fleire</a:t>
            </a:r>
            <a:r>
              <a:rPr lang="nb-NO" sz="1400" dirty="0">
                <a:solidFill>
                  <a:schemeClr val="tx2">
                    <a:lumMod val="76000"/>
                    <a:lumOff val="24000"/>
                  </a:schemeClr>
                </a:solidFill>
              </a:rPr>
              <a:t> år hatt fokus på lesing og bruk av </a:t>
            </a:r>
            <a:r>
              <a:rPr lang="nb-NO" sz="1400" dirty="0" err="1">
                <a:solidFill>
                  <a:schemeClr val="tx2">
                    <a:lumMod val="76000"/>
                    <a:lumOff val="24000"/>
                  </a:schemeClr>
                </a:solidFill>
              </a:rPr>
              <a:t>konkretar</a:t>
            </a:r>
            <a:r>
              <a:rPr lang="nb-NO" sz="1400" dirty="0">
                <a:solidFill>
                  <a:schemeClr val="tx2">
                    <a:lumMod val="76000"/>
                    <a:lumOff val="24000"/>
                  </a:schemeClr>
                </a:solidFill>
              </a:rPr>
              <a:t> som ASK – kort og språktavler, for å sørge for god språkutvikling for alle barn, uavhengig av alder og </a:t>
            </a:r>
            <a:r>
              <a:rPr lang="nb-NO" sz="1400" dirty="0" err="1">
                <a:solidFill>
                  <a:schemeClr val="tx2">
                    <a:lumMod val="76000"/>
                    <a:lumOff val="24000"/>
                  </a:schemeClr>
                </a:solidFill>
              </a:rPr>
              <a:t>utfordringar</a:t>
            </a:r>
            <a:r>
              <a:rPr lang="nb-NO" sz="1400" dirty="0">
                <a:solidFill>
                  <a:schemeClr val="tx2">
                    <a:lumMod val="76000"/>
                    <a:lumOff val="24000"/>
                  </a:schemeClr>
                </a:solidFill>
              </a:rPr>
              <a:t>. Og slik sørge for at alle barn kan uttrykke seg gjennom ord, </a:t>
            </a:r>
            <a:r>
              <a:rPr lang="nb-NO" sz="1400" dirty="0" err="1">
                <a:solidFill>
                  <a:schemeClr val="tx2">
                    <a:lumMod val="76000"/>
                    <a:lumOff val="24000"/>
                  </a:schemeClr>
                </a:solidFill>
              </a:rPr>
              <a:t>bilete</a:t>
            </a:r>
            <a:r>
              <a:rPr lang="nb-NO" sz="1400" dirty="0">
                <a:solidFill>
                  <a:schemeClr val="tx2">
                    <a:lumMod val="76000"/>
                    <a:lumOff val="24000"/>
                  </a:schemeClr>
                </a:solidFill>
              </a:rPr>
              <a:t> og </a:t>
            </a:r>
            <a:r>
              <a:rPr lang="nb-NO" sz="1400" dirty="0" err="1">
                <a:solidFill>
                  <a:schemeClr val="tx2">
                    <a:lumMod val="76000"/>
                    <a:lumOff val="24000"/>
                  </a:schemeClr>
                </a:solidFill>
              </a:rPr>
              <a:t>teikn</a:t>
            </a:r>
            <a:r>
              <a:rPr lang="nb-NO" sz="1400" dirty="0">
                <a:solidFill>
                  <a:schemeClr val="tx2">
                    <a:lumMod val="76000"/>
                    <a:lumOff val="24000"/>
                  </a:schemeClr>
                </a:solidFill>
              </a:rPr>
              <a:t>.</a:t>
            </a:r>
          </a:p>
          <a:p>
            <a:endParaRPr lang="nb-NO" sz="1400" dirty="0">
              <a:solidFill>
                <a:schemeClr val="tx2">
                  <a:lumMod val="76000"/>
                  <a:lumOff val="24000"/>
                </a:schemeClr>
              </a:solidFill>
            </a:endParaRPr>
          </a:p>
          <a:p>
            <a:r>
              <a:rPr lang="nb-NO" sz="1400" dirty="0">
                <a:solidFill>
                  <a:schemeClr val="tx2">
                    <a:lumMod val="76000"/>
                    <a:lumOff val="24000"/>
                  </a:schemeClr>
                </a:solidFill>
              </a:rPr>
              <a:t>Vi skal i tillegg ha fokus på </a:t>
            </a:r>
            <a:r>
              <a:rPr lang="nn-NO" sz="1400" dirty="0">
                <a:solidFill>
                  <a:schemeClr val="tx2">
                    <a:lumMod val="76000"/>
                    <a:lumOff val="24000"/>
                  </a:schemeClr>
                </a:solidFill>
              </a:rPr>
              <a:t>lesing av utvalde bøker i mindre grupper. Målet er at barna skal utvikle språket og relasjonar, gjennom bøkene og samtalar og arbeid rundt bøkene. </a:t>
            </a:r>
            <a:r>
              <a:rPr lang="nb-NO" sz="1400" dirty="0">
                <a:solidFill>
                  <a:schemeClr val="tx2">
                    <a:lumMod val="76000"/>
                    <a:lumOff val="24000"/>
                  </a:schemeClr>
                </a:solidFill>
              </a:rPr>
              <a:t> Her vil vi ha fokus på korleis lesing kan føre til god leik, med utgangspunkt i </a:t>
            </a:r>
            <a:r>
              <a:rPr lang="nb-NO" sz="1400" dirty="0" err="1">
                <a:solidFill>
                  <a:schemeClr val="tx2">
                    <a:lumMod val="76000"/>
                    <a:lumOff val="24000"/>
                  </a:schemeClr>
                </a:solidFill>
              </a:rPr>
              <a:t>dei</a:t>
            </a:r>
            <a:r>
              <a:rPr lang="nb-NO" sz="1400" dirty="0">
                <a:solidFill>
                  <a:schemeClr val="tx2">
                    <a:lumMod val="76000"/>
                    <a:lumOff val="24000"/>
                  </a:schemeClr>
                </a:solidFill>
              </a:rPr>
              <a:t> </a:t>
            </a:r>
            <a:r>
              <a:rPr lang="nb-NO" sz="1400" dirty="0" err="1">
                <a:solidFill>
                  <a:schemeClr val="tx2">
                    <a:lumMod val="76000"/>
                    <a:lumOff val="24000"/>
                  </a:schemeClr>
                </a:solidFill>
              </a:rPr>
              <a:t>vaksne</a:t>
            </a:r>
            <a:r>
              <a:rPr lang="nb-NO" sz="1400" dirty="0">
                <a:solidFill>
                  <a:schemeClr val="tx2">
                    <a:lumMod val="76000"/>
                    <a:lumOff val="24000"/>
                  </a:schemeClr>
                </a:solidFill>
              </a:rPr>
              <a:t> der </a:t>
            </a:r>
            <a:r>
              <a:rPr lang="nn-NO" sz="1400" dirty="0">
                <a:solidFill>
                  <a:schemeClr val="tx2">
                    <a:lumMod val="76000"/>
                    <a:lumOff val="24000"/>
                  </a:schemeClr>
                </a:solidFill>
              </a:rPr>
              <a:t>arbeid med fokus på relasjonar og leik vert vesentleg. Vi skal arbeide med dei vaksne si involvering i barnas leik slik at dei greier å engasjere barna i leiken. </a:t>
            </a:r>
            <a:endParaRPr lang="nb-NO" sz="1400" dirty="0">
              <a:solidFill>
                <a:schemeClr val="tx2">
                  <a:lumMod val="76000"/>
                  <a:lumOff val="24000"/>
                </a:schemeClr>
              </a:solidFill>
            </a:endParaRPr>
          </a:p>
          <a:p>
            <a:endParaRPr lang="nn-NO" sz="1400" dirty="0">
              <a:solidFill>
                <a:schemeClr val="tx2">
                  <a:lumMod val="76000"/>
                  <a:lumOff val="24000"/>
                </a:schemeClr>
              </a:solidFill>
            </a:endParaRPr>
          </a:p>
          <a:p>
            <a:r>
              <a:rPr lang="nn-NO" sz="1400" dirty="0">
                <a:solidFill>
                  <a:schemeClr val="tx2">
                    <a:lumMod val="76000"/>
                    <a:lumOff val="24000"/>
                  </a:schemeClr>
                </a:solidFill>
              </a:rPr>
              <a:t>Kan lesinga bidra til å inspirere barnas – og dei vaksne si involvering - i leik? Dette vert eit av fleire spørsmål vi skal arbeide med dette barnehageåret. </a:t>
            </a:r>
          </a:p>
          <a:p>
            <a:endParaRPr lang="nn-NO" sz="1400" dirty="0">
              <a:solidFill>
                <a:schemeClr val="tx2">
                  <a:lumMod val="76000"/>
                  <a:lumOff val="24000"/>
                </a:schemeClr>
              </a:solidFill>
            </a:endParaRPr>
          </a:p>
          <a:p>
            <a:r>
              <a:rPr lang="nn-NO" sz="1400" dirty="0">
                <a:solidFill>
                  <a:schemeClr val="tx2">
                    <a:lumMod val="76000"/>
                    <a:lumOff val="24000"/>
                  </a:schemeClr>
                </a:solidFill>
              </a:rPr>
              <a:t>Personalet skal arbeide med tema som lesing, </a:t>
            </a:r>
            <a:r>
              <a:rPr lang="nn-NO" sz="1400" dirty="0" err="1">
                <a:solidFill>
                  <a:schemeClr val="tx2">
                    <a:lumMod val="76000"/>
                    <a:lumOff val="24000"/>
                  </a:schemeClr>
                </a:solidFill>
              </a:rPr>
              <a:t>relasjoner</a:t>
            </a:r>
            <a:r>
              <a:rPr lang="nn-NO" sz="1400" dirty="0">
                <a:solidFill>
                  <a:schemeClr val="tx2">
                    <a:lumMod val="76000"/>
                    <a:lumOff val="24000"/>
                  </a:schemeClr>
                </a:solidFill>
              </a:rPr>
              <a:t>, leik </a:t>
            </a:r>
            <a:r>
              <a:rPr lang="nn-NO" sz="1400" dirty="0" err="1">
                <a:solidFill>
                  <a:schemeClr val="tx2">
                    <a:lumMod val="76000"/>
                    <a:lumOff val="24000"/>
                  </a:schemeClr>
                </a:solidFill>
              </a:rPr>
              <a:t>osv</a:t>
            </a:r>
            <a:r>
              <a:rPr lang="nn-NO" sz="1400" dirty="0">
                <a:solidFill>
                  <a:schemeClr val="tx2">
                    <a:lumMod val="76000"/>
                    <a:lumOff val="24000"/>
                  </a:schemeClr>
                </a:solidFill>
              </a:rPr>
              <a:t> på personalmøta, for slik å kunne gi barna kontinuerleg progresjon i </a:t>
            </a:r>
            <a:r>
              <a:rPr lang="nn-NO" sz="1400" dirty="0" err="1">
                <a:solidFill>
                  <a:schemeClr val="tx2">
                    <a:lumMod val="76000"/>
                    <a:lumOff val="24000"/>
                  </a:schemeClr>
                </a:solidFill>
              </a:rPr>
              <a:t>temaarbeidet</a:t>
            </a:r>
            <a:r>
              <a:rPr lang="nn-NO" sz="1400" dirty="0">
                <a:solidFill>
                  <a:schemeClr val="tx2">
                    <a:lumMod val="76000"/>
                    <a:lumOff val="24000"/>
                  </a:schemeClr>
                </a:solidFill>
              </a:rPr>
              <a:t> på avdelingane og i barnehagen.</a:t>
            </a:r>
            <a:endParaRPr lang="nn-NO" sz="1200" dirty="0">
              <a:solidFill>
                <a:schemeClr val="tx2">
                  <a:lumMod val="76000"/>
                  <a:lumOff val="24000"/>
                </a:schemeClr>
              </a:solidFill>
            </a:endParaRPr>
          </a:p>
        </p:txBody>
      </p:sp>
      <p:pic>
        <p:nvPicPr>
          <p:cNvPr id="4" name="Bilde 3">
            <a:extLst>
              <a:ext uri="{FF2B5EF4-FFF2-40B4-BE49-F238E27FC236}">
                <a16:creationId xmlns:a16="http://schemas.microsoft.com/office/drawing/2014/main" id="{F6C3E6DB-265C-D6A8-B911-CFAB801C64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6624" y="6145010"/>
            <a:ext cx="3803336" cy="323455"/>
          </a:xfrm>
          <a:prstGeom prst="rect">
            <a:avLst/>
          </a:prstGeom>
        </p:spPr>
      </p:pic>
    </p:spTree>
    <p:extLst>
      <p:ext uri="{BB962C8B-B14F-4D97-AF65-F5344CB8AC3E}">
        <p14:creationId xmlns:p14="http://schemas.microsoft.com/office/powerpoint/2010/main" val="462767279"/>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b1d8b97-95d3-4d84-9378-764e7431cdc5">
      <Terms xmlns="http://schemas.microsoft.com/office/infopath/2007/PartnerControls"/>
    </lcf76f155ced4ddcb4097134ff3c332f>
    <TaxCatchAll xmlns="d0fb57eb-16b6-44fe-9c21-c9a398527c3c"/>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4E71E2451FA1F743AE821CD8D60C9FA5" ma:contentTypeVersion="16" ma:contentTypeDescription="Opprett et nytt dokument." ma:contentTypeScope="" ma:versionID="a849973348b8b273a016fd86b6c160fb">
  <xsd:schema xmlns:xsd="http://www.w3.org/2001/XMLSchema" xmlns:xs="http://www.w3.org/2001/XMLSchema" xmlns:p="http://schemas.microsoft.com/office/2006/metadata/properties" xmlns:ns2="6b1d8b97-95d3-4d84-9378-764e7431cdc5" xmlns:ns3="d0fb57eb-16b6-44fe-9c21-c9a398527c3c" targetNamespace="http://schemas.microsoft.com/office/2006/metadata/properties" ma:root="true" ma:fieldsID="2253b7b54a0bc8b37a07802b7d207608" ns2:_="" ns3:_="">
    <xsd:import namespace="6b1d8b97-95d3-4d84-9378-764e7431cdc5"/>
    <xsd:import namespace="d0fb57eb-16b6-44fe-9c21-c9a398527c3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OCR" minOccurs="0"/>
                <xsd:element ref="ns2:MediaServiceLocatio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1d8b97-95d3-4d84-9378-764e7431cd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5" nillable="true" ma:taxonomy="true" ma:internalName="lcf76f155ced4ddcb4097134ff3c332f" ma:taxonomyFieldName="MediaServiceImageTags" ma:displayName="Bildemerkelapper" ma:readOnly="false" ma:fieldId="{5cf76f15-5ced-4ddc-b409-7134ff3c332f}" ma:taxonomyMulti="true" ma:sspId="11466ded-bca0-407b-b1da-6b17d7e65e1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0fb57eb-16b6-44fe-9c21-c9a398527c3c"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d5865442-5718-4714-b503-7bae8ec0bb0e}" ma:internalName="TaxCatchAll" ma:showField="CatchAllData" ma:web="d0fb57eb-16b6-44fe-9c21-c9a398527c3c">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B01F5FB-D211-4FB2-A039-8427F57C49F2}">
  <ds:schemaRefs>
    <ds:schemaRef ds:uri="http://schemas.microsoft.com/sharepoint/v3/contenttype/forms"/>
  </ds:schemaRefs>
</ds:datastoreItem>
</file>

<file path=customXml/itemProps2.xml><?xml version="1.0" encoding="utf-8"?>
<ds:datastoreItem xmlns:ds="http://schemas.openxmlformats.org/officeDocument/2006/customXml" ds:itemID="{DB2ACFCA-4E78-4F66-982B-89C778623A99}">
  <ds:schemaRefs>
    <ds:schemaRef ds:uri="http://schemas.microsoft.com/office/2006/metadata/properties"/>
    <ds:schemaRef ds:uri="http://www.w3.org/XML/1998/namespace"/>
    <ds:schemaRef ds:uri="http://schemas.microsoft.com/office/infopath/2007/PartnerControls"/>
    <ds:schemaRef ds:uri="d0fb57eb-16b6-44fe-9c21-c9a398527c3c"/>
    <ds:schemaRef ds:uri="http://schemas.microsoft.com/office/2006/documentManagement/types"/>
    <ds:schemaRef ds:uri="http://schemas.openxmlformats.org/package/2006/metadata/core-properties"/>
    <ds:schemaRef ds:uri="http://purl.org/dc/dcmitype/"/>
    <ds:schemaRef ds:uri="6b1d8b97-95d3-4d84-9378-764e7431cdc5"/>
    <ds:schemaRef ds:uri="http://purl.org/dc/terms/"/>
    <ds:schemaRef ds:uri="http://purl.org/dc/elements/1.1/"/>
  </ds:schemaRefs>
</ds:datastoreItem>
</file>

<file path=customXml/itemProps3.xml><?xml version="1.0" encoding="utf-8"?>
<ds:datastoreItem xmlns:ds="http://schemas.openxmlformats.org/officeDocument/2006/customXml" ds:itemID="{366B2ED5-1B62-4CC3-9089-4D9FC84B480B}">
  <ds:schemaRefs>
    <ds:schemaRef ds:uri="6b1d8b97-95d3-4d84-9378-764e7431cdc5"/>
    <ds:schemaRef ds:uri="d0fb57eb-16b6-44fe-9c21-c9a398527c3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Integral</Template>
  <TotalTime>389</TotalTime>
  <Words>9298</Words>
  <Application>Microsoft Office PowerPoint</Application>
  <PresentationFormat>Widescreen</PresentationFormat>
  <Paragraphs>696</Paragraphs>
  <Slides>25</Slides>
  <Notes>1</Notes>
  <HiddenSlides>0</HiddenSlides>
  <MMClips>0</MMClips>
  <ScaleCrop>false</ScaleCrop>
  <HeadingPairs>
    <vt:vector size="4" baseType="variant">
      <vt:variant>
        <vt:lpstr>Tema</vt:lpstr>
      </vt:variant>
      <vt:variant>
        <vt:i4>1</vt:i4>
      </vt:variant>
      <vt:variant>
        <vt:lpstr>Lysbildetitler</vt:lpstr>
      </vt:variant>
      <vt:variant>
        <vt:i4>25</vt:i4>
      </vt:variant>
    </vt:vector>
  </HeadingPairs>
  <TitlesOfParts>
    <vt:vector size="26" baseType="lpstr">
      <vt:lpstr>Office-tema</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Preg barnehager Brattvåg</dc:creator>
  <cp:lastModifiedBy>Ragnfrid Brattvåg</cp:lastModifiedBy>
  <cp:revision>3</cp:revision>
  <cp:lastPrinted>2025-06-10T11:45:40Z</cp:lastPrinted>
  <dcterms:created xsi:type="dcterms:W3CDTF">2024-05-30T10:28:32Z</dcterms:created>
  <dcterms:modified xsi:type="dcterms:W3CDTF">2025-09-24T12:29:20Z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0x0101004E71E2451FA1F743AE821CD8D60C9FA5</vt:lpwstr>
  </property>
  <property fmtid="{D5CDD505-2E9C-101B-9397-08002B2CF9AE}" pid="3" name="MediaServiceImageTags">
    <vt:lpwstr/>
  </property>
</Properties>
</file>